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1.xml" ContentType="application/vnd.openxmlformats-officedocument.drawingml.char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charts/chart2.xml" ContentType="application/vnd.openxmlformats-officedocument.drawingml.chart+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charts/chart3.xml" ContentType="application/vnd.openxmlformats-officedocument.drawingml.chart+xml"/>
  <Override PartName="/ppt/notesSlides/notesSlide86.xml" ContentType="application/vnd.openxmlformats-officedocument.presentationml.notesSlide+xml"/>
  <Override PartName="/ppt/notesSlides/notesSlide8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89"/>
  </p:notesMasterIdLst>
  <p:sldIdLst>
    <p:sldId id="2147471200" r:id="rId2"/>
    <p:sldId id="2147471202" r:id="rId3"/>
    <p:sldId id="2147471201" r:id="rId4"/>
    <p:sldId id="2147471208" r:id="rId5"/>
    <p:sldId id="2147479907"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 id="322" r:id="rId72"/>
    <p:sldId id="323" r:id="rId73"/>
    <p:sldId id="324" r:id="rId74"/>
    <p:sldId id="325" r:id="rId75"/>
    <p:sldId id="326" r:id="rId76"/>
    <p:sldId id="327" r:id="rId77"/>
    <p:sldId id="328" r:id="rId78"/>
    <p:sldId id="329" r:id="rId79"/>
    <p:sldId id="330" r:id="rId80"/>
    <p:sldId id="331" r:id="rId81"/>
    <p:sldId id="332" r:id="rId82"/>
    <p:sldId id="333" r:id="rId83"/>
    <p:sldId id="334" r:id="rId84"/>
    <p:sldId id="335" r:id="rId85"/>
    <p:sldId id="336" r:id="rId86"/>
    <p:sldId id="337" r:id="rId87"/>
    <p:sldId id="338" r:id="rId8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487"/>
    <p:restoredTop sz="50112"/>
  </p:normalViewPr>
  <p:slideViewPr>
    <p:cSldViewPr snapToGrid="0">
      <p:cViewPr varScale="1">
        <p:scale>
          <a:sx n="75" d="100"/>
          <a:sy n="75" d="100"/>
        </p:scale>
        <p:origin x="2952"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notesMaster" Target="notesMasters/notesMaster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presProps" Target="presProp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theme" Target="theme/theme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GB"/>
  <c:roundedCorners val="1"/>
  <c:style val="2"/>
  <c:chart>
    <c:autoTitleDeleted val="1"/>
    <c:plotArea>
      <c:layout/>
      <c:barChart>
        <c:barDir val="col"/>
        <c:grouping val="clustered"/>
        <c:varyColors val="0"/>
        <c:ser>
          <c:idx val="0"/>
          <c:order val="0"/>
          <c:tx>
            <c:v>Years</c:v>
          </c:tx>
          <c:spPr>
            <a:solidFill>
              <a:srgbClr val="176779"/>
            </a:solidFill>
          </c:spPr>
          <c:invertIfNegative val="1"/>
          <c:dLbls>
            <c:spPr>
              <a:noFill/>
              <a:ln>
                <a:noFill/>
              </a:ln>
              <a:effectLst/>
            </c:spPr>
            <c:txPr>
              <a:bodyPr anchorCtr="1"/>
              <a:lstStyle/>
              <a:p>
                <a:pPr>
                  <a:defRPr sz="2025">
                    <a:solidFill>
                      <a:srgbClr val="17242C"/>
                    </a:solidFill>
                    <a:latin typeface="Arial"/>
                    <a:ea typeface="Arial"/>
                    <a:cs typeface="Aria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Lit>
              <c:ptCount val="2"/>
              <c:pt idx="0">
                <c:v>Males</c:v>
              </c:pt>
              <c:pt idx="1">
                <c:v>Females</c:v>
              </c:pt>
            </c:strLit>
          </c:cat>
          <c:val>
            <c:numLit>
              <c:formatCode>General</c:formatCode>
              <c:ptCount val="2"/>
              <c:pt idx="0">
                <c:v>81.099999999999994</c:v>
              </c:pt>
              <c:pt idx="1">
                <c:v>85.1</c:v>
              </c:pt>
            </c:numLit>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0-6299-EC4C-9EF8-141617A68276}"/>
            </c:ext>
          </c:extLst>
        </c:ser>
        <c:dLbls>
          <c:dLblPos val="outEnd"/>
          <c:showLegendKey val="0"/>
          <c:showVal val="1"/>
          <c:showCatName val="0"/>
          <c:showSerName val="0"/>
          <c:showPercent val="0"/>
          <c:showBubbleSize val="0"/>
        </c:dLbls>
        <c:gapWidth val="100"/>
        <c:axId val="48650112"/>
        <c:axId val="48672768"/>
      </c:barChart>
      <c:catAx>
        <c:axId val="48650112"/>
        <c:scaling>
          <c:orientation val="minMax"/>
        </c:scaling>
        <c:delete val="0"/>
        <c:axPos val="b"/>
        <c:numFmt formatCode="General" sourceLinked="1"/>
        <c:majorTickMark val="none"/>
        <c:minorTickMark val="none"/>
        <c:tickLblPos val="nextTo"/>
        <c:spPr>
          <a:ln w="9525">
            <a:solidFill>
              <a:srgbClr val="D4D4D4"/>
            </a:solidFill>
            <a:prstDash val="solid"/>
          </a:ln>
        </c:spPr>
        <c:txPr>
          <a:bodyPr anchorCtr="1"/>
          <a:lstStyle/>
          <a:p>
            <a:pPr>
              <a:defRPr sz="1950">
                <a:solidFill>
                  <a:srgbClr val="666666"/>
                </a:solidFill>
                <a:latin typeface="Arial"/>
                <a:ea typeface="Arial"/>
                <a:cs typeface="Arial"/>
              </a:defRPr>
            </a:pPr>
            <a:endParaRPr lang="en-US"/>
          </a:p>
        </c:txPr>
        <c:crossAx val="48672768"/>
        <c:crosses val="autoZero"/>
        <c:auto val="1"/>
        <c:lblAlgn val="ctr"/>
        <c:lblOffset val="100"/>
        <c:noMultiLvlLbl val="1"/>
      </c:catAx>
      <c:valAx>
        <c:axId val="48672768"/>
        <c:scaling>
          <c:orientation val="minMax"/>
          <c:max val="100"/>
          <c:min val="0"/>
        </c:scaling>
        <c:delete val="0"/>
        <c:axPos val="l"/>
        <c:majorGridlines>
          <c:spPr>
            <a:ln w="9525">
              <a:solidFill>
                <a:srgbClr val="D5DEE2"/>
              </a:solidFill>
            </a:ln>
          </c:spPr>
        </c:majorGridlines>
        <c:title>
          <c:tx>
            <c:rich>
              <a:bodyPr/>
              <a:lstStyle/>
              <a:p>
                <a:r>
                  <a:rPr lang="en-AU" sz="1650">
                    <a:latin typeface="Arial"/>
                    <a:ea typeface="Arial"/>
                    <a:cs typeface="Arial"/>
                  </a:rPr>
                  <a:t>Years</a:t>
                </a:r>
              </a:p>
            </c:rich>
          </c:tx>
          <c:overlay val="0"/>
        </c:title>
        <c:numFmt formatCode="General" sourceLinked="1"/>
        <c:majorTickMark val="none"/>
        <c:minorTickMark val="none"/>
        <c:tickLblPos val="nextTo"/>
        <c:spPr>
          <a:ln w="9525">
            <a:solidFill>
              <a:srgbClr val="D4D4D4"/>
            </a:solidFill>
            <a:prstDash val="solid"/>
          </a:ln>
        </c:spPr>
        <c:txPr>
          <a:bodyPr anchorCtr="1"/>
          <a:lstStyle/>
          <a:p>
            <a:pPr>
              <a:defRPr sz="1650">
                <a:solidFill>
                  <a:srgbClr val="666666"/>
                </a:solidFill>
                <a:latin typeface="Arial"/>
                <a:ea typeface="Arial"/>
                <a:cs typeface="Arial"/>
              </a:defRPr>
            </a:pPr>
            <a:endParaRPr lang="en-US"/>
          </a:p>
        </c:txPr>
        <c:crossAx val="48650112"/>
        <c:crosses val="autoZero"/>
        <c:crossBetween val="between"/>
        <c:majorUnit val="20"/>
      </c:valAx>
      <c:spPr>
        <a:solidFill>
          <a:srgbClr val="FFFFFF"/>
        </a:solidFill>
      </c:spPr>
    </c:plotArea>
    <c:plotVisOnly val="1"/>
    <c:dispBlanksAs val="zero"/>
    <c:showDLblsOverMax val="1"/>
  </c:chart>
  <c:spPr>
    <a:solidFill>
      <a:srgbClr val="FFFFFF"/>
    </a:solidFill>
  </c:spPr>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GB"/>
  <c:roundedCorners val="1"/>
  <c:style val="2"/>
  <c:chart>
    <c:autoTitleDeleted val="1"/>
    <c:plotArea>
      <c:layout/>
      <c:scatterChart>
        <c:scatterStyle val="lineMarker"/>
        <c:varyColors val="1"/>
        <c:ser>
          <c:idx val="0"/>
          <c:order val="0"/>
          <c:tx>
            <c:v>A: shorter time</c:v>
          </c:tx>
          <c:spPr>
            <a:ln w="28575">
              <a:solidFill>
                <a:srgbClr val="17242C"/>
              </a:solidFill>
            </a:ln>
          </c:spPr>
          <c:marker>
            <c:symbol val="none"/>
          </c:marker>
          <c:xVal>
            <c:numLit>
              <c:formatCode>General</c:formatCode>
              <c:ptCount val="51"/>
              <c:pt idx="0">
                <c:v>0</c:v>
              </c:pt>
              <c:pt idx="1">
                <c:v>0.02</c:v>
              </c:pt>
              <c:pt idx="2">
                <c:v>0.04</c:v>
              </c:pt>
              <c:pt idx="3">
                <c:v>0.06</c:v>
              </c:pt>
              <c:pt idx="4">
                <c:v>0.08</c:v>
              </c:pt>
              <c:pt idx="5">
                <c:v>0.1</c:v>
              </c:pt>
              <c:pt idx="6">
                <c:v>0.12</c:v>
              </c:pt>
              <c:pt idx="7">
                <c:v>0.14000000000000001</c:v>
              </c:pt>
              <c:pt idx="8">
                <c:v>0.16</c:v>
              </c:pt>
              <c:pt idx="9">
                <c:v>0.18</c:v>
              </c:pt>
              <c:pt idx="10">
                <c:v>0.2</c:v>
              </c:pt>
              <c:pt idx="11">
                <c:v>0.22</c:v>
              </c:pt>
              <c:pt idx="12">
                <c:v>0.24</c:v>
              </c:pt>
              <c:pt idx="13">
                <c:v>0.26</c:v>
              </c:pt>
              <c:pt idx="14">
                <c:v>0.28000000000000003</c:v>
              </c:pt>
              <c:pt idx="15">
                <c:v>0.3</c:v>
              </c:pt>
              <c:pt idx="16">
                <c:v>0.32</c:v>
              </c:pt>
              <c:pt idx="17">
                <c:v>0.34</c:v>
              </c:pt>
              <c:pt idx="18">
                <c:v>0.36</c:v>
              </c:pt>
              <c:pt idx="19">
                <c:v>0.38</c:v>
              </c:pt>
              <c:pt idx="20">
                <c:v>0.4</c:v>
              </c:pt>
              <c:pt idx="21">
                <c:v>0.42</c:v>
              </c:pt>
              <c:pt idx="22">
                <c:v>0.44</c:v>
              </c:pt>
              <c:pt idx="23">
                <c:v>0.46</c:v>
              </c:pt>
              <c:pt idx="24">
                <c:v>0.48</c:v>
              </c:pt>
              <c:pt idx="25">
                <c:v>0.5</c:v>
              </c:pt>
              <c:pt idx="26">
                <c:v>0.52</c:v>
              </c:pt>
              <c:pt idx="27">
                <c:v>0.54</c:v>
              </c:pt>
              <c:pt idx="28">
                <c:v>0.56000000000000005</c:v>
              </c:pt>
              <c:pt idx="29">
                <c:v>0.57999999999999996</c:v>
              </c:pt>
              <c:pt idx="30">
                <c:v>0.6</c:v>
              </c:pt>
              <c:pt idx="31">
                <c:v>0.62</c:v>
              </c:pt>
              <c:pt idx="32">
                <c:v>0.64</c:v>
              </c:pt>
              <c:pt idx="33">
                <c:v>0.66</c:v>
              </c:pt>
              <c:pt idx="34">
                <c:v>0.68</c:v>
              </c:pt>
              <c:pt idx="35">
                <c:v>0.7</c:v>
              </c:pt>
              <c:pt idx="36">
                <c:v>0.72</c:v>
              </c:pt>
              <c:pt idx="37">
                <c:v>0.74</c:v>
              </c:pt>
              <c:pt idx="38">
                <c:v>0.76</c:v>
              </c:pt>
              <c:pt idx="39">
                <c:v>0.78</c:v>
              </c:pt>
              <c:pt idx="40">
                <c:v>0.8</c:v>
              </c:pt>
              <c:pt idx="41">
                <c:v>0.82</c:v>
              </c:pt>
              <c:pt idx="42">
                <c:v>0.84</c:v>
              </c:pt>
              <c:pt idx="43">
                <c:v>0.86</c:v>
              </c:pt>
              <c:pt idx="44">
                <c:v>0.88</c:v>
              </c:pt>
              <c:pt idx="45">
                <c:v>0.9</c:v>
              </c:pt>
              <c:pt idx="46">
                <c:v>0.92</c:v>
              </c:pt>
              <c:pt idx="47">
                <c:v>0.94</c:v>
              </c:pt>
              <c:pt idx="48">
                <c:v>0.96</c:v>
              </c:pt>
              <c:pt idx="49">
                <c:v>0.98</c:v>
              </c:pt>
              <c:pt idx="50">
                <c:v>1</c:v>
              </c:pt>
            </c:numLit>
          </c:xVal>
          <c:yVal>
            <c:numLit>
              <c:formatCode>General</c:formatCode>
              <c:ptCount val="51"/>
              <c:pt idx="0">
                <c:v>0</c:v>
              </c:pt>
              <c:pt idx="1">
                <c:v>0.24999999999999994</c:v>
              </c:pt>
              <c:pt idx="2">
                <c:v>0.50000000000000022</c:v>
              </c:pt>
              <c:pt idx="3">
                <c:v>0.74999999999999978</c:v>
              </c:pt>
              <c:pt idx="4">
                <c:v>1</c:v>
              </c:pt>
              <c:pt idx="5">
                <c:v>1.25</c:v>
              </c:pt>
              <c:pt idx="6">
                <c:v>1.4999999999999996</c:v>
              </c:pt>
              <c:pt idx="7">
                <c:v>1.75</c:v>
              </c:pt>
              <c:pt idx="8">
                <c:v>1.9999999999999998</c:v>
              </c:pt>
              <c:pt idx="9">
                <c:v>2.25</c:v>
              </c:pt>
              <c:pt idx="10">
                <c:v>2.5</c:v>
              </c:pt>
              <c:pt idx="11">
                <c:v>2.25</c:v>
              </c:pt>
              <c:pt idx="12">
                <c:v>2</c:v>
              </c:pt>
              <c:pt idx="13">
                <c:v>1.75</c:v>
              </c:pt>
              <c:pt idx="14">
                <c:v>1.4999999999999996</c:v>
              </c:pt>
              <c:pt idx="15">
                <c:v>1.2500000000000002</c:v>
              </c:pt>
              <c:pt idx="16">
                <c:v>1</c:v>
              </c:pt>
              <c:pt idx="17">
                <c:v>0.74999999999999978</c:v>
              </c:pt>
              <c:pt idx="18">
                <c:v>0.50000000000000044</c:v>
              </c:pt>
              <c:pt idx="19">
                <c:v>0.25000000000000022</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numLit>
          </c:yVal>
          <c:smooth val="1"/>
          <c:extLst>
            <c:ext xmlns:c16="http://schemas.microsoft.com/office/drawing/2014/chart" uri="{C3380CC4-5D6E-409C-BE32-E72D297353CC}">
              <c16:uniqueId val="{00000000-E0F3-DC42-A5CF-0483E9DE23AE}"/>
            </c:ext>
          </c:extLst>
        </c:ser>
        <c:ser>
          <c:idx val="1"/>
          <c:order val="1"/>
          <c:tx>
            <c:v>B: longer time</c:v>
          </c:tx>
          <c:spPr>
            <a:ln w="28575">
              <a:solidFill>
                <a:srgbClr val="176779"/>
              </a:solidFill>
              <a:prstDash val="solid"/>
            </a:ln>
          </c:spPr>
          <c:marker>
            <c:symbol val="none"/>
          </c:marker>
          <c:xVal>
            <c:numLit>
              <c:formatCode>General</c:formatCode>
              <c:ptCount val="51"/>
              <c:pt idx="0">
                <c:v>0</c:v>
              </c:pt>
              <c:pt idx="1">
                <c:v>0.02</c:v>
              </c:pt>
              <c:pt idx="2">
                <c:v>0.04</c:v>
              </c:pt>
              <c:pt idx="3">
                <c:v>0.06</c:v>
              </c:pt>
              <c:pt idx="4">
                <c:v>0.08</c:v>
              </c:pt>
              <c:pt idx="5">
                <c:v>0.1</c:v>
              </c:pt>
              <c:pt idx="6">
                <c:v>0.12</c:v>
              </c:pt>
              <c:pt idx="7">
                <c:v>0.14000000000000001</c:v>
              </c:pt>
              <c:pt idx="8">
                <c:v>0.16</c:v>
              </c:pt>
              <c:pt idx="9">
                <c:v>0.18</c:v>
              </c:pt>
              <c:pt idx="10">
                <c:v>0.2</c:v>
              </c:pt>
              <c:pt idx="11">
                <c:v>0.22</c:v>
              </c:pt>
              <c:pt idx="12">
                <c:v>0.24</c:v>
              </c:pt>
              <c:pt idx="13">
                <c:v>0.26</c:v>
              </c:pt>
              <c:pt idx="14">
                <c:v>0.28000000000000003</c:v>
              </c:pt>
              <c:pt idx="15">
                <c:v>0.3</c:v>
              </c:pt>
              <c:pt idx="16">
                <c:v>0.32</c:v>
              </c:pt>
              <c:pt idx="17">
                <c:v>0.34</c:v>
              </c:pt>
              <c:pt idx="18">
                <c:v>0.36</c:v>
              </c:pt>
              <c:pt idx="19">
                <c:v>0.38</c:v>
              </c:pt>
              <c:pt idx="20">
                <c:v>0.4</c:v>
              </c:pt>
              <c:pt idx="21">
                <c:v>0.42</c:v>
              </c:pt>
              <c:pt idx="22">
                <c:v>0.44</c:v>
              </c:pt>
              <c:pt idx="23">
                <c:v>0.46</c:v>
              </c:pt>
              <c:pt idx="24">
                <c:v>0.48</c:v>
              </c:pt>
              <c:pt idx="25">
                <c:v>0.5</c:v>
              </c:pt>
              <c:pt idx="26">
                <c:v>0.52</c:v>
              </c:pt>
              <c:pt idx="27">
                <c:v>0.54</c:v>
              </c:pt>
              <c:pt idx="28">
                <c:v>0.56000000000000005</c:v>
              </c:pt>
              <c:pt idx="29">
                <c:v>0.57999999999999996</c:v>
              </c:pt>
              <c:pt idx="30">
                <c:v>0.6</c:v>
              </c:pt>
              <c:pt idx="31">
                <c:v>0.62</c:v>
              </c:pt>
              <c:pt idx="32">
                <c:v>0.64</c:v>
              </c:pt>
              <c:pt idx="33">
                <c:v>0.66</c:v>
              </c:pt>
              <c:pt idx="34">
                <c:v>0.68</c:v>
              </c:pt>
              <c:pt idx="35">
                <c:v>0.7</c:v>
              </c:pt>
              <c:pt idx="36">
                <c:v>0.72</c:v>
              </c:pt>
              <c:pt idx="37">
                <c:v>0.74</c:v>
              </c:pt>
              <c:pt idx="38">
                <c:v>0.76</c:v>
              </c:pt>
              <c:pt idx="39">
                <c:v>0.78</c:v>
              </c:pt>
              <c:pt idx="40">
                <c:v>0.8</c:v>
              </c:pt>
              <c:pt idx="41">
                <c:v>0.82</c:v>
              </c:pt>
              <c:pt idx="42">
                <c:v>0.84</c:v>
              </c:pt>
              <c:pt idx="43">
                <c:v>0.86</c:v>
              </c:pt>
              <c:pt idx="44">
                <c:v>0.88</c:v>
              </c:pt>
              <c:pt idx="45">
                <c:v>0.9</c:v>
              </c:pt>
              <c:pt idx="46">
                <c:v>0.92</c:v>
              </c:pt>
              <c:pt idx="47">
                <c:v>0.94</c:v>
              </c:pt>
              <c:pt idx="48">
                <c:v>0.96</c:v>
              </c:pt>
              <c:pt idx="49">
                <c:v>0.98</c:v>
              </c:pt>
              <c:pt idx="50">
                <c:v>1</c:v>
              </c:pt>
            </c:numLit>
          </c:xVal>
          <c:yVal>
            <c:numLit>
              <c:formatCode>General</c:formatCode>
              <c:ptCount val="51"/>
              <c:pt idx="0">
                <c:v>0</c:v>
              </c:pt>
              <c:pt idx="1">
                <c:v>6.2500000000000056E-2</c:v>
              </c:pt>
              <c:pt idx="2">
                <c:v>0.12499999999999997</c:v>
              </c:pt>
              <c:pt idx="3">
                <c:v>0.18750000000000003</c:v>
              </c:pt>
              <c:pt idx="4">
                <c:v>0.25000000000000011</c:v>
              </c:pt>
              <c:pt idx="5">
                <c:v>0.31249999999999989</c:v>
              </c:pt>
              <c:pt idx="6">
                <c:v>0.37499999999999989</c:v>
              </c:pt>
              <c:pt idx="7">
                <c:v>0.4375</c:v>
              </c:pt>
              <c:pt idx="8">
                <c:v>0.5</c:v>
              </c:pt>
              <c:pt idx="9">
                <c:v>0.5625</c:v>
              </c:pt>
              <c:pt idx="10">
                <c:v>0.625</c:v>
              </c:pt>
              <c:pt idx="11">
                <c:v>0.6875</c:v>
              </c:pt>
              <c:pt idx="12">
                <c:v>0.74999999999999978</c:v>
              </c:pt>
              <c:pt idx="13">
                <c:v>0.81249999999999989</c:v>
              </c:pt>
              <c:pt idx="14">
                <c:v>0.875</c:v>
              </c:pt>
              <c:pt idx="15">
                <c:v>0.9375</c:v>
              </c:pt>
              <c:pt idx="16">
                <c:v>0.99999999999999989</c:v>
              </c:pt>
              <c:pt idx="17">
                <c:v>1.0625</c:v>
              </c:pt>
              <c:pt idx="18">
                <c:v>1.125</c:v>
              </c:pt>
              <c:pt idx="19">
                <c:v>1.1875</c:v>
              </c:pt>
              <c:pt idx="20">
                <c:v>1.25</c:v>
              </c:pt>
              <c:pt idx="21">
                <c:v>1.1875</c:v>
              </c:pt>
              <c:pt idx="22">
                <c:v>1.125</c:v>
              </c:pt>
              <c:pt idx="23">
                <c:v>1.0625</c:v>
              </c:pt>
              <c:pt idx="24">
                <c:v>1</c:v>
              </c:pt>
              <c:pt idx="25">
                <c:v>0.9375</c:v>
              </c:pt>
              <c:pt idx="26">
                <c:v>0.875</c:v>
              </c:pt>
              <c:pt idx="27">
                <c:v>0.81249999999999989</c:v>
              </c:pt>
              <c:pt idx="28">
                <c:v>0.74999999999999978</c:v>
              </c:pt>
              <c:pt idx="29">
                <c:v>0.68750000000000022</c:v>
              </c:pt>
              <c:pt idx="30">
                <c:v>0.62500000000000011</c:v>
              </c:pt>
              <c:pt idx="31">
                <c:v>0.56250000000000011</c:v>
              </c:pt>
              <c:pt idx="32">
                <c:v>0.5</c:v>
              </c:pt>
              <c:pt idx="33">
                <c:v>0.4375</c:v>
              </c:pt>
              <c:pt idx="34">
                <c:v>0.37499999999999989</c:v>
              </c:pt>
              <c:pt idx="35">
                <c:v>0.31250000000000028</c:v>
              </c:pt>
              <c:pt idx="36">
                <c:v>0.25000000000000022</c:v>
              </c:pt>
              <c:pt idx="37">
                <c:v>0.18750000000000017</c:v>
              </c:pt>
              <c:pt idx="38">
                <c:v>0.12500000000000011</c:v>
              </c:pt>
              <c:pt idx="39">
                <c:v>6.2500000000000056E-2</c:v>
              </c:pt>
              <c:pt idx="40">
                <c:v>0</c:v>
              </c:pt>
              <c:pt idx="41">
                <c:v>0</c:v>
              </c:pt>
              <c:pt idx="42">
                <c:v>0</c:v>
              </c:pt>
              <c:pt idx="43">
                <c:v>0</c:v>
              </c:pt>
              <c:pt idx="44">
                <c:v>0</c:v>
              </c:pt>
              <c:pt idx="45">
                <c:v>0</c:v>
              </c:pt>
              <c:pt idx="46">
                <c:v>0</c:v>
              </c:pt>
              <c:pt idx="47">
                <c:v>0</c:v>
              </c:pt>
              <c:pt idx="48">
                <c:v>0</c:v>
              </c:pt>
              <c:pt idx="49">
                <c:v>0</c:v>
              </c:pt>
              <c:pt idx="50">
                <c:v>0</c:v>
              </c:pt>
            </c:numLit>
          </c:yVal>
          <c:smooth val="1"/>
          <c:extLst>
            <c:ext xmlns:c16="http://schemas.microsoft.com/office/drawing/2014/chart" uri="{C3380CC4-5D6E-409C-BE32-E72D297353CC}">
              <c16:uniqueId val="{00000001-E0F3-DC42-A5CF-0483E9DE23AE}"/>
            </c:ext>
          </c:extLst>
        </c:ser>
        <c:dLbls>
          <c:showLegendKey val="0"/>
          <c:showVal val="0"/>
          <c:showCatName val="0"/>
          <c:showSerName val="0"/>
          <c:showPercent val="0"/>
          <c:showBubbleSize val="0"/>
        </c:dLbls>
        <c:axId val="48650112"/>
        <c:axId val="48672768"/>
      </c:scatterChart>
      <c:valAx>
        <c:axId val="48672768"/>
        <c:scaling>
          <c:orientation val="minMax"/>
          <c:max val="3"/>
          <c:min val="0"/>
        </c:scaling>
        <c:delete val="0"/>
        <c:axPos val="l"/>
        <c:title>
          <c:tx>
            <c:rich>
              <a:bodyPr/>
              <a:lstStyle/>
              <a:p>
                <a:r>
                  <a:rPr lang="en-AU" sz="1350">
                    <a:latin typeface="Arial"/>
                    <a:ea typeface="Arial"/>
                    <a:cs typeface="Arial"/>
                  </a:rPr>
                  <a:t>Net vertical force (arbitrary units)</a:t>
                </a:r>
              </a:p>
            </c:rich>
          </c:tx>
          <c:overlay val="0"/>
        </c:title>
        <c:numFmt formatCode="General" sourceLinked="1"/>
        <c:majorTickMark val="none"/>
        <c:minorTickMark val="none"/>
        <c:tickLblPos val="none"/>
        <c:spPr>
          <a:ln w="9525">
            <a:solidFill>
              <a:srgbClr val="D4D4D4"/>
            </a:solidFill>
            <a:prstDash val="solid"/>
          </a:ln>
        </c:spPr>
        <c:txPr>
          <a:bodyPr anchorCtr="1"/>
          <a:lstStyle/>
          <a:p>
            <a:pPr>
              <a:defRPr>
                <a:solidFill>
                  <a:srgbClr val="666666"/>
                </a:solidFill>
                <a:latin typeface="Arial"/>
                <a:ea typeface="Arial"/>
                <a:cs typeface="Arial"/>
              </a:defRPr>
            </a:pPr>
            <a:endParaRPr lang="en-US"/>
          </a:p>
        </c:txPr>
        <c:crossAx val="48650112"/>
        <c:crosses val="autoZero"/>
        <c:crossBetween val="midCat"/>
      </c:valAx>
      <c:valAx>
        <c:axId val="48650112"/>
        <c:scaling>
          <c:orientation val="minMax"/>
          <c:max val="1"/>
          <c:min val="0"/>
        </c:scaling>
        <c:delete val="0"/>
        <c:axPos val="b"/>
        <c:title>
          <c:tx>
            <c:rich>
              <a:bodyPr/>
              <a:lstStyle/>
              <a:p>
                <a:r>
                  <a:rPr lang="en-AU" sz="1425">
                    <a:latin typeface="Arial"/>
                    <a:ea typeface="Arial"/>
                    <a:cs typeface="Arial"/>
                  </a:rPr>
                  <a:t>Landing deceleration time (arbitrary units)</a:t>
                </a:r>
              </a:p>
            </c:rich>
          </c:tx>
          <c:overlay val="0"/>
        </c:title>
        <c:numFmt formatCode="General" sourceLinked="1"/>
        <c:majorTickMark val="none"/>
        <c:minorTickMark val="none"/>
        <c:tickLblPos val="none"/>
        <c:spPr>
          <a:ln w="9525">
            <a:solidFill>
              <a:srgbClr val="D4D4D4"/>
            </a:solidFill>
            <a:prstDash val="solid"/>
          </a:ln>
        </c:spPr>
        <c:txPr>
          <a:bodyPr anchorCtr="1"/>
          <a:lstStyle/>
          <a:p>
            <a:pPr>
              <a:defRPr>
                <a:solidFill>
                  <a:srgbClr val="666666"/>
                </a:solidFill>
                <a:latin typeface="Arial"/>
                <a:ea typeface="Arial"/>
                <a:cs typeface="Arial"/>
              </a:defRPr>
            </a:pPr>
            <a:endParaRPr lang="en-US"/>
          </a:p>
        </c:txPr>
        <c:crossAx val="48672768"/>
        <c:crosses val="autoZero"/>
        <c:crossBetween val="midCat"/>
      </c:valAx>
      <c:spPr>
        <a:solidFill>
          <a:srgbClr val="FFFFFF"/>
        </a:solidFill>
      </c:spPr>
    </c:plotArea>
    <c:legend>
      <c:legendPos val="t"/>
      <c:overlay val="0"/>
      <c:txPr>
        <a:bodyPr anchorCtr="1"/>
        <a:lstStyle/>
        <a:p>
          <a:pPr>
            <a:defRPr sz="1500">
              <a:solidFill>
                <a:srgbClr val="17242C"/>
              </a:solidFill>
              <a:latin typeface="Arial"/>
              <a:ea typeface="Arial"/>
              <a:cs typeface="Arial"/>
            </a:defRPr>
          </a:pPr>
          <a:endParaRPr lang="en-US"/>
        </a:p>
      </c:txPr>
    </c:legend>
    <c:plotVisOnly val="1"/>
    <c:dispBlanksAs val="zero"/>
    <c:showDLblsOverMax val="1"/>
  </c:chart>
  <c:spPr>
    <a:solidFill>
      <a:srgbClr val="FFFFFF"/>
    </a:solidFill>
  </c:spPr>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GB"/>
  <c:roundedCorners val="1"/>
  <c:style val="2"/>
  <c:chart>
    <c:autoTitleDeleted val="1"/>
    <c:plotArea>
      <c:layout/>
      <c:scatterChart>
        <c:scatterStyle val="lineMarker"/>
        <c:varyColors val="1"/>
        <c:ser>
          <c:idx val="0"/>
          <c:order val="0"/>
          <c:tx>
            <c:v>A: shorter time</c:v>
          </c:tx>
          <c:spPr>
            <a:ln w="28575">
              <a:solidFill>
                <a:srgbClr val="17242C"/>
              </a:solidFill>
            </a:ln>
          </c:spPr>
          <c:marker>
            <c:symbol val="none"/>
          </c:marker>
          <c:xVal>
            <c:numLit>
              <c:formatCode>General</c:formatCode>
              <c:ptCount val="51"/>
              <c:pt idx="0">
                <c:v>0</c:v>
              </c:pt>
              <c:pt idx="1">
                <c:v>0.02</c:v>
              </c:pt>
              <c:pt idx="2">
                <c:v>0.04</c:v>
              </c:pt>
              <c:pt idx="3">
                <c:v>0.06</c:v>
              </c:pt>
              <c:pt idx="4">
                <c:v>0.08</c:v>
              </c:pt>
              <c:pt idx="5">
                <c:v>0.1</c:v>
              </c:pt>
              <c:pt idx="6">
                <c:v>0.12</c:v>
              </c:pt>
              <c:pt idx="7">
                <c:v>0.14000000000000001</c:v>
              </c:pt>
              <c:pt idx="8">
                <c:v>0.16</c:v>
              </c:pt>
              <c:pt idx="9">
                <c:v>0.18</c:v>
              </c:pt>
              <c:pt idx="10">
                <c:v>0.2</c:v>
              </c:pt>
              <c:pt idx="11">
                <c:v>0.22</c:v>
              </c:pt>
              <c:pt idx="12">
                <c:v>0.24</c:v>
              </c:pt>
              <c:pt idx="13">
                <c:v>0.26</c:v>
              </c:pt>
              <c:pt idx="14">
                <c:v>0.28000000000000003</c:v>
              </c:pt>
              <c:pt idx="15">
                <c:v>0.3</c:v>
              </c:pt>
              <c:pt idx="16">
                <c:v>0.32</c:v>
              </c:pt>
              <c:pt idx="17">
                <c:v>0.34</c:v>
              </c:pt>
              <c:pt idx="18">
                <c:v>0.36</c:v>
              </c:pt>
              <c:pt idx="19">
                <c:v>0.38</c:v>
              </c:pt>
              <c:pt idx="20">
                <c:v>0.4</c:v>
              </c:pt>
              <c:pt idx="21">
                <c:v>0.42</c:v>
              </c:pt>
              <c:pt idx="22">
                <c:v>0.44</c:v>
              </c:pt>
              <c:pt idx="23">
                <c:v>0.46</c:v>
              </c:pt>
              <c:pt idx="24">
                <c:v>0.48</c:v>
              </c:pt>
              <c:pt idx="25">
                <c:v>0.5</c:v>
              </c:pt>
              <c:pt idx="26">
                <c:v>0.52</c:v>
              </c:pt>
              <c:pt idx="27">
                <c:v>0.54</c:v>
              </c:pt>
              <c:pt idx="28">
                <c:v>0.56000000000000005</c:v>
              </c:pt>
              <c:pt idx="29">
                <c:v>0.57999999999999996</c:v>
              </c:pt>
              <c:pt idx="30">
                <c:v>0.6</c:v>
              </c:pt>
              <c:pt idx="31">
                <c:v>0.62</c:v>
              </c:pt>
              <c:pt idx="32">
                <c:v>0.64</c:v>
              </c:pt>
              <c:pt idx="33">
                <c:v>0.66</c:v>
              </c:pt>
              <c:pt idx="34">
                <c:v>0.68</c:v>
              </c:pt>
              <c:pt idx="35">
                <c:v>0.7</c:v>
              </c:pt>
              <c:pt idx="36">
                <c:v>0.72</c:v>
              </c:pt>
              <c:pt idx="37">
                <c:v>0.74</c:v>
              </c:pt>
              <c:pt idx="38">
                <c:v>0.76</c:v>
              </c:pt>
              <c:pt idx="39">
                <c:v>0.78</c:v>
              </c:pt>
              <c:pt idx="40">
                <c:v>0.8</c:v>
              </c:pt>
              <c:pt idx="41">
                <c:v>0.82</c:v>
              </c:pt>
              <c:pt idx="42">
                <c:v>0.84</c:v>
              </c:pt>
              <c:pt idx="43">
                <c:v>0.86</c:v>
              </c:pt>
              <c:pt idx="44">
                <c:v>0.88</c:v>
              </c:pt>
              <c:pt idx="45">
                <c:v>0.9</c:v>
              </c:pt>
              <c:pt idx="46">
                <c:v>0.92</c:v>
              </c:pt>
              <c:pt idx="47">
                <c:v>0.94</c:v>
              </c:pt>
              <c:pt idx="48">
                <c:v>0.96</c:v>
              </c:pt>
              <c:pt idx="49">
                <c:v>0.98</c:v>
              </c:pt>
              <c:pt idx="50">
                <c:v>1</c:v>
              </c:pt>
            </c:numLit>
          </c:xVal>
          <c:yVal>
            <c:numLit>
              <c:formatCode>General</c:formatCode>
              <c:ptCount val="51"/>
              <c:pt idx="0">
                <c:v>0</c:v>
              </c:pt>
              <c:pt idx="1">
                <c:v>0.24999999999999994</c:v>
              </c:pt>
              <c:pt idx="2">
                <c:v>0.50000000000000022</c:v>
              </c:pt>
              <c:pt idx="3">
                <c:v>0.74999999999999978</c:v>
              </c:pt>
              <c:pt idx="4">
                <c:v>1</c:v>
              </c:pt>
              <c:pt idx="5">
                <c:v>1.25</c:v>
              </c:pt>
              <c:pt idx="6">
                <c:v>1.4999999999999996</c:v>
              </c:pt>
              <c:pt idx="7">
                <c:v>1.75</c:v>
              </c:pt>
              <c:pt idx="8">
                <c:v>1.9999999999999998</c:v>
              </c:pt>
              <c:pt idx="9">
                <c:v>2.25</c:v>
              </c:pt>
              <c:pt idx="10">
                <c:v>2.5</c:v>
              </c:pt>
              <c:pt idx="11">
                <c:v>2.25</c:v>
              </c:pt>
              <c:pt idx="12">
                <c:v>2</c:v>
              </c:pt>
              <c:pt idx="13">
                <c:v>1.75</c:v>
              </c:pt>
              <c:pt idx="14">
                <c:v>1.4999999999999996</c:v>
              </c:pt>
              <c:pt idx="15">
                <c:v>1.2500000000000002</c:v>
              </c:pt>
              <c:pt idx="16">
                <c:v>1</c:v>
              </c:pt>
              <c:pt idx="17">
                <c:v>0.74999999999999978</c:v>
              </c:pt>
              <c:pt idx="18">
                <c:v>0.50000000000000044</c:v>
              </c:pt>
              <c:pt idx="19">
                <c:v>0.25000000000000022</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numLit>
          </c:yVal>
          <c:smooth val="1"/>
          <c:extLst>
            <c:ext xmlns:c16="http://schemas.microsoft.com/office/drawing/2014/chart" uri="{C3380CC4-5D6E-409C-BE32-E72D297353CC}">
              <c16:uniqueId val="{00000000-9C94-0740-9B9B-FFF78E598692}"/>
            </c:ext>
          </c:extLst>
        </c:ser>
        <c:ser>
          <c:idx val="1"/>
          <c:order val="1"/>
          <c:tx>
            <c:v>B: longer time</c:v>
          </c:tx>
          <c:spPr>
            <a:ln w="28575">
              <a:solidFill>
                <a:srgbClr val="176779"/>
              </a:solidFill>
              <a:prstDash val="solid"/>
            </a:ln>
          </c:spPr>
          <c:marker>
            <c:symbol val="none"/>
          </c:marker>
          <c:xVal>
            <c:numLit>
              <c:formatCode>General</c:formatCode>
              <c:ptCount val="51"/>
              <c:pt idx="0">
                <c:v>0</c:v>
              </c:pt>
              <c:pt idx="1">
                <c:v>0.02</c:v>
              </c:pt>
              <c:pt idx="2">
                <c:v>0.04</c:v>
              </c:pt>
              <c:pt idx="3">
                <c:v>0.06</c:v>
              </c:pt>
              <c:pt idx="4">
                <c:v>0.08</c:v>
              </c:pt>
              <c:pt idx="5">
                <c:v>0.1</c:v>
              </c:pt>
              <c:pt idx="6">
                <c:v>0.12</c:v>
              </c:pt>
              <c:pt idx="7">
                <c:v>0.14000000000000001</c:v>
              </c:pt>
              <c:pt idx="8">
                <c:v>0.16</c:v>
              </c:pt>
              <c:pt idx="9">
                <c:v>0.18</c:v>
              </c:pt>
              <c:pt idx="10">
                <c:v>0.2</c:v>
              </c:pt>
              <c:pt idx="11">
                <c:v>0.22</c:v>
              </c:pt>
              <c:pt idx="12">
                <c:v>0.24</c:v>
              </c:pt>
              <c:pt idx="13">
                <c:v>0.26</c:v>
              </c:pt>
              <c:pt idx="14">
                <c:v>0.28000000000000003</c:v>
              </c:pt>
              <c:pt idx="15">
                <c:v>0.3</c:v>
              </c:pt>
              <c:pt idx="16">
                <c:v>0.32</c:v>
              </c:pt>
              <c:pt idx="17">
                <c:v>0.34</c:v>
              </c:pt>
              <c:pt idx="18">
                <c:v>0.36</c:v>
              </c:pt>
              <c:pt idx="19">
                <c:v>0.38</c:v>
              </c:pt>
              <c:pt idx="20">
                <c:v>0.4</c:v>
              </c:pt>
              <c:pt idx="21">
                <c:v>0.42</c:v>
              </c:pt>
              <c:pt idx="22">
                <c:v>0.44</c:v>
              </c:pt>
              <c:pt idx="23">
                <c:v>0.46</c:v>
              </c:pt>
              <c:pt idx="24">
                <c:v>0.48</c:v>
              </c:pt>
              <c:pt idx="25">
                <c:v>0.5</c:v>
              </c:pt>
              <c:pt idx="26">
                <c:v>0.52</c:v>
              </c:pt>
              <c:pt idx="27">
                <c:v>0.54</c:v>
              </c:pt>
              <c:pt idx="28">
                <c:v>0.56000000000000005</c:v>
              </c:pt>
              <c:pt idx="29">
                <c:v>0.57999999999999996</c:v>
              </c:pt>
              <c:pt idx="30">
                <c:v>0.6</c:v>
              </c:pt>
              <c:pt idx="31">
                <c:v>0.62</c:v>
              </c:pt>
              <c:pt idx="32">
                <c:v>0.64</c:v>
              </c:pt>
              <c:pt idx="33">
                <c:v>0.66</c:v>
              </c:pt>
              <c:pt idx="34">
                <c:v>0.68</c:v>
              </c:pt>
              <c:pt idx="35">
                <c:v>0.7</c:v>
              </c:pt>
              <c:pt idx="36">
                <c:v>0.72</c:v>
              </c:pt>
              <c:pt idx="37">
                <c:v>0.74</c:v>
              </c:pt>
              <c:pt idx="38">
                <c:v>0.76</c:v>
              </c:pt>
              <c:pt idx="39">
                <c:v>0.78</c:v>
              </c:pt>
              <c:pt idx="40">
                <c:v>0.8</c:v>
              </c:pt>
              <c:pt idx="41">
                <c:v>0.82</c:v>
              </c:pt>
              <c:pt idx="42">
                <c:v>0.84</c:v>
              </c:pt>
              <c:pt idx="43">
                <c:v>0.86</c:v>
              </c:pt>
              <c:pt idx="44">
                <c:v>0.88</c:v>
              </c:pt>
              <c:pt idx="45">
                <c:v>0.9</c:v>
              </c:pt>
              <c:pt idx="46">
                <c:v>0.92</c:v>
              </c:pt>
              <c:pt idx="47">
                <c:v>0.94</c:v>
              </c:pt>
              <c:pt idx="48">
                <c:v>0.96</c:v>
              </c:pt>
              <c:pt idx="49">
                <c:v>0.98</c:v>
              </c:pt>
              <c:pt idx="50">
                <c:v>1</c:v>
              </c:pt>
            </c:numLit>
          </c:xVal>
          <c:yVal>
            <c:numLit>
              <c:formatCode>General</c:formatCode>
              <c:ptCount val="51"/>
              <c:pt idx="0">
                <c:v>0</c:v>
              </c:pt>
              <c:pt idx="1">
                <c:v>6.2500000000000056E-2</c:v>
              </c:pt>
              <c:pt idx="2">
                <c:v>0.12499999999999997</c:v>
              </c:pt>
              <c:pt idx="3">
                <c:v>0.18750000000000003</c:v>
              </c:pt>
              <c:pt idx="4">
                <c:v>0.25000000000000011</c:v>
              </c:pt>
              <c:pt idx="5">
                <c:v>0.31249999999999989</c:v>
              </c:pt>
              <c:pt idx="6">
                <c:v>0.37499999999999989</c:v>
              </c:pt>
              <c:pt idx="7">
                <c:v>0.4375</c:v>
              </c:pt>
              <c:pt idx="8">
                <c:v>0.5</c:v>
              </c:pt>
              <c:pt idx="9">
                <c:v>0.5625</c:v>
              </c:pt>
              <c:pt idx="10">
                <c:v>0.625</c:v>
              </c:pt>
              <c:pt idx="11">
                <c:v>0.6875</c:v>
              </c:pt>
              <c:pt idx="12">
                <c:v>0.74999999999999978</c:v>
              </c:pt>
              <c:pt idx="13">
                <c:v>0.81249999999999989</c:v>
              </c:pt>
              <c:pt idx="14">
                <c:v>0.875</c:v>
              </c:pt>
              <c:pt idx="15">
                <c:v>0.9375</c:v>
              </c:pt>
              <c:pt idx="16">
                <c:v>0.99999999999999989</c:v>
              </c:pt>
              <c:pt idx="17">
                <c:v>1.0625</c:v>
              </c:pt>
              <c:pt idx="18">
                <c:v>1.125</c:v>
              </c:pt>
              <c:pt idx="19">
                <c:v>1.1875</c:v>
              </c:pt>
              <c:pt idx="20">
                <c:v>1.25</c:v>
              </c:pt>
              <c:pt idx="21">
                <c:v>1.1875</c:v>
              </c:pt>
              <c:pt idx="22">
                <c:v>1.125</c:v>
              </c:pt>
              <c:pt idx="23">
                <c:v>1.0625</c:v>
              </c:pt>
              <c:pt idx="24">
                <c:v>1</c:v>
              </c:pt>
              <c:pt idx="25">
                <c:v>0.9375</c:v>
              </c:pt>
              <c:pt idx="26">
                <c:v>0.875</c:v>
              </c:pt>
              <c:pt idx="27">
                <c:v>0.81249999999999989</c:v>
              </c:pt>
              <c:pt idx="28">
                <c:v>0.74999999999999978</c:v>
              </c:pt>
              <c:pt idx="29">
                <c:v>0.68750000000000022</c:v>
              </c:pt>
              <c:pt idx="30">
                <c:v>0.62500000000000011</c:v>
              </c:pt>
              <c:pt idx="31">
                <c:v>0.56250000000000011</c:v>
              </c:pt>
              <c:pt idx="32">
                <c:v>0.5</c:v>
              </c:pt>
              <c:pt idx="33">
                <c:v>0.4375</c:v>
              </c:pt>
              <c:pt idx="34">
                <c:v>0.37499999999999989</c:v>
              </c:pt>
              <c:pt idx="35">
                <c:v>0.31250000000000028</c:v>
              </c:pt>
              <c:pt idx="36">
                <c:v>0.25000000000000022</c:v>
              </c:pt>
              <c:pt idx="37">
                <c:v>0.18750000000000017</c:v>
              </c:pt>
              <c:pt idx="38">
                <c:v>0.12500000000000011</c:v>
              </c:pt>
              <c:pt idx="39">
                <c:v>6.2500000000000056E-2</c:v>
              </c:pt>
              <c:pt idx="40">
                <c:v>0</c:v>
              </c:pt>
              <c:pt idx="41">
                <c:v>0</c:v>
              </c:pt>
              <c:pt idx="42">
                <c:v>0</c:v>
              </c:pt>
              <c:pt idx="43">
                <c:v>0</c:v>
              </c:pt>
              <c:pt idx="44">
                <c:v>0</c:v>
              </c:pt>
              <c:pt idx="45">
                <c:v>0</c:v>
              </c:pt>
              <c:pt idx="46">
                <c:v>0</c:v>
              </c:pt>
              <c:pt idx="47">
                <c:v>0</c:v>
              </c:pt>
              <c:pt idx="48">
                <c:v>0</c:v>
              </c:pt>
              <c:pt idx="49">
                <c:v>0</c:v>
              </c:pt>
              <c:pt idx="50">
                <c:v>0</c:v>
              </c:pt>
            </c:numLit>
          </c:yVal>
          <c:smooth val="1"/>
          <c:extLst>
            <c:ext xmlns:c16="http://schemas.microsoft.com/office/drawing/2014/chart" uri="{C3380CC4-5D6E-409C-BE32-E72D297353CC}">
              <c16:uniqueId val="{00000001-9C94-0740-9B9B-FFF78E598692}"/>
            </c:ext>
          </c:extLst>
        </c:ser>
        <c:dLbls>
          <c:showLegendKey val="0"/>
          <c:showVal val="0"/>
          <c:showCatName val="0"/>
          <c:showSerName val="0"/>
          <c:showPercent val="0"/>
          <c:showBubbleSize val="0"/>
        </c:dLbls>
        <c:axId val="48650112"/>
        <c:axId val="48672768"/>
      </c:scatterChart>
      <c:valAx>
        <c:axId val="48672768"/>
        <c:scaling>
          <c:orientation val="minMax"/>
          <c:max val="3"/>
          <c:min val="0"/>
        </c:scaling>
        <c:delete val="0"/>
        <c:axPos val="l"/>
        <c:title>
          <c:tx>
            <c:rich>
              <a:bodyPr/>
              <a:lstStyle/>
              <a:p>
                <a:r>
                  <a:rPr lang="en-AU" sz="1350">
                    <a:latin typeface="Arial"/>
                    <a:ea typeface="Arial"/>
                    <a:cs typeface="Arial"/>
                  </a:rPr>
                  <a:t>Net vertical force (arbitrary units)</a:t>
                </a:r>
              </a:p>
            </c:rich>
          </c:tx>
          <c:overlay val="0"/>
        </c:title>
        <c:numFmt formatCode="General" sourceLinked="1"/>
        <c:majorTickMark val="none"/>
        <c:minorTickMark val="none"/>
        <c:tickLblPos val="none"/>
        <c:spPr>
          <a:ln w="9525">
            <a:solidFill>
              <a:srgbClr val="D4D4D4"/>
            </a:solidFill>
            <a:prstDash val="solid"/>
          </a:ln>
        </c:spPr>
        <c:txPr>
          <a:bodyPr anchorCtr="1"/>
          <a:lstStyle/>
          <a:p>
            <a:pPr>
              <a:defRPr>
                <a:solidFill>
                  <a:srgbClr val="666666"/>
                </a:solidFill>
                <a:latin typeface="Arial"/>
                <a:ea typeface="Arial"/>
                <a:cs typeface="Arial"/>
              </a:defRPr>
            </a:pPr>
            <a:endParaRPr lang="en-US"/>
          </a:p>
        </c:txPr>
        <c:crossAx val="48650112"/>
        <c:crosses val="autoZero"/>
        <c:crossBetween val="midCat"/>
      </c:valAx>
      <c:valAx>
        <c:axId val="48650112"/>
        <c:scaling>
          <c:orientation val="minMax"/>
          <c:max val="1"/>
          <c:min val="0"/>
        </c:scaling>
        <c:delete val="0"/>
        <c:axPos val="b"/>
        <c:title>
          <c:tx>
            <c:rich>
              <a:bodyPr/>
              <a:lstStyle/>
              <a:p>
                <a:r>
                  <a:rPr lang="en-AU" sz="1425">
                    <a:latin typeface="Arial"/>
                    <a:ea typeface="Arial"/>
                    <a:cs typeface="Arial"/>
                  </a:rPr>
                  <a:t>Landing deceleration time (arbitrary units)</a:t>
                </a:r>
              </a:p>
            </c:rich>
          </c:tx>
          <c:overlay val="0"/>
        </c:title>
        <c:numFmt formatCode="General" sourceLinked="1"/>
        <c:majorTickMark val="none"/>
        <c:minorTickMark val="none"/>
        <c:tickLblPos val="none"/>
        <c:spPr>
          <a:ln w="9525">
            <a:solidFill>
              <a:srgbClr val="D4D4D4"/>
            </a:solidFill>
            <a:prstDash val="solid"/>
          </a:ln>
        </c:spPr>
        <c:txPr>
          <a:bodyPr anchorCtr="1"/>
          <a:lstStyle/>
          <a:p>
            <a:pPr>
              <a:defRPr>
                <a:solidFill>
                  <a:srgbClr val="666666"/>
                </a:solidFill>
                <a:latin typeface="Arial"/>
                <a:ea typeface="Arial"/>
                <a:cs typeface="Arial"/>
              </a:defRPr>
            </a:pPr>
            <a:endParaRPr lang="en-US"/>
          </a:p>
        </c:txPr>
        <c:crossAx val="48672768"/>
        <c:crosses val="autoZero"/>
        <c:crossBetween val="midCat"/>
      </c:valAx>
      <c:spPr>
        <a:solidFill>
          <a:srgbClr val="FFFFFF"/>
        </a:solidFill>
      </c:spPr>
    </c:plotArea>
    <c:legend>
      <c:legendPos val="t"/>
      <c:overlay val="0"/>
      <c:txPr>
        <a:bodyPr anchorCtr="1"/>
        <a:lstStyle/>
        <a:p>
          <a:pPr>
            <a:defRPr sz="1500">
              <a:solidFill>
                <a:srgbClr val="17242C"/>
              </a:solidFill>
              <a:latin typeface="Arial"/>
              <a:ea typeface="Arial"/>
              <a:cs typeface="Arial"/>
            </a:defRPr>
          </a:pPr>
          <a:endParaRPr lang="en-US"/>
        </a:p>
      </c:txPr>
    </c:legend>
    <c:plotVisOnly val="1"/>
    <c:dispBlanksAs val="zero"/>
    <c:showDLblsOverMax val="1"/>
  </c:chart>
  <c:spPr>
    <a:solidFill>
      <a:srgbClr val="FFFFFF"/>
    </a:solidFill>
  </c:spPr>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
          <a:extLst>
            <a:ext uri="{FF2B5EF4-FFF2-40B4-BE49-F238E27FC236}">
              <a16:creationId xmlns:a16="http://schemas.microsoft.com/office/drawing/2014/main" id="{50B618A7-95F5-1B90-0475-D7FCA50F9CA4}"/>
            </a:ext>
          </a:extLst>
        </p:cNvPr>
        <p:cNvGrpSpPr/>
        <p:nvPr/>
      </p:nvGrpSpPr>
      <p:grpSpPr>
        <a:xfrm>
          <a:off x="0" y="0"/>
          <a:ext cx="0" cy="0"/>
          <a:chOff x="0" y="0"/>
          <a:chExt cx="0" cy="0"/>
        </a:xfrm>
      </p:grpSpPr>
      <p:sp>
        <p:nvSpPr>
          <p:cNvPr id="29" name="Google Shape;29;g3eadf295420_0_0:notes">
            <a:extLst>
              <a:ext uri="{FF2B5EF4-FFF2-40B4-BE49-F238E27FC236}">
                <a16:creationId xmlns:a16="http://schemas.microsoft.com/office/drawing/2014/main" id="{DCD6EABB-0A4F-0EC2-12A3-758E259DB2C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 name="Google Shape;30;g3eadf295420_0_0:notes">
            <a:extLst>
              <a:ext uri="{FF2B5EF4-FFF2-40B4-BE49-F238E27FC236}">
                <a16:creationId xmlns:a16="http://schemas.microsoft.com/office/drawing/2014/main" id="{B230D288-B1A3-0D59-3337-8EC5C803E85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Title slide. *Hide slide based on if you are in the Syllabus Review or Exam Deconstruction session*</a:t>
            </a:r>
          </a:p>
          <a:p>
            <a:pPr marL="0" lvl="0" indent="0" algn="l" rtl="0">
              <a:spcBef>
                <a:spcPts val="0"/>
              </a:spcBef>
              <a:spcAft>
                <a:spcPts val="0"/>
              </a:spcAft>
              <a:buNone/>
            </a:pPr>
            <a:r>
              <a:rPr lang="en-US" dirty="0"/>
              <a:t>You are welcome to use this slide to introduce yourself and the Western Sydney University Staff member attending to introduce themselves. </a:t>
            </a:r>
          </a:p>
          <a:p>
            <a:pPr marL="0" lvl="0" indent="0" algn="l" rtl="0">
              <a:spcBef>
                <a:spcPts val="0"/>
              </a:spcBef>
              <a:spcAft>
                <a:spcPts val="0"/>
              </a:spcAft>
              <a:buNone/>
            </a:pPr>
            <a:endParaRPr dirty="0"/>
          </a:p>
        </p:txBody>
      </p:sp>
    </p:spTree>
    <p:extLst>
      <p:ext uri="{BB962C8B-B14F-4D97-AF65-F5344CB8AC3E}">
        <p14:creationId xmlns:p14="http://schemas.microsoft.com/office/powerpoint/2010/main" val="29046403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
          <a:extLst>
            <a:ext uri="{FF2B5EF4-FFF2-40B4-BE49-F238E27FC236}">
              <a16:creationId xmlns:a16="http://schemas.microsoft.com/office/drawing/2014/main" id="{5F9ADBDB-24C8-13B8-96B1-6983445F58D7}"/>
            </a:ext>
          </a:extLst>
        </p:cNvPr>
        <p:cNvGrpSpPr/>
        <p:nvPr/>
      </p:nvGrpSpPr>
      <p:grpSpPr>
        <a:xfrm>
          <a:off x="0" y="0"/>
          <a:ext cx="0" cy="0"/>
          <a:chOff x="0" y="0"/>
          <a:chExt cx="0" cy="0"/>
        </a:xfrm>
      </p:grpSpPr>
      <p:sp>
        <p:nvSpPr>
          <p:cNvPr id="29" name="Google Shape;29;g3eadf295420_0_0:notes">
            <a:extLst>
              <a:ext uri="{FF2B5EF4-FFF2-40B4-BE49-F238E27FC236}">
                <a16:creationId xmlns:a16="http://schemas.microsoft.com/office/drawing/2014/main" id="{C0D09193-33AC-1975-14C3-D32DC0953C2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 name="Google Shape;30;g3eadf295420_0_0:notes">
            <a:extLst>
              <a:ext uri="{FF2B5EF4-FFF2-40B4-BE49-F238E27FC236}">
                <a16:creationId xmlns:a16="http://schemas.microsoft.com/office/drawing/2014/main" id="{24600C18-322D-FC69-5761-87A4B6FD2B9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Title slide. *Hide slide based on if you are in the Syllabus Review or Exam Deconstruction session*</a:t>
            </a:r>
          </a:p>
          <a:p>
            <a:pPr marL="0" lvl="0" indent="0" algn="l" rtl="0">
              <a:spcBef>
                <a:spcPts val="0"/>
              </a:spcBef>
              <a:spcAft>
                <a:spcPts val="0"/>
              </a:spcAft>
              <a:buNone/>
            </a:pPr>
            <a:r>
              <a:rPr lang="en-US" dirty="0"/>
              <a:t>You are welcome to use this slide to introduce yourself and the Western Sydney University Staff member attending to introduce themselves. </a:t>
            </a:r>
          </a:p>
          <a:p>
            <a:pPr marL="0" lvl="0" indent="0" algn="l" rtl="0">
              <a:spcBef>
                <a:spcPts val="0"/>
              </a:spcBef>
              <a:spcAft>
                <a:spcPts val="0"/>
              </a:spcAft>
              <a:buNone/>
            </a:pPr>
            <a:endParaRPr dirty="0"/>
          </a:p>
        </p:txBody>
      </p:sp>
    </p:spTree>
    <p:extLst>
      <p:ext uri="{BB962C8B-B14F-4D97-AF65-F5344CB8AC3E}">
        <p14:creationId xmlns:p14="http://schemas.microsoft.com/office/powerpoint/2010/main" val="1835153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80000"/>
              </a:lnSpc>
            </a:pPr>
            <a:r>
              <a:rPr lang="en-AU" b="1" dirty="0">
                <a:solidFill>
                  <a:schemeClr val="lt1"/>
                </a:solidFill>
                <a:latin typeface="Open Sans SemiBold" panose="020B0706030804020204" pitchFamily="34" charset="0"/>
                <a:ea typeface="Open Sans SemiBold" panose="020B0706030804020204" pitchFamily="34" charset="0"/>
                <a:cs typeface="Open Sans SemiBold" panose="020B0706030804020204" pitchFamily="34" charset="0"/>
                <a:sym typeface="Open Sans SemiBold"/>
              </a:rPr>
              <a:t>Briefly run through the agenda for the session if you wish to add and agenda on this slide. You can also delete the slide if you wish. </a:t>
            </a:r>
            <a:endParaRPr lang="en-AU" i="1" dirty="0">
              <a:solidFill>
                <a:schemeClr val="lt1"/>
              </a:solidFill>
              <a:latin typeface="Georgia"/>
              <a:ea typeface="Georgia"/>
              <a:cs typeface="Georgia"/>
              <a:sym typeface="Georgia"/>
            </a:endParaRPr>
          </a:p>
          <a:p>
            <a:endParaRPr lang="en-AU" dirty="0"/>
          </a:p>
        </p:txBody>
      </p:sp>
      <p:sp>
        <p:nvSpPr>
          <p:cNvPr id="4" name="Slide Number Placeholder 3"/>
          <p:cNvSpPr>
            <a:spLocks noGrp="1"/>
          </p:cNvSpPr>
          <p:nvPr>
            <p:ph type="sldNum" sz="quarter" idx="5"/>
          </p:nvPr>
        </p:nvSpPr>
        <p:spPr/>
        <p:txBody>
          <a:bodyPr/>
          <a:lstStyle/>
          <a:p>
            <a:fld id="{94B485EC-84FC-4032-84AF-A17C8AE46C7D}" type="slidenum">
              <a:rPr lang="en-AU" smtClean="0"/>
              <a:t>3</a:t>
            </a:fld>
            <a:endParaRPr lang="en-AU"/>
          </a:p>
        </p:txBody>
      </p:sp>
    </p:spTree>
    <p:extLst>
      <p:ext uri="{BB962C8B-B14F-4D97-AF65-F5344CB8AC3E}">
        <p14:creationId xmlns:p14="http://schemas.microsoft.com/office/powerpoint/2010/main" val="1993817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This week will cover a range of HSC Subjects to best equip you all for your upcoming HSC. The sessions will focus on content and syllabus review or a practice exam and deconstruction. </a:t>
            </a:r>
          </a:p>
          <a:p>
            <a:endParaRPr lang="en-AU" dirty="0"/>
          </a:p>
          <a:p>
            <a:r>
              <a:rPr lang="en-AU" dirty="0"/>
              <a:t>But in addition to the sessions themselves, this is an opportunity for you to explore Western Sydney University. Use this opportunity to experience academic life, check out undergraduate courses you may be interested in, learn about social activities and support services. Make sure to explore the event site and HSC resources page for some great tips and tricks.</a:t>
            </a:r>
          </a:p>
          <a:p>
            <a:endParaRPr lang="en-AU" dirty="0"/>
          </a:p>
          <a:p>
            <a:r>
              <a:rPr lang="en-AU" dirty="0"/>
              <a:t>If you have any questions, feel free to type them into the Q&amp;A. You can also join the Q&amp;A Session on Wednesday 7</a:t>
            </a:r>
            <a:r>
              <a:rPr lang="en-AU" baseline="30000" dirty="0"/>
              <a:t>th</a:t>
            </a:r>
            <a:r>
              <a:rPr lang="en-AU" dirty="0"/>
              <a:t> October! </a:t>
            </a:r>
          </a:p>
        </p:txBody>
      </p:sp>
      <p:sp>
        <p:nvSpPr>
          <p:cNvPr id="4" name="Slide Number Placeholder 3"/>
          <p:cNvSpPr>
            <a:spLocks noGrp="1"/>
          </p:cNvSpPr>
          <p:nvPr>
            <p:ph type="sldNum" sz="quarter" idx="5"/>
          </p:nvPr>
        </p:nvSpPr>
        <p:spPr/>
        <p:txBody>
          <a:bodyPr/>
          <a:lstStyle/>
          <a:p>
            <a:fld id="{94B485EC-84FC-4032-84AF-A17C8AE46C7D}" type="slidenum">
              <a:rPr lang="en-AU" smtClean="0"/>
              <a:t>4</a:t>
            </a:fld>
            <a:endParaRPr lang="en-AU"/>
          </a:p>
        </p:txBody>
      </p:sp>
    </p:spTree>
    <p:extLst>
      <p:ext uri="{BB962C8B-B14F-4D97-AF65-F5344CB8AC3E}">
        <p14:creationId xmlns:p14="http://schemas.microsoft.com/office/powerpoint/2010/main" val="15785635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you so much for joining today’s session. We hope that you feel more equipped and ready for your HSC. </a:t>
            </a:r>
          </a:p>
          <a:p>
            <a:r>
              <a:rPr lang="en-US" dirty="0"/>
              <a:t>We are always available to assist you further as you explore Western. You can call, email or tag us using these details. </a:t>
            </a:r>
          </a:p>
          <a:p>
            <a:endParaRPr lang="en-US" dirty="0"/>
          </a:p>
          <a:p>
            <a:r>
              <a:rPr lang="en-US" dirty="0"/>
              <a:t>If you would like further information or have a HSC Study Sessions question you can email the HSC Study Session email on screen, or chat with the Student Services Hub Team via the chat function on the Event Website for information about studying at Western. The chatlines are open until 5pm via the hovering button in the right-hand corner of the webpage. </a:t>
            </a:r>
          </a:p>
        </p:txBody>
      </p:sp>
      <p:sp>
        <p:nvSpPr>
          <p:cNvPr id="4" name="Slide Number Placeholder 3"/>
          <p:cNvSpPr>
            <a:spLocks noGrp="1"/>
          </p:cNvSpPr>
          <p:nvPr>
            <p:ph type="sldNum" sz="quarter" idx="5"/>
          </p:nvPr>
        </p:nvSpPr>
        <p:spPr/>
        <p:txBody>
          <a:bodyPr/>
          <a:lstStyle/>
          <a:p>
            <a:fld id="{4997EF2D-D160-4141-80F4-81BF73F1AAE1}" type="slidenum">
              <a:rPr lang="en-AU" smtClean="0"/>
              <a:t>5</a:t>
            </a:fld>
            <a:endParaRPr lang="en-AU"/>
          </a:p>
        </p:txBody>
      </p:sp>
    </p:spTree>
    <p:extLst>
      <p:ext uri="{BB962C8B-B14F-4D97-AF65-F5344CB8AC3E}">
        <p14:creationId xmlns:p14="http://schemas.microsoft.com/office/powerpoint/2010/main" val="7237238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Teaching purpose</a:t>
            </a:r>
          </a:p>
          <a:p>
            <a:r>
              <a:rPr dirty="0"/>
              <a:t>Locate the two focus areas and all nine inquiry areas.</a:t>
            </a:r>
          </a:p>
          <a:p>
            <a:endParaRPr dirty="0"/>
          </a:p>
          <a:p>
            <a:r>
              <a:rPr dirty="0"/>
              <a:t>Explain</a:t>
            </a:r>
          </a:p>
          <a:p>
            <a:r>
              <a:rPr dirty="0"/>
              <a:t>Walk across the two columns. Both focus areas use analysis, communication, creative thinking, problem-solving and research. Year 11 knowledge is assumed. The workbook reference bridge is p36.</a:t>
            </a:r>
          </a:p>
          <a:p>
            <a:endParaRPr dirty="0"/>
          </a:p>
          <a:p>
            <a:r>
              <a:rPr dirty="0"/>
              <a:t>Watch for</a:t>
            </a:r>
          </a:p>
          <a:p>
            <a:r>
              <a:rPr dirty="0"/>
              <a:t>Depth Studies belong to the course but are not a third content focus area.</a:t>
            </a:r>
          </a:p>
          <a:p>
            <a:endParaRPr dirty="0"/>
          </a:p>
          <a:p>
            <a:r>
              <a:rPr dirty="0"/>
              <a:t>Workbook link</a:t>
            </a:r>
          </a:p>
          <a:p>
            <a:r>
              <a:rPr dirty="0"/>
              <a:t>Illustrated student workbook p3. Orientation and course map.</a:t>
            </a:r>
          </a:p>
          <a:p>
            <a:endParaRPr dirty="0"/>
          </a:p>
          <a:p>
            <a:r>
              <a:rPr dirty="0"/>
              <a:t>Timing</a:t>
            </a:r>
          </a:p>
          <a:p>
            <a:r>
              <a:rPr dirty="0"/>
              <a:t>4 minutes in the live session.</a:t>
            </a:r>
          </a:p>
          <a:p>
            <a:endParaRPr dirty="0"/>
          </a:p>
          <a:p>
            <a:r>
              <a:rPr dirty="0"/>
              <a:t>Transition</a:t>
            </a:r>
          </a:p>
          <a:p>
            <a:r>
              <a:rPr dirty="0"/>
              <a:t>Explain how students will use the workbook.</a:t>
            </a:r>
          </a:p>
          <a:p>
            <a:endParaRPr dirty="0"/>
          </a:p>
          <a:p>
            <a:r>
              <a:rPr dirty="0"/>
              <a:t>Sources</a:t>
            </a:r>
          </a:p>
          <a:p>
            <a:r>
              <a:rPr dirty="0"/>
              <a:t>Primary source: 02 Student </a:t>
            </a:r>
            <a:r>
              <a:rPr dirty="0" err="1"/>
              <a:t>Workbook.docx</a:t>
            </a:r>
            <a:r>
              <a:rPr dirty="0"/>
              <a:t>, illustrated edition, and 03 Answer and Facilitator </a:t>
            </a:r>
            <a:r>
              <a:rPr dirty="0" err="1"/>
              <a:t>Notes.docx</a:t>
            </a:r>
            <a:r>
              <a:rPr dirty="0"/>
              <a:t>. Workbook SHA-256: 4fdcbb49ef5176b80dfc3e242d1a38befc7458887b78971b256fe607992e7de2.</a:t>
            </a:r>
          </a:p>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Teaching purpose</a:t>
            </a:r>
          </a:p>
          <a:p>
            <a:r>
              <a:rPr dirty="0"/>
              <a:t>Understand the schedule and the difference between live work and follow-up.</a:t>
            </a:r>
          </a:p>
          <a:p>
            <a:endParaRPr dirty="0"/>
          </a:p>
          <a:p>
            <a:r>
              <a:rPr dirty="0"/>
              <a:t>Explain</a:t>
            </a:r>
          </a:p>
          <a:p>
            <a:r>
              <a:rPr dirty="0"/>
              <a:t>Use phrases and plans during timed tasks. A13 and A19 have full responses for later. Reference pages 36–39 support later revision. Briefly locate the full HSC structure on p3 without making this an exam-technique lesson.</a:t>
            </a:r>
          </a:p>
          <a:p>
            <a:endParaRPr dirty="0"/>
          </a:p>
          <a:p>
            <a:r>
              <a:rPr dirty="0"/>
              <a:t>Watch for</a:t>
            </a:r>
          </a:p>
          <a:p>
            <a:r>
              <a:rPr dirty="0"/>
              <a:t>Marks suggest depth, not one mark per sentence.</a:t>
            </a:r>
          </a:p>
          <a:p>
            <a:endParaRPr dirty="0"/>
          </a:p>
          <a:p>
            <a:r>
              <a:rPr dirty="0"/>
              <a:t>Workbook link</a:t>
            </a:r>
          </a:p>
          <a:p>
            <a:r>
              <a:rPr dirty="0"/>
              <a:t>Illustrated student workbook p2–3. Orientation and course map.</a:t>
            </a:r>
          </a:p>
          <a:p>
            <a:endParaRPr dirty="0"/>
          </a:p>
          <a:p>
            <a:r>
              <a:rPr dirty="0"/>
              <a:t>Timing</a:t>
            </a:r>
          </a:p>
          <a:p>
            <a:r>
              <a:rPr dirty="0"/>
              <a:t>3 minutes in the live session.</a:t>
            </a:r>
          </a:p>
          <a:p>
            <a:endParaRPr dirty="0"/>
          </a:p>
          <a:p>
            <a:r>
              <a:rPr dirty="0"/>
              <a:t>Transition</a:t>
            </a:r>
          </a:p>
          <a:p>
            <a:r>
              <a:rPr dirty="0"/>
              <a:t>Begin with population evidence.</a:t>
            </a:r>
          </a:p>
          <a:p>
            <a:endParaRPr dirty="0"/>
          </a:p>
          <a:p>
            <a:r>
              <a:rPr dirty="0"/>
              <a:t>Sources</a:t>
            </a:r>
          </a:p>
          <a:p>
            <a:r>
              <a:rPr dirty="0"/>
              <a:t>Primary source: 02 Student </a:t>
            </a:r>
            <a:r>
              <a:rPr dirty="0" err="1"/>
              <a:t>Workbook.docx</a:t>
            </a:r>
            <a:r>
              <a:rPr dirty="0"/>
              <a:t>, illustrated edition, and 03 Answer and Facilitator </a:t>
            </a:r>
            <a:r>
              <a:rPr dirty="0" err="1"/>
              <a:t>Notes.docx</a:t>
            </a:r>
            <a:r>
              <a:rPr dirty="0"/>
              <a:t>. Workbook SHA-256: 4fdcbb49ef5176b80dfc3e242d1a38befc7458887b78971b256fe607992e7de2.</a:t>
            </a:r>
          </a:p>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Teaching purpose</a:t>
            </a:r>
          </a:p>
          <a:p>
            <a:r>
              <a:rPr dirty="0"/>
              <a:t>Connect evidence, determinants, healthcare and action.</a:t>
            </a:r>
          </a:p>
          <a:p>
            <a:endParaRPr dirty="0"/>
          </a:p>
          <a:p>
            <a:r>
              <a:rPr dirty="0"/>
              <a:t>Explain</a:t>
            </a:r>
          </a:p>
          <a:p>
            <a:r>
              <a:rPr dirty="0"/>
              <a:t>Use evidence to identify needs, determinants to explain patterns and evaluation to judge responses. The four inquiry areas build this chain.</a:t>
            </a:r>
          </a:p>
          <a:p>
            <a:endParaRPr dirty="0"/>
          </a:p>
          <a:p>
            <a:r>
              <a:rPr dirty="0"/>
              <a:t>Watch for</a:t>
            </a:r>
          </a:p>
          <a:p>
            <a:r>
              <a:rPr dirty="0"/>
              <a:t>A national average cannot describe every group.</a:t>
            </a:r>
          </a:p>
          <a:p>
            <a:endParaRPr dirty="0"/>
          </a:p>
          <a:p>
            <a:r>
              <a:rPr dirty="0"/>
              <a:t>Workbook link</a:t>
            </a:r>
          </a:p>
          <a:p>
            <a:r>
              <a:rPr dirty="0"/>
              <a:t>Illustrated student workbook p4–16. How healthy are Australians?.</a:t>
            </a:r>
          </a:p>
          <a:p>
            <a:endParaRPr dirty="0"/>
          </a:p>
          <a:p>
            <a:r>
              <a:rPr dirty="0"/>
              <a:t>Timing</a:t>
            </a:r>
          </a:p>
          <a:p>
            <a:r>
              <a:rPr dirty="0"/>
              <a:t>1 minutes in the live session.</a:t>
            </a:r>
          </a:p>
          <a:p>
            <a:endParaRPr dirty="0"/>
          </a:p>
          <a:p>
            <a:r>
              <a:rPr dirty="0"/>
              <a:t>Transition</a:t>
            </a:r>
          </a:p>
          <a:p>
            <a:r>
              <a:rPr dirty="0"/>
              <a:t>Start by identifying the measure.</a:t>
            </a:r>
          </a:p>
          <a:p>
            <a:endParaRPr dirty="0"/>
          </a:p>
          <a:p>
            <a:r>
              <a:rPr dirty="0"/>
              <a:t>Sources</a:t>
            </a:r>
          </a:p>
          <a:p>
            <a:r>
              <a:rPr dirty="0"/>
              <a:t>Primary source: 02 Student </a:t>
            </a:r>
            <a:r>
              <a:rPr dirty="0" err="1"/>
              <a:t>Workbook.docx</a:t>
            </a:r>
            <a:r>
              <a:rPr dirty="0"/>
              <a:t>, illustrated edition, and 03 Answer and Facilitator </a:t>
            </a:r>
            <a:r>
              <a:rPr dirty="0" err="1"/>
              <a:t>Notes.docx</a:t>
            </a:r>
            <a:r>
              <a:rPr dirty="0"/>
              <a:t>. Workbook SHA-256: 4fdcbb49ef5176b80dfc3e242d1a38befc7458887b78971b256fe607992e7de2.</a:t>
            </a:r>
          </a:p>
          <a:p>
            <a:r>
              <a:rPr dirty="0"/>
              <a:t>R1 — AIHW, Australia’s health 2026: key findings — https://</a:t>
            </a:r>
            <a:r>
              <a:rPr dirty="0" err="1"/>
              <a:t>www.aihw.gov.au</a:t>
            </a:r>
            <a:r>
              <a:rPr dirty="0"/>
              <a:t>/reports/</a:t>
            </a:r>
            <a:r>
              <a:rPr dirty="0" err="1"/>
              <a:t>australias</a:t>
            </a:r>
            <a:r>
              <a:rPr dirty="0"/>
              <a:t>-health/australias-health-2026/contents/key-findings</a:t>
            </a:r>
          </a:p>
          <a:p>
            <a:r>
              <a:rPr dirty="0"/>
              <a:t>R2 — AIHW, Australian Burden of Disease Study 2024: summary — https://</a:t>
            </a:r>
            <a:r>
              <a:rPr dirty="0" err="1"/>
              <a:t>www.aihw.gov.au</a:t>
            </a:r>
            <a:r>
              <a:rPr dirty="0"/>
              <a:t>/reports/burden-of-disease/australian-burden-of-disease-study-2024/contents/summary</a:t>
            </a:r>
          </a:p>
          <a:p>
            <a:r>
              <a:rPr dirty="0"/>
              <a:t>R3 — AIHW, Life expectancy and deaths: overview — https://</a:t>
            </a:r>
            <a:r>
              <a:rPr dirty="0" err="1"/>
              <a:t>www.aihw.gov.au</a:t>
            </a:r>
            <a:r>
              <a:rPr dirty="0"/>
              <a:t>/reports-data/health-conditions-disability-deaths/life-expectancy-deaths/overview</a:t>
            </a:r>
          </a:p>
          <a:p>
            <a:r>
              <a:rPr dirty="0"/>
              <a:t>R4 — OECD, Health at a Glance 2025: Australia country note — https://</a:t>
            </a:r>
            <a:r>
              <a:rPr dirty="0" err="1"/>
              <a:t>www.oecd.org</a:t>
            </a:r>
            <a:r>
              <a:rPr dirty="0"/>
              <a:t>/</a:t>
            </a:r>
            <a:r>
              <a:rPr dirty="0" err="1"/>
              <a:t>en</a:t>
            </a:r>
            <a:r>
              <a:rPr dirty="0"/>
              <a:t>/publications/health-at-a-glance-2025_15a55280-en/australia_7cad4f74-en.html</a:t>
            </a:r>
          </a:p>
          <a:p>
            <a:r>
              <a:rPr dirty="0"/>
              <a:t>R5 — AIHW, Heart, stroke and vascular disease: Australian facts — https://</a:t>
            </a:r>
            <a:r>
              <a:rPr dirty="0" err="1"/>
              <a:t>www.aihw.gov.au</a:t>
            </a:r>
            <a:r>
              <a:rPr dirty="0"/>
              <a:t>/reports/heart-stroke-vascular-diseases/</a:t>
            </a:r>
            <a:r>
              <a:rPr dirty="0" err="1"/>
              <a:t>hsvd</a:t>
            </a:r>
            <a:r>
              <a:rPr dirty="0"/>
              <a:t>-facts/contents/disease-types</a:t>
            </a:r>
          </a:p>
          <a:p>
            <a:r>
              <a:rPr dirty="0"/>
              <a:t>R6 — AIHW, Diabetes: Australian facts, summary — https://</a:t>
            </a:r>
            <a:r>
              <a:rPr dirty="0" err="1"/>
              <a:t>www.aihw.gov.au</a:t>
            </a:r>
            <a:r>
              <a:rPr dirty="0"/>
              <a:t>/reports/diabetes/diabetes/contents/summary</a:t>
            </a:r>
          </a:p>
          <a:p>
            <a:r>
              <a:rPr dirty="0"/>
              <a:t>R7 — NACCHO, Aboriginal community controlled health — https://</a:t>
            </a:r>
            <a:r>
              <a:rPr dirty="0" err="1"/>
              <a:t>www.naccho.org.au</a:t>
            </a:r>
            <a:r>
              <a:rPr dirty="0"/>
              <a:t>/aboriginal-community-controlled-health/</a:t>
            </a:r>
          </a:p>
          <a:p>
            <a:r>
              <a:rPr dirty="0"/>
              <a:t>R8 — Australian Government, About Medicare — https://</a:t>
            </a:r>
            <a:r>
              <a:rPr dirty="0" err="1"/>
              <a:t>www.health.gov.au</a:t>
            </a:r>
            <a:r>
              <a:rPr dirty="0"/>
              <a:t>/topics/</a:t>
            </a:r>
            <a:r>
              <a:rPr dirty="0" err="1"/>
              <a:t>medicare</a:t>
            </a:r>
            <a:r>
              <a:rPr dirty="0"/>
              <a:t>/about</a:t>
            </a:r>
          </a:p>
          <a:p>
            <a:r>
              <a:rPr dirty="0"/>
              <a:t>R9 — Australian Government, About hospital care — https://</a:t>
            </a:r>
            <a:r>
              <a:rPr dirty="0" err="1"/>
              <a:t>www.health.gov.au</a:t>
            </a:r>
            <a:r>
              <a:rPr dirty="0"/>
              <a:t>/topics/hospital-care/about</a:t>
            </a:r>
          </a:p>
          <a:p>
            <a:r>
              <a:rPr dirty="0"/>
              <a:t>R10 — Healthy Cities Australia, Programs (including Cook Chill Chat) — https://</a:t>
            </a:r>
            <a:r>
              <a:rPr dirty="0" err="1"/>
              <a:t>healthycities.org.au</a:t>
            </a:r>
            <a:r>
              <a:rPr dirty="0"/>
              <a:t>/programs/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Teaching purpose</a:t>
            </a:r>
          </a:p>
          <a:p>
            <a:r>
              <a:rPr dirty="0"/>
              <a:t>Distinguish incidence, prevalence and the burden of illness</a:t>
            </a:r>
            <a:r>
              <a:rPr lang="en-AU" dirty="0"/>
              <a:t> </a:t>
            </a:r>
            <a:r>
              <a:rPr lang="en-AU" dirty="0">
                <a:solidFill>
                  <a:srgbClr val="FF0000"/>
                </a:solidFill>
              </a:rPr>
              <a:t>(morbidity)</a:t>
            </a:r>
            <a:r>
              <a:rPr dirty="0">
                <a:solidFill>
                  <a:srgbClr val="FF0000"/>
                </a:solidFill>
              </a:rPr>
              <a:t>.</a:t>
            </a:r>
          </a:p>
          <a:p>
            <a:endParaRPr dirty="0"/>
          </a:p>
          <a:p>
            <a:r>
              <a:rPr dirty="0"/>
              <a:t>Explain</a:t>
            </a:r>
          </a:p>
          <a:p>
            <a:r>
              <a:rPr dirty="0"/>
              <a:t>Point to new entrants for incidence and everyone currently living with a condition for prevalence. Explain that longer duration can increase prevalence. Counts need denominators. Crude and age-</a:t>
            </a:r>
            <a:r>
              <a:rPr dirty="0" err="1"/>
              <a:t>standardised</a:t>
            </a:r>
            <a:r>
              <a:rPr dirty="0"/>
              <a:t> rates answer different questions.</a:t>
            </a:r>
          </a:p>
          <a:p>
            <a:endParaRPr dirty="0"/>
          </a:p>
          <a:p>
            <a:r>
              <a:rPr dirty="0"/>
              <a:t>Watch for</a:t>
            </a:r>
          </a:p>
          <a:p>
            <a:r>
              <a:rPr dirty="0"/>
              <a:t>The population diagram is conceptual, with no numerical disease estimate. Association does not establish cause.</a:t>
            </a:r>
          </a:p>
          <a:p>
            <a:endParaRPr dirty="0"/>
          </a:p>
          <a:p>
            <a:r>
              <a:rPr dirty="0"/>
              <a:t>Workbook link</a:t>
            </a:r>
          </a:p>
          <a:p>
            <a:r>
              <a:rPr dirty="0"/>
              <a:t>Illustrated student workbook p4. How healthy are Australians?.</a:t>
            </a:r>
          </a:p>
          <a:p>
            <a:endParaRPr dirty="0"/>
          </a:p>
          <a:p>
            <a:r>
              <a:rPr dirty="0"/>
              <a:t>Timing</a:t>
            </a:r>
          </a:p>
          <a:p>
            <a:r>
              <a:rPr dirty="0"/>
              <a:t>2 minutes in the live session.</a:t>
            </a:r>
          </a:p>
          <a:p>
            <a:endParaRPr dirty="0"/>
          </a:p>
          <a:p>
            <a:r>
              <a:rPr dirty="0"/>
              <a:t>Transition</a:t>
            </a:r>
          </a:p>
          <a:p>
            <a:r>
              <a:rPr dirty="0"/>
              <a:t>Apply this distinction in A01.</a:t>
            </a:r>
          </a:p>
          <a:p>
            <a:endParaRPr dirty="0"/>
          </a:p>
          <a:p>
            <a:r>
              <a:rPr dirty="0"/>
              <a:t>Sources</a:t>
            </a:r>
          </a:p>
          <a:p>
            <a:r>
              <a:rPr dirty="0"/>
              <a:t>Primary source: 02 Student </a:t>
            </a:r>
            <a:r>
              <a:rPr dirty="0" err="1"/>
              <a:t>Workbook.docx</a:t>
            </a:r>
            <a:r>
              <a:rPr dirty="0"/>
              <a:t>, illustrated edition, and 03 Answer and Facilitator </a:t>
            </a:r>
            <a:r>
              <a:rPr dirty="0" err="1"/>
              <a:t>Notes.docx</a:t>
            </a:r>
            <a:r>
              <a:rPr dirty="0"/>
              <a:t>. Workbook SHA-256: 4fdcbb49ef5176b80dfc3e242d1a38befc7458887b78971b256fe607992e7de2.</a:t>
            </a:r>
          </a:p>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Teaching purpose</a:t>
            </a:r>
          </a:p>
          <a:p>
            <a:r>
              <a:t>Apply the preceding concept using the exact workbook question.</a:t>
            </a:r>
          </a:p>
          <a:p>
            <a:endParaRPr/>
          </a:p>
          <a:p>
            <a:r>
              <a:t>Explain</a:t>
            </a:r>
          </a:p>
          <a:p>
            <a:r>
              <a:t>Display the question without its answer. Invite key phrases, a choice or a plan as the workbook directs.</a:t>
            </a:r>
          </a:p>
          <a:p>
            <a:endParaRPr/>
          </a:p>
          <a:p>
            <a:r>
              <a:t>Watch for</a:t>
            </a:r>
          </a:p>
          <a:p>
            <a:r>
              <a:t>Check that students do not equate prevalence with deaths. The stimulus is hypothetical.</a:t>
            </a:r>
          </a:p>
          <a:p>
            <a:endParaRPr/>
          </a:p>
          <a:p>
            <a:r>
              <a:t>Workbook link</a:t>
            </a:r>
          </a:p>
          <a:p>
            <a:r>
              <a:t>Illustrated student workbook p4, A01. How healthy are Australians?.</a:t>
            </a:r>
          </a:p>
          <a:p>
            <a:endParaRPr/>
          </a:p>
          <a:p>
            <a:r>
              <a:t>Timing</a:t>
            </a:r>
          </a:p>
          <a:p>
            <a:r>
              <a:t>1 minutes in the live session.</a:t>
            </a:r>
          </a:p>
          <a:p>
            <a:endParaRPr/>
          </a:p>
          <a:p>
            <a:r>
              <a:t>Transition</a:t>
            </a:r>
          </a:p>
          <a:p>
            <a:r>
              <a:t>Invite responses before moving to the reveal.</a:t>
            </a:r>
          </a:p>
          <a:p>
            <a:endParaRPr/>
          </a:p>
          <a:p>
            <a:r>
              <a:t>Sources</a:t>
            </a:r>
          </a:p>
          <a:p>
            <a:r>
              <a:t>Primary source: 02 Student Workbook.docx, illustrated edition, and 03 Answer and Facilitator Notes.docx. Workbook SHA-256: 4fdcbb49ef5176b80dfc3e242d1a38befc7458887b78971b256fe607992e7de2.</a:t>
            </a:r>
          </a:p>
          <a:p>
            <a:endParaRPr/>
          </a:p>
          <a:p>
            <a:endParaRPr/>
          </a:p>
          <a:p>
            <a:r>
              <a:t>Facilitator reference, not visible on question slide</a:t>
            </a:r>
          </a:p>
          <a:p>
            <a:r>
              <a:t>Incidence has fallen while prevalence has risen. Improved survival or longer disease duration can increase the number living with the condition despite fewer new cases. These measures are not contradictory.</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Teaching purpose</a:t>
            </a:r>
          </a:p>
          <a:p>
            <a:r>
              <a:t>Discuss the reasoning and repair a common misconception.</a:t>
            </a:r>
          </a:p>
          <a:p>
            <a:endParaRPr/>
          </a:p>
          <a:p>
            <a:r>
              <a:t>Explain</a:t>
            </a:r>
          </a:p>
          <a:p>
            <a:r>
              <a:t>Incidence has fallen while prevalence has risen. Improved survival or longer disease duration can increase the number living with the condition despite fewer new cases. These measures are not contradictory.</a:t>
            </a:r>
          </a:p>
          <a:p>
            <a:endParaRPr/>
          </a:p>
          <a:p>
            <a:r>
              <a:t>Watch for</a:t>
            </a:r>
          </a:p>
          <a:p>
            <a:r>
              <a:t>Check that students do not equate prevalence with deaths. The stimulus is hypothetical.</a:t>
            </a:r>
          </a:p>
          <a:p>
            <a:endParaRPr/>
          </a:p>
          <a:p>
            <a:r>
              <a:t>Workbook link</a:t>
            </a:r>
          </a:p>
          <a:p>
            <a:r>
              <a:t>Illustrated student workbook p4, A01. How healthy are Australians?.</a:t>
            </a:r>
          </a:p>
          <a:p>
            <a:endParaRPr/>
          </a:p>
          <a:p>
            <a:r>
              <a:t>Timing</a:t>
            </a:r>
          </a:p>
          <a:p>
            <a:r>
              <a:t>0.75 minutes in the live session.</a:t>
            </a:r>
          </a:p>
          <a:p>
            <a:endParaRPr/>
          </a:p>
          <a:p>
            <a:r>
              <a:t>Transition</a:t>
            </a:r>
          </a:p>
          <a:p>
            <a:r>
              <a:t>Connect this answer to the next workbook concept.</a:t>
            </a:r>
          </a:p>
          <a:p>
            <a:endParaRPr/>
          </a:p>
          <a:p>
            <a:r>
              <a:t>Sources</a:t>
            </a:r>
          </a:p>
          <a:p>
            <a:r>
              <a:t>Primary source: 02 Student Workbook.docx, illustrated edition, and 03 Answer and Facilitator Notes.docx. Workbook SHA-256: 4fdcbb49ef5176b80dfc3e242d1a38befc7458887b78971b256fe607992e7de2.</a:t>
            </a: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Teaching purpose</a:t>
            </a:r>
          </a:p>
          <a:p>
            <a:r>
              <a:rPr dirty="0"/>
              <a:t>Read a national pattern without losing its limitations.</a:t>
            </a:r>
          </a:p>
          <a:p>
            <a:endParaRPr dirty="0"/>
          </a:p>
          <a:p>
            <a:r>
              <a:rPr dirty="0"/>
              <a:t>Explain</a:t>
            </a:r>
          </a:p>
          <a:p>
            <a:r>
              <a:rPr dirty="0"/>
              <a:t>Use the life-expectancy example to show a population comparison. Then distinguish mortality from disability and other morbidity. Cancer, mental/substance use and musculoskeletal conditions create different kinds of need.</a:t>
            </a:r>
          </a:p>
          <a:p>
            <a:endParaRPr dirty="0"/>
          </a:p>
          <a:p>
            <a:r>
              <a:rPr dirty="0"/>
              <a:t>Watch for</a:t>
            </a:r>
          </a:p>
          <a:p>
            <a:r>
              <a:rPr dirty="0"/>
              <a:t>Population estimates are not individual predictions. Do not compare all cancers as a group with one single cause of death.</a:t>
            </a:r>
          </a:p>
          <a:p>
            <a:endParaRPr dirty="0"/>
          </a:p>
          <a:p>
            <a:r>
              <a:rPr dirty="0"/>
              <a:t>Workbook link</a:t>
            </a:r>
          </a:p>
          <a:p>
            <a:r>
              <a:rPr dirty="0"/>
              <a:t>Illustrated student workbook p5. How healthy are Australians?.</a:t>
            </a:r>
          </a:p>
          <a:p>
            <a:endParaRPr dirty="0"/>
          </a:p>
          <a:p>
            <a:r>
              <a:rPr dirty="0"/>
              <a:t>Timing</a:t>
            </a:r>
          </a:p>
          <a:p>
            <a:r>
              <a:rPr dirty="0"/>
              <a:t>2 minutes in the live session.</a:t>
            </a:r>
          </a:p>
          <a:p>
            <a:endParaRPr dirty="0"/>
          </a:p>
          <a:p>
            <a:r>
              <a:rPr dirty="0"/>
              <a:t>Transition</a:t>
            </a:r>
          </a:p>
          <a:p>
            <a:r>
              <a:rPr dirty="0"/>
              <a:t>Ask whose experience a national average conceals.</a:t>
            </a:r>
          </a:p>
          <a:p>
            <a:endParaRPr dirty="0"/>
          </a:p>
          <a:p>
            <a:r>
              <a:rPr dirty="0"/>
              <a:t>Sources</a:t>
            </a:r>
          </a:p>
          <a:p>
            <a:r>
              <a:rPr dirty="0"/>
              <a:t>Primary source: 02 Student </a:t>
            </a:r>
            <a:r>
              <a:rPr dirty="0" err="1"/>
              <a:t>Workbook.docx</a:t>
            </a:r>
            <a:r>
              <a:rPr dirty="0"/>
              <a:t>, illustrated edition, and 03 Answer and Facilitator </a:t>
            </a:r>
            <a:r>
              <a:rPr dirty="0" err="1"/>
              <a:t>Notes.docx</a:t>
            </a:r>
            <a:r>
              <a:rPr dirty="0"/>
              <a:t>. Workbook SHA-256: 4fdcbb49ef5176b80dfc3e242d1a38befc7458887b78971b256fe607992e7de2.</a:t>
            </a:r>
          </a:p>
          <a:p>
            <a:r>
              <a:rPr dirty="0"/>
              <a:t>R1 — AIHW, Australia’s health 2026: key findings — https://</a:t>
            </a:r>
            <a:r>
              <a:rPr dirty="0" err="1"/>
              <a:t>www.aihw.gov.au</a:t>
            </a:r>
            <a:r>
              <a:rPr dirty="0"/>
              <a:t>/reports/</a:t>
            </a:r>
            <a:r>
              <a:rPr dirty="0" err="1"/>
              <a:t>australias</a:t>
            </a:r>
            <a:r>
              <a:rPr dirty="0"/>
              <a:t>-health/australias-health-2026/contents/key-findings</a:t>
            </a:r>
          </a:p>
          <a:p>
            <a:r>
              <a:rPr dirty="0"/>
              <a:t>R2 — AIHW, Australian Burden of Disease Study 2024: summary — https://</a:t>
            </a:r>
            <a:r>
              <a:rPr dirty="0" err="1"/>
              <a:t>www.aihw.gov.au</a:t>
            </a:r>
            <a:r>
              <a:rPr dirty="0"/>
              <a:t>/reports/burden-of-disease/australian-burden-of-disease-study-2024/contents/summary</a:t>
            </a:r>
          </a:p>
          <a:p>
            <a:r>
              <a:rPr dirty="0"/>
              <a:t>R3 — AIHW, Life expectancy and deaths: overview — https://</a:t>
            </a:r>
            <a:r>
              <a:rPr dirty="0" err="1"/>
              <a:t>www.aihw.gov.au</a:t>
            </a:r>
            <a:r>
              <a:rPr dirty="0"/>
              <a:t>/reports-data/health-conditions-disability-deaths/life-expectancy-deaths/overview</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Teaching purpose</a:t>
            </a:r>
          </a:p>
          <a:p>
            <a:r>
              <a:t>Explain inequity as interacting conditions and opportunities.</a:t>
            </a:r>
          </a:p>
          <a:p>
            <a:endParaRPr/>
          </a:p>
          <a:p>
            <a:r>
              <a:t>Explain</a:t>
            </a:r>
          </a:p>
          <a:p>
            <a:r>
              <a:t>Trace the shift-work and income pathway. For Aboriginal and Torres Strait Islander Peoples, connect colonisation, racism and access to culturally safe care with strengths in culture, Country, family and community leadership. Community control supports locally informed care.</a:t>
            </a:r>
          </a:p>
          <a:p>
            <a:endParaRPr/>
          </a:p>
          <a:p>
            <a:r>
              <a:t>Watch for</a:t>
            </a:r>
          </a:p>
          <a:p>
            <a:r>
              <a:t>Do not infer low motivation or low literacy from income, or portray diverse communities as one experience.</a:t>
            </a:r>
          </a:p>
          <a:p>
            <a:endParaRPr/>
          </a:p>
          <a:p>
            <a:r>
              <a:t>Workbook link</a:t>
            </a:r>
          </a:p>
          <a:p>
            <a:r>
              <a:t>Illustrated student workbook p6. How healthy are Australians?.</a:t>
            </a:r>
          </a:p>
          <a:p>
            <a:endParaRPr/>
          </a:p>
          <a:p>
            <a:r>
              <a:t>Timing</a:t>
            </a:r>
          </a:p>
          <a:p>
            <a:r>
              <a:t>2 minutes in the live session.</a:t>
            </a:r>
          </a:p>
          <a:p>
            <a:endParaRPr/>
          </a:p>
          <a:p>
            <a:r>
              <a:t>Transition</a:t>
            </a:r>
          </a:p>
          <a:p>
            <a:r>
              <a:t>Build your own pathway in A03.</a:t>
            </a:r>
          </a:p>
          <a:p>
            <a:endParaRPr/>
          </a:p>
          <a:p>
            <a:r>
              <a:t>Sources</a:t>
            </a:r>
          </a:p>
          <a:p>
            <a:r>
              <a:t>Primary source: 02 Student Workbook.docx, illustrated edition, and 03 Answer and Facilitator Notes.docx. Workbook SHA-256: 4fdcbb49ef5176b80dfc3e242d1a38befc7458887b78971b256fe607992e7de2.</a:t>
            </a:r>
          </a:p>
          <a:p>
            <a:r>
              <a:t>R1 — AIHW, Australia’s health 2026: key findings — https://www.aihw.gov.au/reports/australias-health/australias-health-2026/contents/key-findings</a:t>
            </a:r>
          </a:p>
          <a:p>
            <a:r>
              <a:t>R7 — NACCHO, Aboriginal community controlled health — https://www.naccho.org.au/aboriginal-community-controlled-health/</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Teaching purpose</a:t>
            </a:r>
          </a:p>
          <a:p>
            <a:r>
              <a:rPr dirty="0"/>
              <a:t>Apply the preceding concept using the exact workbook question.</a:t>
            </a:r>
          </a:p>
          <a:p>
            <a:endParaRPr dirty="0"/>
          </a:p>
          <a:p>
            <a:r>
              <a:rPr dirty="0"/>
              <a:t>Explain</a:t>
            </a:r>
          </a:p>
          <a:p>
            <a:r>
              <a:rPr dirty="0"/>
              <a:t>Display the question without its answer. Invite key phrases, a choice or a plan as the workbook directs.</a:t>
            </a:r>
          </a:p>
          <a:p>
            <a:endParaRPr dirty="0"/>
          </a:p>
          <a:p>
            <a:r>
              <a:rPr dirty="0"/>
              <a:t>Watch for</a:t>
            </a:r>
          </a:p>
          <a:p>
            <a:r>
              <a:rPr dirty="0"/>
              <a:t>Ask why the determinants amplify each other. Avoid assuming low health literacy or lack of motivation from income alone.</a:t>
            </a:r>
          </a:p>
          <a:p>
            <a:endParaRPr dirty="0"/>
          </a:p>
          <a:p>
            <a:r>
              <a:rPr dirty="0"/>
              <a:t>Workbook link</a:t>
            </a:r>
          </a:p>
          <a:p>
            <a:r>
              <a:rPr dirty="0"/>
              <a:t>Illustrated student workbook p6, A03. How healthy are Australians?.</a:t>
            </a:r>
          </a:p>
          <a:p>
            <a:endParaRPr dirty="0"/>
          </a:p>
          <a:p>
            <a:r>
              <a:rPr dirty="0"/>
              <a:t>Timing</a:t>
            </a:r>
          </a:p>
          <a:p>
            <a:r>
              <a:rPr dirty="0"/>
              <a:t>2 minutes in the live session.</a:t>
            </a:r>
          </a:p>
          <a:p>
            <a:endParaRPr dirty="0"/>
          </a:p>
          <a:p>
            <a:r>
              <a:rPr dirty="0"/>
              <a:t>Transition</a:t>
            </a:r>
          </a:p>
          <a:p>
            <a:r>
              <a:rPr dirty="0"/>
              <a:t>Invite responses before moving to the reveal.</a:t>
            </a:r>
          </a:p>
          <a:p>
            <a:endParaRPr dirty="0"/>
          </a:p>
          <a:p>
            <a:r>
              <a:rPr dirty="0"/>
              <a:t>Sources</a:t>
            </a:r>
          </a:p>
          <a:p>
            <a:r>
              <a:rPr dirty="0"/>
              <a:t>Primary source: 02 Student </a:t>
            </a:r>
            <a:r>
              <a:rPr dirty="0" err="1"/>
              <a:t>Workbook.docx</a:t>
            </a:r>
            <a:r>
              <a:rPr dirty="0"/>
              <a:t>, illustrated edition, and 03 Answer and Facilitator </a:t>
            </a:r>
            <a:r>
              <a:rPr dirty="0" err="1"/>
              <a:t>Notes.docx</a:t>
            </a:r>
            <a:r>
              <a:rPr dirty="0"/>
              <a:t>. Workbook SHA-256: 4fdcbb49ef5176b80dfc3e242d1a38befc7458887b78971b256fe607992e7de2.</a:t>
            </a:r>
          </a:p>
          <a:p>
            <a:r>
              <a:rPr dirty="0"/>
              <a:t>R1 — AIHW, Australia’s health 2026: key findings — https://</a:t>
            </a:r>
            <a:r>
              <a:rPr dirty="0" err="1"/>
              <a:t>www.aihw.gov.au</a:t>
            </a:r>
            <a:r>
              <a:rPr dirty="0"/>
              <a:t>/reports/</a:t>
            </a:r>
            <a:r>
              <a:rPr dirty="0" err="1"/>
              <a:t>australias</a:t>
            </a:r>
            <a:r>
              <a:rPr dirty="0"/>
              <a:t>-health/australias-health-2026/contents/key-findings</a:t>
            </a:r>
          </a:p>
          <a:p>
            <a:r>
              <a:rPr dirty="0"/>
              <a:t>R7 — NACCHO, Aboriginal community controlled health — https://</a:t>
            </a:r>
            <a:r>
              <a:rPr dirty="0" err="1"/>
              <a:t>www.naccho.org.au</a:t>
            </a:r>
            <a:r>
              <a:rPr dirty="0"/>
              <a:t>/aboriginal-community-controlled-health/</a:t>
            </a:r>
          </a:p>
          <a:p>
            <a:endParaRPr dirty="0"/>
          </a:p>
          <a:p>
            <a:r>
              <a:rPr dirty="0"/>
              <a:t>Facilitator reference, not visible on question slide</a:t>
            </a:r>
            <a:r>
              <a:rPr lang="en-AU" dirty="0"/>
              <a:t> (ANSWER)</a:t>
            </a:r>
            <a:endParaRPr dirty="0"/>
          </a:p>
          <a:p>
            <a:r>
              <a:rPr dirty="0"/>
              <a:t>Insecure shifts plus low income make it difficult to take unpaid time off or pay transport costs. Missed reviews can delay treatment adjustment and worsen disease management. Flexible appointment hours with affordable local access address the linked barriers. Other defensible chains are valid.</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Teaching purpose</a:t>
            </a:r>
          </a:p>
          <a:p>
            <a:r>
              <a:t>Discuss the reasoning and repair a common misconception.</a:t>
            </a:r>
          </a:p>
          <a:p>
            <a:endParaRPr/>
          </a:p>
          <a:p>
            <a:r>
              <a:t>Explain</a:t>
            </a:r>
          </a:p>
          <a:p>
            <a:r>
              <a:t>Insecure shifts plus low income make it difficult to take unpaid time off or pay transport costs. Missed reviews can delay treatment adjustment and worsen disease management. Flexible appointment hours with affordable local access address the linked barriers. Other defensible chains are valid.</a:t>
            </a:r>
          </a:p>
          <a:p>
            <a:endParaRPr/>
          </a:p>
          <a:p>
            <a:r>
              <a:t>Watch for</a:t>
            </a:r>
          </a:p>
          <a:p>
            <a:r>
              <a:t>Ask why the determinants amplify each other. Avoid assuming low health literacy or lack of motivation from income alone.</a:t>
            </a:r>
          </a:p>
          <a:p>
            <a:endParaRPr/>
          </a:p>
          <a:p>
            <a:r>
              <a:t>Workbook link</a:t>
            </a:r>
          </a:p>
          <a:p>
            <a:r>
              <a:t>Illustrated student workbook p6, A03. How healthy are Australians?.</a:t>
            </a:r>
          </a:p>
          <a:p>
            <a:endParaRPr/>
          </a:p>
          <a:p>
            <a:r>
              <a:t>Timing</a:t>
            </a:r>
          </a:p>
          <a:p>
            <a:r>
              <a:t>1.5 minutes in the live session.</a:t>
            </a:r>
          </a:p>
          <a:p>
            <a:endParaRPr/>
          </a:p>
          <a:p>
            <a:r>
              <a:t>Transition</a:t>
            </a:r>
          </a:p>
          <a:p>
            <a:r>
              <a:t>Connect this answer to the next workbook concept.</a:t>
            </a:r>
          </a:p>
          <a:p>
            <a:endParaRPr/>
          </a:p>
          <a:p>
            <a:r>
              <a:t>Sources</a:t>
            </a:r>
          </a:p>
          <a:p>
            <a:r>
              <a:t>Primary source: 02 Student Workbook.docx, illustrated edition, and 03 Answer and Facilitator Notes.docx. Workbook SHA-256: 4fdcbb49ef5176b80dfc3e242d1a38befc7458887b78971b256fe607992e7de2.</a:t>
            </a:r>
          </a:p>
          <a:p>
            <a:r>
              <a:t>R1 — AIHW, Australia’s health 2026: key findings — https://www.aihw.gov.au/reports/australias-health/australias-health-2026/contents/key-findings</a:t>
            </a:r>
          </a:p>
          <a:p>
            <a:r>
              <a:t>R7 — NACCHO, Aboriginal community controlled health — https://www.naccho.org.au/aboriginal-community-controlled-health/</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Teaching purpose</a:t>
            </a:r>
          </a:p>
          <a:p>
            <a:r>
              <a:t>Compare like measures and qualify transfer of policies.</a:t>
            </a:r>
          </a:p>
          <a:p>
            <a:endParaRPr/>
          </a:p>
          <a:p>
            <a:r>
              <a:t>Explain</a:t>
            </a:r>
          </a:p>
          <a:p>
            <a:r>
              <a:t>Workbook R4 places Australian life expectancy above the OECD average, daily smoking below it and self-reported obesity above it. The indicators use different reference years. Follow the four-step comparison structure on p7.</a:t>
            </a:r>
          </a:p>
          <a:p>
            <a:endParaRPr/>
          </a:p>
          <a:p>
            <a:r>
              <a:t>Watch for</a:t>
            </a:r>
          </a:p>
          <a:p>
            <a:r>
              <a:t>Publication year is not necessarily the data year. Self-reported and measured obesity cannot be interchanged.</a:t>
            </a:r>
          </a:p>
          <a:p>
            <a:endParaRPr/>
          </a:p>
          <a:p>
            <a:r>
              <a:t>Workbook link</a:t>
            </a:r>
          </a:p>
          <a:p>
            <a:r>
              <a:t>Illustrated student workbook p7. How healthy are Australians?.</a:t>
            </a:r>
          </a:p>
          <a:p>
            <a:endParaRPr/>
          </a:p>
          <a:p>
            <a:r>
              <a:t>Timing</a:t>
            </a:r>
          </a:p>
          <a:p>
            <a:r>
              <a:t>2 minutes in the live session.</a:t>
            </a:r>
          </a:p>
          <a:p>
            <a:endParaRPr/>
          </a:p>
          <a:p>
            <a:r>
              <a:t>Transition</a:t>
            </a:r>
          </a:p>
          <a:p>
            <a:r>
              <a:t>Apply the same measure discipline to conditions.</a:t>
            </a:r>
          </a:p>
          <a:p>
            <a:endParaRPr/>
          </a:p>
          <a:p>
            <a:r>
              <a:t>Sources</a:t>
            </a:r>
          </a:p>
          <a:p>
            <a:r>
              <a:t>Primary source: 02 Student Workbook.docx, illustrated edition, and 03 Answer and Facilitator Notes.docx. Workbook SHA-256: 4fdcbb49ef5176b80dfc3e242d1a38befc7458887b78971b256fe607992e7de2.</a:t>
            </a:r>
          </a:p>
          <a:p>
            <a:r>
              <a:t>R4 — OECD, Health at a Glance 2025: Australia country note — https://www.oecd.org/en/publications/health-at-a-glance-2025_15a55280-en/australia_7cad4f74-en.html</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Teaching purpose</a:t>
            </a:r>
          </a:p>
          <a:p>
            <a:r>
              <a:t>Use a common analytical lens while retaining condition-specific differences.</a:t>
            </a:r>
          </a:p>
          <a:p>
            <a:endParaRPr/>
          </a:p>
          <a:p>
            <a:r>
              <a:t>Explain</a:t>
            </a:r>
          </a:p>
          <a:p>
            <a:r>
              <a:t>CVD refers to heart and blood vessel disease. Cancer involves uncontrolled abnormal cell growth. Type 2 diabetes involves impaired insulin action and insufficient response. Explain risks, protective mechanisms and differences between incidence, prevalence and mortality. The exact dated evidence is on p37.</a:t>
            </a:r>
          </a:p>
          <a:p>
            <a:endParaRPr/>
          </a:p>
          <a:p>
            <a:r>
              <a:t>Watch for</a:t>
            </a:r>
          </a:p>
          <a:p>
            <a:r>
              <a:t>Hospital admissions count episodes, not unique new cases. Risk changes probability, not certainty. Cancer patterns differ by site.</a:t>
            </a:r>
          </a:p>
          <a:p>
            <a:endParaRPr/>
          </a:p>
          <a:p>
            <a:r>
              <a:t>Workbook link</a:t>
            </a:r>
          </a:p>
          <a:p>
            <a:r>
              <a:t>Illustrated student workbook p8, 37. How healthy are Australians?.</a:t>
            </a:r>
          </a:p>
          <a:p>
            <a:endParaRPr/>
          </a:p>
          <a:p>
            <a:r>
              <a:t>Timing</a:t>
            </a:r>
          </a:p>
          <a:p>
            <a:r>
              <a:t>3 minutes in the live session.</a:t>
            </a:r>
          </a:p>
          <a:p>
            <a:endParaRPr/>
          </a:p>
          <a:p>
            <a:r>
              <a:t>Transition</a:t>
            </a:r>
          </a:p>
          <a:p>
            <a:r>
              <a:t>Move from conditions to functional ability across ageing.</a:t>
            </a:r>
          </a:p>
          <a:p>
            <a:endParaRPr/>
          </a:p>
          <a:p>
            <a:r>
              <a:t>Sources</a:t>
            </a:r>
          </a:p>
          <a:p>
            <a:r>
              <a:t>Primary source: 02 Student Workbook.docx, illustrated edition, and 03 Answer and Facilitator Notes.docx. Workbook SHA-256: 4fdcbb49ef5176b80dfc3e242d1a38befc7458887b78971b256fe607992e7de2.</a:t>
            </a:r>
          </a:p>
          <a:p>
            <a:r>
              <a:t>R1 — AIHW, Australia’s health 2026: key findings — https://www.aihw.gov.au/reports/australias-health/australias-health-2026/contents/key-findings</a:t>
            </a:r>
          </a:p>
          <a:p>
            <a:r>
              <a:t>R3 — AIHW, Life expectancy and deaths: overview — https://www.aihw.gov.au/reports-data/health-conditions-disability-deaths/life-expectancy-deaths/overview</a:t>
            </a:r>
          </a:p>
          <a:p>
            <a:r>
              <a:t>R5 — AIHW, Heart, stroke and vascular disease: Australian facts — https://www.aihw.gov.au/reports/heart-stroke-vascular-diseases/hsvd-facts/contents/disease-types</a:t>
            </a:r>
          </a:p>
          <a:p>
            <a:r>
              <a:t>R6 — AIHW, Diabetes: Australian facts, summary — https://www.aihw.gov.au/reports/diabetes/diabetes/contents/summary</a:t>
            </a:r>
          </a:p>
          <a:p>
            <a:r>
              <a:t>R18 — AIHW, Cancer data in Australia: overview of cancer in Australia, 2025 — https://www.aihw.gov.au/reports/cancer/cancer-data-in-australia/contents/overview</a:t>
            </a:r>
          </a:p>
          <a:p>
            <a:r>
              <a:t>R19 — AIHW, Deaths in Australia: life expectancy across population groups — https://www.aihw.gov.au/reports/life-expectancy-deaths/deaths-in-australia/contents/life-expectancy/life-expectancy-across-population-groups</a:t>
            </a:r>
          </a:p>
          <a:p>
            <a:r>
              <a:t>R20 — AIHW, Diabetes: Australian facts, type 2 diabetes — https://www.aihw.gov.au/reports/diabetes/diabetes/contents/how-common-is-diabetes/type-2-diabetes</a:t>
            </a:r>
          </a:p>
          <a:p>
            <a:r>
              <a:t>R21 — AIHW, Diabetes: Australian facts, diabetes deaths — https://www.aihw.gov.au/reports/diabetes/diabetes/contents/impact-of-diabetes/diabetes-deaths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Teaching purpose</a:t>
            </a:r>
          </a:p>
          <a:p>
            <a:r>
              <a:t>Judge ageing policy through function and participation as well as services.</a:t>
            </a:r>
          </a:p>
          <a:p>
            <a:endParaRPr/>
          </a:p>
          <a:p>
            <a:r>
              <a:t>Explain</a:t>
            </a:r>
          </a:p>
          <a:p>
            <a:r>
              <a:t>Compare aged-care capacity with functional ability and connection. Accessible transport and community opportunities can sustain independence. Older people contribute through work, care, culture and relationships.</a:t>
            </a:r>
          </a:p>
          <a:p>
            <a:endParaRPr/>
          </a:p>
          <a:p>
            <a:r>
              <a:t>Watch for</a:t>
            </a:r>
          </a:p>
          <a:p>
            <a:r>
              <a:t>Chronological age does not establish dependence. A larger number of beds is one output, not a complete measure of healthy ageing.</a:t>
            </a:r>
          </a:p>
          <a:p>
            <a:endParaRPr/>
          </a:p>
          <a:p>
            <a:r>
              <a:t>Workbook link</a:t>
            </a:r>
          </a:p>
          <a:p>
            <a:r>
              <a:t>Illustrated student workbook p9. How healthy are Australians?.</a:t>
            </a:r>
          </a:p>
          <a:p>
            <a:endParaRPr/>
          </a:p>
          <a:p>
            <a:r>
              <a:t>Timing</a:t>
            </a:r>
          </a:p>
          <a:p>
            <a:r>
              <a:t>2 minutes in the live session.</a:t>
            </a:r>
          </a:p>
          <a:p>
            <a:endParaRPr/>
          </a:p>
          <a:p>
            <a:r>
              <a:t>Transition</a:t>
            </a:r>
          </a:p>
          <a:p>
            <a:r>
              <a:t>Choose a missing dimension in A06.</a:t>
            </a:r>
          </a:p>
          <a:p>
            <a:endParaRPr/>
          </a:p>
          <a:p>
            <a:r>
              <a:t>Sources</a:t>
            </a:r>
          </a:p>
          <a:p>
            <a:r>
              <a:t>Primary source: 02 Student Workbook.docx, illustrated edition, and 03 Answer and Facilitator Notes.docx. Workbook SHA-256: 4fdcbb49ef5176b80dfc3e242d1a38befc7458887b78971b256fe607992e7de2.</a:t>
            </a:r>
          </a:p>
          <a:p>
            <a:r>
              <a:t>R1 — AIHW, Australia’s health 2026: key findings — https://www.aihw.gov.au/reports/australias-health/australias-health-2026/contents/key-findings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Teaching purpose</a:t>
            </a:r>
          </a:p>
          <a:p>
            <a:r>
              <a:t>Apply the preceding concept using the exact workbook question.</a:t>
            </a:r>
          </a:p>
          <a:p>
            <a:endParaRPr/>
          </a:p>
          <a:p>
            <a:r>
              <a:t>Explain</a:t>
            </a:r>
          </a:p>
          <a:p>
            <a:r>
              <a:t>Display the question without its answer. Invite key phrases, a choice or a plan as the workbook directs.</a:t>
            </a:r>
          </a:p>
          <a:p>
            <a:endParaRPr/>
          </a:p>
          <a:p>
            <a:r>
              <a:t>Watch for</a:t>
            </a:r>
          </a:p>
          <a:p>
            <a:r>
              <a:t>Do not imply aged-care capacity is unimportant; the issue is relying on one service indicator.</a:t>
            </a:r>
          </a:p>
          <a:p>
            <a:endParaRPr/>
          </a:p>
          <a:p>
            <a:r>
              <a:t>Workbook link</a:t>
            </a:r>
          </a:p>
          <a:p>
            <a:r>
              <a:t>Illustrated student workbook p9, A06. How healthy are Australians?.</a:t>
            </a:r>
          </a:p>
          <a:p>
            <a:endParaRPr/>
          </a:p>
          <a:p>
            <a:r>
              <a:t>Timing</a:t>
            </a:r>
          </a:p>
          <a:p>
            <a:r>
              <a:t>1 minutes in the live session.</a:t>
            </a:r>
          </a:p>
          <a:p>
            <a:endParaRPr/>
          </a:p>
          <a:p>
            <a:r>
              <a:t>Transition</a:t>
            </a:r>
          </a:p>
          <a:p>
            <a:r>
              <a:t>Invite responses before moving to the reveal.</a:t>
            </a:r>
          </a:p>
          <a:p>
            <a:endParaRPr/>
          </a:p>
          <a:p>
            <a:r>
              <a:t>Sources</a:t>
            </a:r>
          </a:p>
          <a:p>
            <a:r>
              <a:t>Primary source: 02 Student Workbook.docx, illustrated edition, and 03 Answer and Facilitator Notes.docx. Workbook SHA-256: 4fdcbb49ef5176b80dfc3e242d1a38befc7458887b78971b256fe607992e7de2.</a:t>
            </a:r>
          </a:p>
          <a:p>
            <a:r>
              <a:t>R1 — AIHW, Australia’s health 2026: key findings — https://www.aihw.gov.au/reports/australias-health/australias-health-2026/contents/key-findings</a:t>
            </a:r>
          </a:p>
          <a:p>
            <a:endParaRPr/>
          </a:p>
          <a:p>
            <a:r>
              <a:t>Facilitator reference, not visible on question slide</a:t>
            </a:r>
          </a:p>
          <a:p>
            <a:r>
              <a:t>Social participation is missing; measure sustained participation in accessible community activities or reported social connection. Functional independence, transport access or carer support with a matching indicator are also valid.</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Teaching purpose</a:t>
            </a:r>
          </a:p>
          <a:p>
            <a:r>
              <a:t>Discuss the reasoning and repair a common misconception.</a:t>
            </a:r>
          </a:p>
          <a:p>
            <a:endParaRPr/>
          </a:p>
          <a:p>
            <a:r>
              <a:t>Explain</a:t>
            </a:r>
          </a:p>
          <a:p>
            <a:r>
              <a:t>Social participation is missing; measure sustained participation in accessible community activities or reported social connection. Functional independence, transport access or carer support with a matching indicator are also valid.</a:t>
            </a:r>
          </a:p>
          <a:p>
            <a:endParaRPr/>
          </a:p>
          <a:p>
            <a:r>
              <a:t>Watch for</a:t>
            </a:r>
          </a:p>
          <a:p>
            <a:r>
              <a:t>Do not imply aged-care capacity is unimportant; the issue is relying on one service indicator.</a:t>
            </a:r>
          </a:p>
          <a:p>
            <a:endParaRPr/>
          </a:p>
          <a:p>
            <a:r>
              <a:t>Workbook link</a:t>
            </a:r>
          </a:p>
          <a:p>
            <a:r>
              <a:t>Illustrated student workbook p9, A06. How healthy are Australians?.</a:t>
            </a:r>
          </a:p>
          <a:p>
            <a:endParaRPr/>
          </a:p>
          <a:p>
            <a:r>
              <a:t>Timing</a:t>
            </a:r>
          </a:p>
          <a:p>
            <a:r>
              <a:t>1.75 minutes in the live session.</a:t>
            </a:r>
          </a:p>
          <a:p>
            <a:endParaRPr/>
          </a:p>
          <a:p>
            <a:r>
              <a:t>Transition</a:t>
            </a:r>
          </a:p>
          <a:p>
            <a:r>
              <a:t>Connect this answer to the next workbook concept.</a:t>
            </a:r>
          </a:p>
          <a:p>
            <a:endParaRPr/>
          </a:p>
          <a:p>
            <a:r>
              <a:t>Sources</a:t>
            </a:r>
          </a:p>
          <a:p>
            <a:r>
              <a:t>Primary source: 02 Student Workbook.docx, illustrated edition, and 03 Answer and Facilitator Notes.docx. Workbook SHA-256: 4fdcbb49ef5176b80dfc3e242d1a38befc7458887b78971b256fe607992e7de2.</a:t>
            </a:r>
          </a:p>
          <a:p>
            <a:r>
              <a:t>R1 — AIHW, Australia’s health 2026: key findings — https://www.aihw.gov.au/reports/australias-health/australias-health-2026/contents/key-findings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Teaching purpose</a:t>
            </a:r>
          </a:p>
          <a:p>
            <a:r>
              <a:t>Explain shared responsibility and multiple dimensions of access.</a:t>
            </a:r>
          </a:p>
          <a:p>
            <a:endParaRPr/>
          </a:p>
          <a:p>
            <a:r>
              <a:t>Explain</a:t>
            </a:r>
          </a:p>
          <a:p>
            <a:r>
              <a:t>Trace Australian Government funding and national arrangements, state/territory management of public hospitals and many community services, and local/community/private contributions. Use access, quality, equity, patient experience and sustainability to judge effectiveness.</a:t>
            </a:r>
          </a:p>
          <a:p>
            <a:endParaRPr/>
          </a:p>
          <a:p>
            <a:r>
              <a:t>Watch for</a:t>
            </a:r>
          </a:p>
          <a:p>
            <a:r>
              <a:t>A service existing does not establish affordability, cultural safety or disability access. Responsibilities are shared and vary.</a:t>
            </a:r>
          </a:p>
          <a:p>
            <a:endParaRPr/>
          </a:p>
          <a:p>
            <a:r>
              <a:t>Workbook link</a:t>
            </a:r>
          </a:p>
          <a:p>
            <a:r>
              <a:t>Illustrated student workbook p10. Australia’s healthcare system.</a:t>
            </a:r>
          </a:p>
          <a:p>
            <a:endParaRPr/>
          </a:p>
          <a:p>
            <a:r>
              <a:t>Timing</a:t>
            </a:r>
          </a:p>
          <a:p>
            <a:r>
              <a:t>3 minutes in the live session.</a:t>
            </a:r>
          </a:p>
          <a:p>
            <a:endParaRPr/>
          </a:p>
          <a:p>
            <a:r>
              <a:t>Transition</a:t>
            </a:r>
          </a:p>
          <a:p>
            <a:r>
              <a:t>Examine the arrangements and spending decisions.</a:t>
            </a:r>
          </a:p>
          <a:p>
            <a:endParaRPr/>
          </a:p>
          <a:p>
            <a:r>
              <a:t>Sources</a:t>
            </a:r>
          </a:p>
          <a:p>
            <a:r>
              <a:t>Primary source: 02 Student Workbook.docx, illustrated edition, and 03 Answer and Facilitator Notes.docx. Workbook SHA-256: 4fdcbb49ef5176b80dfc3e242d1a38befc7458887b78971b256fe607992e7de2.</a:t>
            </a:r>
          </a:p>
          <a:p>
            <a:r>
              <a:t>R8 — Australian Government, About Medicare — https://www.health.gov.au/topics/medicare/about</a:t>
            </a:r>
          </a:p>
          <a:p>
            <a:r>
              <a:t>R9 — Australian Government, About hospital care — https://www.health.gov.au/topics/hospital-care/about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Teaching purpose</a:t>
            </a:r>
          </a:p>
          <a:p>
            <a:r>
              <a:t>Distinguish funding arrangements and short/long-term needs.</a:t>
            </a:r>
          </a:p>
          <a:p>
            <a:endParaRPr/>
          </a:p>
          <a:p>
            <a:r>
              <a:t>Explain</a:t>
            </a:r>
          </a:p>
          <a:p>
            <a:r>
              <a:t>Medicare supports eligible services. Private insurance depends on policy. NDIS supports eligible disability needs. My Aged Care is an entry point. Treatment and prevention both benefit current and future populations. Explain the different purposes, then judge spending through access, equity and sustainability.</a:t>
            </a:r>
          </a:p>
          <a:p>
            <a:endParaRPr/>
          </a:p>
          <a:p>
            <a:r>
              <a:t>Watch for</a:t>
            </a:r>
          </a:p>
          <a:p>
            <a:r>
              <a:t>Medicare does not make every service free. Not every prevention program saves money.</a:t>
            </a:r>
          </a:p>
          <a:p>
            <a:endParaRPr/>
          </a:p>
          <a:p>
            <a:r>
              <a:t>Workbook link</a:t>
            </a:r>
          </a:p>
          <a:p>
            <a:r>
              <a:t>Illustrated student workbook p11. Australia’s healthcare system.</a:t>
            </a:r>
          </a:p>
          <a:p>
            <a:endParaRPr/>
          </a:p>
          <a:p>
            <a:r>
              <a:t>Timing</a:t>
            </a:r>
          </a:p>
          <a:p>
            <a:r>
              <a:t>2 minutes in the live session.</a:t>
            </a:r>
          </a:p>
          <a:p>
            <a:endParaRPr/>
          </a:p>
          <a:p>
            <a:r>
              <a:t>Transition</a:t>
            </a:r>
          </a:p>
          <a:p>
            <a:r>
              <a:t>Place the person at the centre of coordination.</a:t>
            </a:r>
          </a:p>
          <a:p>
            <a:endParaRPr/>
          </a:p>
          <a:p>
            <a:r>
              <a:t>Sources</a:t>
            </a:r>
          </a:p>
          <a:p>
            <a:r>
              <a:t>Primary source: 02 Student Workbook.docx, illustrated edition, and 03 Answer and Facilitator Notes.docx. Workbook SHA-256: 4fdcbb49ef5176b80dfc3e242d1a38befc7458887b78971b256fe607992e7de2.</a:t>
            </a:r>
          </a:p>
          <a:p>
            <a:r>
              <a:t>R8 — Australian Government, About Medicare — https://www.health.gov.au/topics/medicare/about</a:t>
            </a:r>
          </a:p>
          <a:p>
            <a:r>
              <a:t>R9 — Australian Government, About hospital care — https://www.health.gov.au/topics/hospital-care/about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Teaching purpose</a:t>
            </a:r>
          </a:p>
          <a:p>
            <a:r>
              <a:t>Show how distinct services coordinate around a person’s goals.</a:t>
            </a:r>
          </a:p>
          <a:p>
            <a:endParaRPr/>
          </a:p>
          <a:p>
            <a:r>
              <a:t>Explain</a:t>
            </a:r>
          </a:p>
          <a:p>
            <a:r>
              <a:t>Use the workbook stroke example: rehabilitation, community physiotherapy, transport and carer support contribute to returning to community activities. Consent and clear roles connect the services.</a:t>
            </a:r>
          </a:p>
          <a:p>
            <a:endParaRPr/>
          </a:p>
          <a:p>
            <a:r>
              <a:t>Watch for</a:t>
            </a:r>
          </a:p>
          <a:p>
            <a:r>
              <a:t>The person should not disappear from the plan while organisations discuss one another.</a:t>
            </a:r>
          </a:p>
          <a:p>
            <a:endParaRPr/>
          </a:p>
          <a:p>
            <a:r>
              <a:t>Workbook link</a:t>
            </a:r>
          </a:p>
          <a:p>
            <a:r>
              <a:t>Illustrated student workbook p11. Australia’s healthcare system.</a:t>
            </a:r>
          </a:p>
          <a:p>
            <a:endParaRPr/>
          </a:p>
          <a:p>
            <a:r>
              <a:t>Timing</a:t>
            </a:r>
          </a:p>
          <a:p>
            <a:r>
              <a:t>1.5 minutes in the live session.</a:t>
            </a:r>
          </a:p>
          <a:p>
            <a:endParaRPr/>
          </a:p>
          <a:p>
            <a:r>
              <a:t>Transition</a:t>
            </a:r>
          </a:p>
          <a:p>
            <a:r>
              <a:t>Apply this to readmissions in A08.</a:t>
            </a:r>
          </a:p>
          <a:p>
            <a:endParaRPr/>
          </a:p>
          <a:p>
            <a:r>
              <a:t>Sources</a:t>
            </a:r>
          </a:p>
          <a:p>
            <a:r>
              <a:t>Primary source: 02 Student Workbook.docx, illustrated edition, and 03 Answer and Facilitator Notes.docx. Workbook SHA-256: 4fdcbb49ef5176b80dfc3e242d1a38befc7458887b78971b256fe607992e7de2.</a:t>
            </a:r>
          </a:p>
          <a:p>
            <a:r>
              <a:t>R8 — Australian Government, About Medicare — https://www.health.gov.au/topics/medicare/about</a:t>
            </a:r>
          </a:p>
          <a:p>
            <a:r>
              <a:t>R9 — Australian Government, About hospital care — https://www.health.gov.au/topics/hospital-care/about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Teaching purpose</a:t>
            </a:r>
          </a:p>
          <a:p>
            <a:r>
              <a:t>Apply the preceding concept using the exact workbook question.</a:t>
            </a:r>
          </a:p>
          <a:p>
            <a:endParaRPr/>
          </a:p>
          <a:p>
            <a:r>
              <a:t>Explain</a:t>
            </a:r>
          </a:p>
          <a:p>
            <a:r>
              <a:t>Display the question without its answer. Invite key phrases, a choice or a plan as the workbook directs.</a:t>
            </a:r>
          </a:p>
          <a:p>
            <a:endParaRPr/>
          </a:p>
          <a:p>
            <a:r>
              <a:t>Watch for</a:t>
            </a:r>
          </a:p>
          <a:p>
            <a:r>
              <a:t>Two services should do more than duplicate each other. Check that the person remains part of decision-making.</a:t>
            </a:r>
          </a:p>
          <a:p>
            <a:endParaRPr/>
          </a:p>
          <a:p>
            <a:r>
              <a:t>Workbook link</a:t>
            </a:r>
          </a:p>
          <a:p>
            <a:r>
              <a:t>Illustrated student workbook p11, A08. Australia’s healthcare system.</a:t>
            </a:r>
          </a:p>
          <a:p>
            <a:endParaRPr/>
          </a:p>
          <a:p>
            <a:r>
              <a:t>Timing</a:t>
            </a:r>
          </a:p>
          <a:p>
            <a:r>
              <a:t>2 minutes in the live session.</a:t>
            </a:r>
          </a:p>
          <a:p>
            <a:endParaRPr/>
          </a:p>
          <a:p>
            <a:r>
              <a:t>Transition</a:t>
            </a:r>
          </a:p>
          <a:p>
            <a:r>
              <a:t>Invite responses before moving to the reveal.</a:t>
            </a:r>
          </a:p>
          <a:p>
            <a:endParaRPr/>
          </a:p>
          <a:p>
            <a:r>
              <a:t>Sources</a:t>
            </a:r>
          </a:p>
          <a:p>
            <a:r>
              <a:t>Primary source: 02 Student Workbook.docx, illustrated edition, and 03 Answer and Facilitator Notes.docx. Workbook SHA-256: 4fdcbb49ef5176b80dfc3e242d1a38befc7458887b78971b256fe607992e7de2.</a:t>
            </a:r>
          </a:p>
          <a:p>
            <a:r>
              <a:t>R8 — Australian Government, About Medicare — https://www.health.gov.au/topics/medicare/about</a:t>
            </a:r>
          </a:p>
          <a:p>
            <a:r>
              <a:t>R9 — Australian Government, About hospital care — https://www.health.gov.au/topics/hospital-care/about</a:t>
            </a:r>
          </a:p>
          <a:p>
            <a:endParaRPr/>
          </a:p>
          <a:p>
            <a:r>
              <a:t>Facilitator reference, not visible on question slide</a:t>
            </a:r>
          </a:p>
          <a:p>
            <a:r>
              <a:t>A discharge nurse or GP coordinates medicines, follow-up and warning signs around the person’s goals. A community organisation can arrange transport or social support so appointments and daily needs are manageable. Consent, clear responsibilities and follow-up connect their contributions. Allied health or home support alternatives are valid.</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Teaching purpose</a:t>
            </a:r>
          </a:p>
          <a:p>
            <a:r>
              <a:t>Discuss the reasoning and repair a common misconception.</a:t>
            </a:r>
          </a:p>
          <a:p>
            <a:endParaRPr/>
          </a:p>
          <a:p>
            <a:r>
              <a:t>Explain</a:t>
            </a:r>
          </a:p>
          <a:p>
            <a:r>
              <a:t>A discharge nurse or GP coordinates medicines, follow-up and warning signs around the person’s goals. A community organisation can arrange transport or social support so appointments and daily needs are manageable. Consent, clear responsibilities and follow-up connect their contributions. Allied health or home support alternatives are valid.</a:t>
            </a:r>
          </a:p>
          <a:p>
            <a:endParaRPr/>
          </a:p>
          <a:p>
            <a:r>
              <a:t>Watch for</a:t>
            </a:r>
          </a:p>
          <a:p>
            <a:r>
              <a:t>Two services should do more than duplicate each other. Check that the person remains part of decision-making.</a:t>
            </a:r>
          </a:p>
          <a:p>
            <a:endParaRPr/>
          </a:p>
          <a:p>
            <a:r>
              <a:t>Workbook link</a:t>
            </a:r>
          </a:p>
          <a:p>
            <a:r>
              <a:t>Illustrated student workbook p11, A08. Australia’s healthcare system.</a:t>
            </a:r>
          </a:p>
          <a:p>
            <a:endParaRPr/>
          </a:p>
          <a:p>
            <a:r>
              <a:t>Timing</a:t>
            </a:r>
          </a:p>
          <a:p>
            <a:r>
              <a:t>2 minutes in the live session.</a:t>
            </a:r>
          </a:p>
          <a:p>
            <a:endParaRPr/>
          </a:p>
          <a:p>
            <a:r>
              <a:t>Transition</a:t>
            </a:r>
          </a:p>
          <a:p>
            <a:r>
              <a:t>Connect this answer to the next workbook concept.</a:t>
            </a:r>
          </a:p>
          <a:p>
            <a:endParaRPr/>
          </a:p>
          <a:p>
            <a:r>
              <a:t>Sources</a:t>
            </a:r>
          </a:p>
          <a:p>
            <a:r>
              <a:t>Primary source: 02 Student Workbook.docx, illustrated edition, and 03 Answer and Facilitator Notes.docx. Workbook SHA-256: 4fdcbb49ef5176b80dfc3e242d1a38befc7458887b78971b256fe607992e7de2.</a:t>
            </a:r>
          </a:p>
          <a:p>
            <a:r>
              <a:t>R8 — Australian Government, About Medicare — https://www.health.gov.au/topics/medicare/about</a:t>
            </a:r>
          </a:p>
          <a:p>
            <a:r>
              <a:t>R9 — Australian Government, About hospital care — https://www.health.gov.au/topics/hospital-care/about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Teaching purpose</a:t>
            </a:r>
          </a:p>
          <a:p>
            <a:r>
              <a:t>Evaluate a specific health claim using evidence and context.</a:t>
            </a:r>
          </a:p>
          <a:p>
            <a:endParaRPr/>
          </a:p>
          <a:p>
            <a:r>
              <a:t>Explain</a:t>
            </a:r>
          </a:p>
          <a:p>
            <a:r>
              <a:t>Follow the claim-to-decision pathway. Complementary approaches are used alongside conventional care. A relaxation app is not automatically a disease treatment. Rising demand, workforce pressure and costs make good coordination increasingly important.</a:t>
            </a:r>
          </a:p>
          <a:p>
            <a:endParaRPr/>
          </a:p>
          <a:p>
            <a:r>
              <a:t>Watch for</a:t>
            </a:r>
          </a:p>
          <a:p>
            <a:r>
              <a:t>Popularity, testimonials and availability do not demonstrate effectiveness. A financial conflict warrants scrutiny but does not alone prove a claim false.</a:t>
            </a:r>
          </a:p>
          <a:p>
            <a:endParaRPr/>
          </a:p>
          <a:p>
            <a:r>
              <a:t>Workbook link</a:t>
            </a:r>
          </a:p>
          <a:p>
            <a:r>
              <a:t>Illustrated student workbook p12. Australia’s healthcare system.</a:t>
            </a:r>
          </a:p>
          <a:p>
            <a:endParaRPr/>
          </a:p>
          <a:p>
            <a:r>
              <a:t>Timing</a:t>
            </a:r>
          </a:p>
          <a:p>
            <a:r>
              <a:t>1.5 minutes in the live session.</a:t>
            </a:r>
          </a:p>
          <a:p>
            <a:endParaRPr/>
          </a:p>
          <a:p>
            <a:r>
              <a:t>Transition</a:t>
            </a:r>
          </a:p>
          <a:p>
            <a:r>
              <a:t>Apply the same scrutiny to digital tools.</a:t>
            </a:r>
          </a:p>
          <a:p>
            <a:endParaRPr/>
          </a:p>
          <a:p>
            <a:r>
              <a:t>Sources</a:t>
            </a:r>
          </a:p>
          <a:p>
            <a:r>
              <a:t>Primary source: 02 Student Workbook.docx, illustrated edition, and 03 Answer and Facilitator Notes.docx. Workbook SHA-256: 4fdcbb49ef5176b80dfc3e242d1a38befc7458887b78971b256fe607992e7de2.</a:t>
            </a: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Teaching purpose</a:t>
            </a:r>
          </a:p>
          <a:p>
            <a:r>
              <a:t>Link a technology to a care decision and an outcome.</a:t>
            </a:r>
          </a:p>
          <a:p>
            <a:endParaRPr/>
          </a:p>
          <a:p>
            <a:r>
              <a:t>Explain</a:t>
            </a:r>
          </a:p>
          <a:p>
            <a:r>
              <a:t>Connect remote monitoring to response to alerts, AI image review to professional assessment, assistive communication to participation and precision surgery to controlled procedures. Electronic records, prescribing and portals can connect care. Organisational success also requires integration, training, security and reliable data.</a:t>
            </a:r>
          </a:p>
          <a:p>
            <a:endParaRPr/>
          </a:p>
          <a:p>
            <a:r>
              <a:t>Watch for</a:t>
            </a:r>
          </a:p>
          <a:p>
            <a:r>
              <a:t>Novelty and more data do not establish clinical usefulness. Suitability for a physical examination still matters.</a:t>
            </a:r>
          </a:p>
          <a:p>
            <a:endParaRPr/>
          </a:p>
          <a:p>
            <a:r>
              <a:t>Workbook link</a:t>
            </a:r>
          </a:p>
          <a:p>
            <a:r>
              <a:t>Illustrated student workbook p13. Technology and data.</a:t>
            </a:r>
          </a:p>
          <a:p>
            <a:endParaRPr/>
          </a:p>
          <a:p>
            <a:r>
              <a:t>Timing</a:t>
            </a:r>
          </a:p>
          <a:p>
            <a:r>
              <a:t>1.5 minutes in the live session.</a:t>
            </a:r>
          </a:p>
          <a:p>
            <a:endParaRPr/>
          </a:p>
          <a:p>
            <a:r>
              <a:t>Transition</a:t>
            </a:r>
          </a:p>
          <a:p>
            <a:r>
              <a:t>Judge the video-consultation example.</a:t>
            </a:r>
          </a:p>
          <a:p>
            <a:endParaRPr/>
          </a:p>
          <a:p>
            <a:r>
              <a:t>Sources</a:t>
            </a:r>
          </a:p>
          <a:p>
            <a:r>
              <a:t>Primary source: 02 Student Workbook.docx, illustrated edition, and 03 Answer and Facilitator Notes.docx. Workbook SHA-256: 4fdcbb49ef5176b80dfc3e242d1a38befc7458887b78971b256fe607992e7de2.</a:t>
            </a: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Teaching purpose</a:t>
            </a:r>
          </a:p>
          <a:p>
            <a:r>
              <a:t>Apply the preceding concept using the exact workbook question.</a:t>
            </a:r>
          </a:p>
          <a:p>
            <a:endParaRPr/>
          </a:p>
          <a:p>
            <a:r>
              <a:t>Explain</a:t>
            </a:r>
          </a:p>
          <a:p>
            <a:r>
              <a:t>Display the question without its answer. Invite key phrases, a choice or a plan as the workbook directs.</a:t>
            </a:r>
          </a:p>
          <a:p>
            <a:endParaRPr/>
          </a:p>
          <a:p>
            <a:r>
              <a:t>Watch for</a:t>
            </a:r>
          </a:p>
          <a:p>
            <a:r>
              <a:t>Refer to the successful consultation and connection barrier. Require a judgement, a benefit and a limitation. Other access barriers may be proposed using knowledge, but should not be claimed as visible facts. Avoid assuming age or background determines digital skill.</a:t>
            </a:r>
          </a:p>
          <a:p>
            <a:endParaRPr/>
          </a:p>
          <a:p>
            <a:r>
              <a:t>Workbook link</a:t>
            </a:r>
          </a:p>
          <a:p>
            <a:r>
              <a:t>Illustrated student workbook p13, A10. Technology and data.</a:t>
            </a:r>
          </a:p>
          <a:p>
            <a:endParaRPr/>
          </a:p>
          <a:p>
            <a:r>
              <a:t>Timing</a:t>
            </a:r>
          </a:p>
          <a:p>
            <a:r>
              <a:t>2 minutes in the live session.</a:t>
            </a:r>
          </a:p>
          <a:p>
            <a:endParaRPr/>
          </a:p>
          <a:p>
            <a:r>
              <a:t>Transition</a:t>
            </a:r>
          </a:p>
          <a:p>
            <a:r>
              <a:t>Invite responses before moving to the reveal.</a:t>
            </a:r>
          </a:p>
          <a:p>
            <a:endParaRPr/>
          </a:p>
          <a:p>
            <a:r>
              <a:t>Sources</a:t>
            </a:r>
          </a:p>
          <a:p>
            <a:r>
              <a:t>Primary source: 02 Student Workbook.docx, illustrated edition, and 03 Answer and Facilitator Notes.docx. Workbook SHA-256: 4fdcbb49ef5176b80dfc3e242d1a38befc7458887b78971b256fe607992e7de2.</a:t>
            </a:r>
          </a:p>
          <a:p>
            <a:endParaRPr/>
          </a:p>
          <a:p>
            <a:r>
              <a:t>Visual asset: original AI-generated teaching illustration from the workbook. Hypothetical scene, not documentary photography. Precise labels and diagrams are native editable slide objects.</a:t>
            </a:r>
          </a:p>
          <a:p>
            <a:endParaRPr/>
          </a:p>
          <a:p>
            <a:r>
              <a:t>Facilitator reference, not visible on question slide</a:t>
            </a:r>
          </a:p>
          <a:p>
            <a:r>
              <a:t>Video consultations can improve access for suitable reviews by reducing travel, but digital exclusion limits equitable benefit. A successful service needs an accessible alternative such as phone or in-person care, or supported access and training. Suitability, quality and outcomes also need review.</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Teaching purpose</a:t>
            </a:r>
          </a:p>
          <a:p>
            <a:r>
              <a:t>Discuss the reasoning and repair a common misconception.</a:t>
            </a:r>
          </a:p>
          <a:p>
            <a:endParaRPr/>
          </a:p>
          <a:p>
            <a:r>
              <a:t>Explain</a:t>
            </a:r>
          </a:p>
          <a:p>
            <a:r>
              <a:t>Video consultations can improve access for suitable reviews by reducing travel, but digital exclusion limits equitable benefit. A successful service needs an accessible alternative such as phone or in-person care, or supported access and training. Suitability, quality and outcomes also need review.</a:t>
            </a:r>
          </a:p>
          <a:p>
            <a:endParaRPr/>
          </a:p>
          <a:p>
            <a:r>
              <a:t>Watch for</a:t>
            </a:r>
          </a:p>
          <a:p>
            <a:r>
              <a:t>Refer to the successful consultation and connection barrier. Require a judgement, a benefit and a limitation. Other access barriers may be proposed using knowledge, but should not be claimed as visible facts. Avoid assuming age or background determines digital skill.</a:t>
            </a:r>
          </a:p>
          <a:p>
            <a:endParaRPr/>
          </a:p>
          <a:p>
            <a:r>
              <a:t>Workbook link</a:t>
            </a:r>
          </a:p>
          <a:p>
            <a:r>
              <a:t>Illustrated student workbook p13, A10. Technology and data.</a:t>
            </a:r>
          </a:p>
          <a:p>
            <a:endParaRPr/>
          </a:p>
          <a:p>
            <a:r>
              <a:t>Timing</a:t>
            </a:r>
          </a:p>
          <a:p>
            <a:r>
              <a:t>1 minutes in the live session.</a:t>
            </a:r>
          </a:p>
          <a:p>
            <a:endParaRPr/>
          </a:p>
          <a:p>
            <a:r>
              <a:t>Transition</a:t>
            </a:r>
          </a:p>
          <a:p>
            <a:r>
              <a:t>Connect this answer to the next workbook concept.</a:t>
            </a:r>
          </a:p>
          <a:p>
            <a:endParaRPr/>
          </a:p>
          <a:p>
            <a:r>
              <a:t>Sources</a:t>
            </a:r>
          </a:p>
          <a:p>
            <a:r>
              <a:t>Primary source: 02 Student Workbook.docx, illustrated edition, and 03 Answer and Facilitator Notes.docx. Workbook SHA-256: 4fdcbb49ef5176b80dfc3e242d1a38befc7458887b78971b256fe607992e7de2.</a:t>
            </a:r>
          </a:p>
          <a:p>
            <a:endParaRPr/>
          </a:p>
          <a:p>
            <a:r>
              <a:t>Visual asset: original AI-generated teaching illustration from the workbook. Hypothetical scene, not documentary photography. Precise labels and diagrams are native editable slide objects.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Teaching purpose</a:t>
            </a:r>
          </a:p>
          <a:p>
            <a:r>
              <a:t>Connect data quality, interpretation, action and evaluation.</a:t>
            </a:r>
          </a:p>
          <a:p>
            <a:endParaRPr/>
          </a:p>
          <a:p>
            <a:r>
              <a:t>Explain</a:t>
            </a:r>
          </a:p>
          <a:p>
            <a:r>
              <a:t>Work through the cycle. Linked records can reveal follow-up gaps, but missing or biased data can understate unmet need. Explain privacy as appropriate collection/use and confidentiality as protecting entrusted information from unauthorised disclosure.</a:t>
            </a:r>
          </a:p>
          <a:p>
            <a:endParaRPr/>
          </a:p>
          <a:p>
            <a:r>
              <a:t>Watch for</a:t>
            </a:r>
          </a:p>
          <a:p>
            <a:r>
              <a:t>Removing names reduces risk but does not guarantee anonymity after linkage. Scale does not repair bias.</a:t>
            </a:r>
          </a:p>
          <a:p>
            <a:endParaRPr/>
          </a:p>
          <a:p>
            <a:r>
              <a:t>Workbook link</a:t>
            </a:r>
          </a:p>
          <a:p>
            <a:r>
              <a:t>Illustrated student workbook p14. Technology and data.</a:t>
            </a:r>
          </a:p>
          <a:p>
            <a:endParaRPr/>
          </a:p>
          <a:p>
            <a:r>
              <a:t>Timing</a:t>
            </a:r>
          </a:p>
          <a:p>
            <a:r>
              <a:t>2.5 minutes in the live session.</a:t>
            </a:r>
          </a:p>
          <a:p>
            <a:endParaRPr/>
          </a:p>
          <a:p>
            <a:r>
              <a:t>Transition</a:t>
            </a:r>
          </a:p>
          <a:p>
            <a:r>
              <a:t>Evaluate community action with the same discipline.</a:t>
            </a:r>
          </a:p>
          <a:p>
            <a:endParaRPr/>
          </a:p>
          <a:p>
            <a:r>
              <a:t>Sources</a:t>
            </a:r>
          </a:p>
          <a:p>
            <a:r>
              <a:t>Primary source: 02 Student Workbook.docx, illustrated edition, and 03 Answer and Facilitator Notes.docx. Workbook SHA-256: 4fdcbb49ef5176b80dfc3e242d1a38befc7458887b78971b256fe607992e7de2.</a:t>
            </a: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Teaching purpose</a:t>
            </a:r>
          </a:p>
          <a:p>
            <a:r>
              <a:t>Connect SDGs 3, 4, 10 and 11 through mechanisms.</a:t>
            </a:r>
          </a:p>
          <a:p>
            <a:endParaRPr/>
          </a:p>
          <a:p>
            <a:r>
              <a:t>Explain</a:t>
            </a:r>
          </a:p>
          <a:p>
            <a:r>
              <a:t>Use practical education, accessible community settings and reduced barriers to explain possible health benefits. A goal is a framework. The action must address a specific need.</a:t>
            </a:r>
          </a:p>
          <a:p>
            <a:endParaRPr/>
          </a:p>
          <a:p>
            <a:r>
              <a:t>Watch for</a:t>
            </a:r>
          </a:p>
          <a:p>
            <a:r>
              <a:t>Goal numbers alone do not explain how health improves.</a:t>
            </a:r>
          </a:p>
          <a:p>
            <a:endParaRPr/>
          </a:p>
          <a:p>
            <a:r>
              <a:t>Workbook link</a:t>
            </a:r>
          </a:p>
          <a:p>
            <a:r>
              <a:t>Illustrated student workbook p15. SDGs and community action.</a:t>
            </a:r>
          </a:p>
          <a:p>
            <a:endParaRPr/>
          </a:p>
          <a:p>
            <a:r>
              <a:t>Timing</a:t>
            </a:r>
          </a:p>
          <a:p>
            <a:r>
              <a:t>2.5 minutes in the live session.</a:t>
            </a:r>
          </a:p>
          <a:p>
            <a:endParaRPr/>
          </a:p>
          <a:p>
            <a:r>
              <a:t>Transition</a:t>
            </a:r>
          </a:p>
          <a:p>
            <a:r>
              <a:t>Consider implementation and how to judge success.</a:t>
            </a:r>
          </a:p>
          <a:p>
            <a:endParaRPr/>
          </a:p>
          <a:p>
            <a:r>
              <a:t>Sources</a:t>
            </a:r>
          </a:p>
          <a:p>
            <a:r>
              <a:t>Primary source: 02 Student Workbook.docx, illustrated edition, and 03 Answer and Facilitator Notes.docx. Workbook SHA-256: 4fdcbb49ef5176b80dfc3e242d1a38befc7458887b78971b256fe607992e7de2.</a:t>
            </a: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Teaching purpose</a:t>
            </a:r>
          </a:p>
          <a:p>
            <a:r>
              <a:t>Distinguish activities delivered from equitable outcomes.</a:t>
            </a:r>
          </a:p>
          <a:p>
            <a:endParaRPr/>
          </a:p>
          <a:p>
            <a:r>
              <a:t>Explain</a:t>
            </a:r>
          </a:p>
          <a:p>
            <a:r>
              <a:t>Use community data and voices to identify needs and strengths. Co-design, identify partners and advocate with evidence. Cook Chill Chat is an existing cooking/social connection example. The library proposal in A13 is fictional.</a:t>
            </a:r>
          </a:p>
          <a:p>
            <a:endParaRPr/>
          </a:p>
          <a:p>
            <a:r>
              <a:t>Watch for</a:t>
            </a:r>
          </a:p>
          <a:p>
            <a:r>
              <a:t>A program description is not evidence of measured health effects. Separate outputs, participation, outcomes and impact.</a:t>
            </a:r>
          </a:p>
          <a:p>
            <a:endParaRPr/>
          </a:p>
          <a:p>
            <a:r>
              <a:t>Workbook link</a:t>
            </a:r>
          </a:p>
          <a:p>
            <a:r>
              <a:t>Illustrated student workbook p16. SDGs and community action.</a:t>
            </a:r>
          </a:p>
          <a:p>
            <a:endParaRPr/>
          </a:p>
          <a:p>
            <a:r>
              <a:t>Timing</a:t>
            </a:r>
          </a:p>
          <a:p>
            <a:r>
              <a:t>2.5 minutes in the live session.</a:t>
            </a:r>
          </a:p>
          <a:p>
            <a:endParaRPr/>
          </a:p>
          <a:p>
            <a:r>
              <a:t>Transition</a:t>
            </a:r>
          </a:p>
          <a:p>
            <a:r>
              <a:t>Plan a supported judgement in A13.</a:t>
            </a:r>
          </a:p>
          <a:p>
            <a:endParaRPr/>
          </a:p>
          <a:p>
            <a:r>
              <a:t>Sources</a:t>
            </a:r>
          </a:p>
          <a:p>
            <a:r>
              <a:t>Primary source: 02 Student Workbook.docx, illustrated edition, and 03 Answer and Facilitator Notes.docx. Workbook SHA-256: 4fdcbb49ef5176b80dfc3e242d1a38befc7458887b78971b256fe607992e7de2.</a:t>
            </a:r>
          </a:p>
          <a:p>
            <a:r>
              <a:t>R10 — Healthy Cities Australia, Programs (including Cook Chill Chat) — https://healthycities.org.au/programs/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Teaching purpose</a:t>
            </a:r>
          </a:p>
          <a:p>
            <a:r>
              <a:rPr dirty="0"/>
              <a:t>Apply the preceding concept using the exact workbook question.</a:t>
            </a:r>
          </a:p>
          <a:p>
            <a:endParaRPr dirty="0"/>
          </a:p>
          <a:p>
            <a:r>
              <a:rPr dirty="0"/>
              <a:t>Explain</a:t>
            </a:r>
          </a:p>
          <a:p>
            <a:r>
              <a:rPr dirty="0"/>
              <a:t>Display the question without its answer. Invite key phrases, a choice or a plan as the workbook directs.</a:t>
            </a:r>
          </a:p>
          <a:p>
            <a:endParaRPr dirty="0"/>
          </a:p>
          <a:p>
            <a:r>
              <a:rPr dirty="0"/>
              <a:t>Watch for</a:t>
            </a:r>
          </a:p>
          <a:p>
            <a:r>
              <a:rPr dirty="0"/>
              <a:t>6: supported judgement using two goals, specific features and needs, with limitation and meaningful evaluation; 4–5: sound application/judgement with uneven development; 2–3: partial links or mostly description; 1: relevant fact. Do not require all four goals. Use the caption for free access, translated resources and scheduling: these cannot be established from appearances alone. The fictional illustration does not depict Cook Chill Chat.</a:t>
            </a:r>
          </a:p>
          <a:p>
            <a:endParaRPr dirty="0"/>
          </a:p>
          <a:p>
            <a:r>
              <a:rPr dirty="0"/>
              <a:t>Workbook link</a:t>
            </a:r>
          </a:p>
          <a:p>
            <a:r>
              <a:rPr dirty="0"/>
              <a:t>Illustrated student workbook p16, A13. SDGs and community action.</a:t>
            </a:r>
          </a:p>
          <a:p>
            <a:endParaRPr dirty="0"/>
          </a:p>
          <a:p>
            <a:r>
              <a:rPr dirty="0"/>
              <a:t>Timing</a:t>
            </a:r>
          </a:p>
          <a:p>
            <a:r>
              <a:rPr dirty="0"/>
              <a:t>3 minutes in the live session.</a:t>
            </a:r>
          </a:p>
          <a:p>
            <a:endParaRPr dirty="0"/>
          </a:p>
          <a:p>
            <a:r>
              <a:rPr dirty="0"/>
              <a:t>Transition</a:t>
            </a:r>
          </a:p>
          <a:p>
            <a:r>
              <a:rPr dirty="0"/>
              <a:t>Invite responses before moving to the reveal.</a:t>
            </a:r>
          </a:p>
          <a:p>
            <a:endParaRPr dirty="0"/>
          </a:p>
          <a:p>
            <a:r>
              <a:rPr dirty="0"/>
              <a:t>Sources</a:t>
            </a:r>
          </a:p>
          <a:p>
            <a:r>
              <a:rPr dirty="0"/>
              <a:t>Primary source: 02 Student </a:t>
            </a:r>
            <a:r>
              <a:rPr dirty="0" err="1"/>
              <a:t>Workbook.docx</a:t>
            </a:r>
            <a:r>
              <a:rPr dirty="0"/>
              <a:t>, illustrated edition, and 03 Answer and Facilitator </a:t>
            </a:r>
            <a:r>
              <a:rPr dirty="0" err="1"/>
              <a:t>Notes.docx</a:t>
            </a:r>
            <a:r>
              <a:rPr dirty="0"/>
              <a:t>. Workbook SHA-256: 4fdcbb49ef5176b80dfc3e242d1a38befc7458887b78971b256fe607992e7de2.</a:t>
            </a:r>
          </a:p>
          <a:p>
            <a:r>
              <a:rPr dirty="0"/>
              <a:t>R10 — Healthy Cities Australia, Programs (including Cook Chill Chat) — https://</a:t>
            </a:r>
            <a:r>
              <a:rPr dirty="0" err="1"/>
              <a:t>healthycities.org.au</a:t>
            </a:r>
            <a:r>
              <a:rPr dirty="0"/>
              <a:t>/programs/</a:t>
            </a:r>
          </a:p>
          <a:p>
            <a:r>
              <a:rPr dirty="0"/>
              <a:t>Visual asset: original AI-generated teaching illustration from the workbook. Hypothetical scene, not documentary photography. Precise labels and diagrams are native editable slide objects.</a:t>
            </a:r>
          </a:p>
          <a:p>
            <a:endParaRPr dirty="0"/>
          </a:p>
          <a:p>
            <a:r>
              <a:rPr dirty="0"/>
              <a:t>Facilitator reference, not visible on question slide</a:t>
            </a:r>
          </a:p>
          <a:p>
            <a:r>
              <a:rPr dirty="0"/>
              <a:t>The program is likely to make a useful but limited contribution. SDG 4 is supported through cooking and budgeting skills relevant to residents’ needs. SDG 10 is supported by free delivery, translated resources and children’s activities that reduce barriers. However, daytime scheduling excludes some shift workers and education alone cannot remove inadequate income or food insecurity. Alternative session times and links to food or income support would improve reach. Evaluate skill changes, food-security experience and participation across groups, rather than just attendance totals.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Teaching purpose</a:t>
            </a:r>
          </a:p>
          <a:p>
            <a:r>
              <a:t>Discuss the reasoning and repair a common misconception.</a:t>
            </a:r>
          </a:p>
          <a:p>
            <a:endParaRPr/>
          </a:p>
          <a:p>
            <a:r>
              <a:t>Explain</a:t>
            </a:r>
          </a:p>
          <a:p>
            <a:r>
              <a:t>The program is likely to make a useful but limited contribution. SDG 4 is supported through cooking and budgeting skills relevant to residents’ needs. SDG 10 is supported by free delivery, translated resources and children’s activities that reduce barriers. However, daytime scheduling excludes some shift workers and education alone cannot remove inadequate income or food insecurity. Alternative session times and links to food or income support would improve reach. Evaluate skill changes, food-security experience and participation across groups, rather than just attendance totals.</a:t>
            </a:r>
          </a:p>
          <a:p>
            <a:endParaRPr/>
          </a:p>
          <a:p>
            <a:r>
              <a:t>Watch for</a:t>
            </a:r>
          </a:p>
          <a:p>
            <a:r>
              <a:t>6: supported judgement using two goals, specific features and needs, with limitation and meaningful evaluation; 4–5: sound application/judgement with uneven development; 2–3: partial links or mostly description; 1: relevant fact. Do not require all four goals. Use the caption for free access, translated resources and scheduling: these cannot be established from appearances alone. The fictional illustration does not depict Cook Chill Chat.</a:t>
            </a:r>
          </a:p>
          <a:p>
            <a:endParaRPr/>
          </a:p>
          <a:p>
            <a:r>
              <a:t>Workbook link</a:t>
            </a:r>
          </a:p>
          <a:p>
            <a:r>
              <a:t>Illustrated student workbook p16, A13. SDGs and community action.</a:t>
            </a:r>
          </a:p>
          <a:p>
            <a:endParaRPr/>
          </a:p>
          <a:p>
            <a:r>
              <a:t>Timing</a:t>
            </a:r>
          </a:p>
          <a:p>
            <a:r>
              <a:t>1 minutes in the live session.</a:t>
            </a:r>
          </a:p>
          <a:p>
            <a:endParaRPr/>
          </a:p>
          <a:p>
            <a:r>
              <a:t>Transition</a:t>
            </a:r>
          </a:p>
          <a:p>
            <a:r>
              <a:t>Connect this answer to the next workbook concept.</a:t>
            </a:r>
          </a:p>
          <a:p>
            <a:endParaRPr/>
          </a:p>
          <a:p>
            <a:r>
              <a:t>Sources</a:t>
            </a:r>
          </a:p>
          <a:p>
            <a:r>
              <a:t>Primary source: 02 Student Workbook.docx, illustrated edition, and 03 Answer and Facilitator Notes.docx. Workbook SHA-256: 4fdcbb49ef5176b80dfc3e242d1a38befc7458887b78971b256fe607992e7de2.</a:t>
            </a:r>
          </a:p>
          <a:p>
            <a:r>
              <a:t>R10 — Healthy Cities Australia, Programs (including Cook Chill Chat) — https://healthycities.org.au/programs/</a:t>
            </a:r>
          </a:p>
          <a:p>
            <a:r>
              <a:t>Visual asset: original AI-generated teaching illustration from the workbook. Hypothetical scene, not documentary photography. Precise labels and diagrams are native editable slide objects.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Teaching purpose</a:t>
            </a:r>
          </a:p>
          <a:p>
            <a:r>
              <a:t>Locate assessment within the second focus area.</a:t>
            </a:r>
          </a:p>
          <a:p>
            <a:endParaRPr/>
          </a:p>
          <a:p>
            <a:r>
              <a:t>Explain</a:t>
            </a:r>
          </a:p>
          <a:p>
            <a:r>
              <a:t>At 58 minutes, reset the course map: we have moved from population health to individual and group performance. Move through personalised assessment, training, sport planning, nutrition and sustained performance. Screening identifies factors affecting safe participation. Fitness/performance testing measures a relevant capacity.</a:t>
            </a:r>
          </a:p>
          <a:p>
            <a:endParaRPr/>
          </a:p>
          <a:p>
            <a:r>
              <a:t>Watch for</a:t>
            </a:r>
          </a:p>
          <a:p>
            <a:r>
              <a:t>A good test result cannot replace screening.</a:t>
            </a:r>
          </a:p>
          <a:p>
            <a:endParaRPr/>
          </a:p>
          <a:p>
            <a:r>
              <a:t>Workbook link</a:t>
            </a:r>
          </a:p>
          <a:p>
            <a:r>
              <a:t>Illustrated student workbook p17–18. Personalised assessment and prescription.</a:t>
            </a:r>
          </a:p>
          <a:p>
            <a:endParaRPr/>
          </a:p>
          <a:p>
            <a:r>
              <a:t>Timing</a:t>
            </a:r>
          </a:p>
          <a:p>
            <a:r>
              <a:t>1 minute, workshop clock 58–59. Keep the transition inside this allowance.</a:t>
            </a:r>
          </a:p>
          <a:p>
            <a:endParaRPr/>
          </a:p>
          <a:p>
            <a:r>
              <a:t>Transition</a:t>
            </a:r>
          </a:p>
          <a:p>
            <a:r>
              <a:t>Use the screening decision in A14.</a:t>
            </a:r>
          </a:p>
          <a:p>
            <a:endParaRPr/>
          </a:p>
          <a:p>
            <a:r>
              <a:t>Sources</a:t>
            </a:r>
          </a:p>
          <a:p>
            <a:r>
              <a:t>Primary source: 02 Student Workbook.docx, illustrated edition, and 03 Answer and Facilitator Notes.docx. Workbook SHA-256: 4fdcbb49ef5176b80dfc3e242d1a38befc7458887b78971b256fe607992e7de2.</a:t>
            </a:r>
          </a:p>
          <a:p>
            <a:r>
              <a:t>R11 — ESSA, Pre-Exercise Screening Systems — https://www.essa.org.au/Public/Public/ABOUT_ESSA/Pre-Exercise_Screening_Systems.aspx</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Teaching purpose</a:t>
            </a:r>
          </a:p>
          <a:p>
            <a:r>
              <a:t>Apply the preceding concept using the exact workbook question.</a:t>
            </a:r>
          </a:p>
          <a:p>
            <a:endParaRPr/>
          </a:p>
          <a:p>
            <a:r>
              <a:t>Explain</a:t>
            </a:r>
          </a:p>
          <a:p>
            <a:r>
              <a:t>Display the question without its answer. Invite key phrases, a choice or a plan as the workbook directs.</a:t>
            </a:r>
          </a:p>
          <a:p>
            <a:endParaRPr/>
          </a:p>
          <a:p>
            <a:r>
              <a:t>Watch for</a:t>
            </a:r>
          </a:p>
          <a:p>
            <a:r>
              <a:t>Do not ask students to diagnose the symptom.</a:t>
            </a:r>
          </a:p>
          <a:p>
            <a:endParaRPr/>
          </a:p>
          <a:p>
            <a:r>
              <a:t>Workbook link</a:t>
            </a:r>
          </a:p>
          <a:p>
            <a:r>
              <a:t>Illustrated student workbook p17, A14. Personalised assessment and prescription.</a:t>
            </a:r>
          </a:p>
          <a:p>
            <a:endParaRPr/>
          </a:p>
          <a:p>
            <a:r>
              <a:t>Timing</a:t>
            </a:r>
          </a:p>
          <a:p>
            <a:r>
              <a:t>1 minutes in the live session.</a:t>
            </a:r>
          </a:p>
          <a:p>
            <a:endParaRPr/>
          </a:p>
          <a:p>
            <a:r>
              <a:t>Transition</a:t>
            </a:r>
          </a:p>
          <a:p>
            <a:r>
              <a:t>Invite responses before moving to the reveal.</a:t>
            </a:r>
          </a:p>
          <a:p>
            <a:endParaRPr/>
          </a:p>
          <a:p>
            <a:r>
              <a:t>Sources</a:t>
            </a:r>
          </a:p>
          <a:p>
            <a:r>
              <a:t>Primary source: 02 Student Workbook.docx, illustrated edition, and 03 Answer and Facilitator Notes.docx. Workbook SHA-256: 4fdcbb49ef5176b80dfc3e242d1a38befc7458887b78971b256fe607992e7de2.</a:t>
            </a:r>
          </a:p>
          <a:p>
            <a:r>
              <a:t>R11 — ESSA, Pre-Exercise Screening Systems — https://www.essa.org.au/Public/Public/ABOUT_ESSA/Pre-Exercise_Screening_Systems.aspx</a:t>
            </a:r>
          </a:p>
          <a:p>
            <a:endParaRPr/>
          </a:p>
          <a:p>
            <a:r>
              <a:t>Facilitator reference, not visible on question slide</a:t>
            </a:r>
          </a:p>
          <a:p>
            <a:r>
              <a:t>B. The screening response requires appropriate assessment before progressing exercise. A adds unnecessary risk; C ignores the participant’s needs; D dismisses potentially significant information. This tests the purpose of screening, not clinical diagnosis.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Teaching purpose</a:t>
            </a:r>
          </a:p>
          <a:p>
            <a:r>
              <a:rPr dirty="0"/>
              <a:t>Discuss the reasoning and repair a common misconception.</a:t>
            </a:r>
          </a:p>
          <a:p>
            <a:endParaRPr dirty="0"/>
          </a:p>
          <a:p>
            <a:r>
              <a:rPr dirty="0"/>
              <a:t>Explain</a:t>
            </a:r>
          </a:p>
          <a:p>
            <a:r>
              <a:rPr dirty="0"/>
              <a:t>B. The screening response requires appropriate assessment before progressing exercise. A adds unnecessary risk; C ignores the participant’s needs; D dismisses potentially significant information. This tests the purpose of screening, not clinical diagnosis.</a:t>
            </a:r>
          </a:p>
          <a:p>
            <a:endParaRPr dirty="0"/>
          </a:p>
          <a:p>
            <a:r>
              <a:rPr dirty="0"/>
              <a:t>Watch for</a:t>
            </a:r>
          </a:p>
          <a:p>
            <a:r>
              <a:rPr dirty="0"/>
              <a:t>Do not ask students to diagnose the symptom.</a:t>
            </a:r>
          </a:p>
          <a:p>
            <a:endParaRPr dirty="0"/>
          </a:p>
          <a:p>
            <a:r>
              <a:rPr dirty="0"/>
              <a:t>Workbook link</a:t>
            </a:r>
          </a:p>
          <a:p>
            <a:r>
              <a:rPr dirty="0"/>
              <a:t>Illustrated student workbook p17, A14. </a:t>
            </a:r>
            <a:r>
              <a:rPr dirty="0" err="1"/>
              <a:t>Personalised</a:t>
            </a:r>
            <a:r>
              <a:rPr dirty="0"/>
              <a:t> assessment and prescription.</a:t>
            </a:r>
          </a:p>
          <a:p>
            <a:endParaRPr dirty="0"/>
          </a:p>
          <a:p>
            <a:r>
              <a:rPr dirty="0"/>
              <a:t>Timing</a:t>
            </a:r>
          </a:p>
          <a:p>
            <a:r>
              <a:rPr dirty="0"/>
              <a:t>1 minutes in the live session.</a:t>
            </a:r>
          </a:p>
          <a:p>
            <a:endParaRPr dirty="0"/>
          </a:p>
          <a:p>
            <a:r>
              <a:rPr dirty="0"/>
              <a:t>Transition</a:t>
            </a:r>
          </a:p>
          <a:p>
            <a:r>
              <a:rPr dirty="0"/>
              <a:t>Connect this answer to the next workbook concept.</a:t>
            </a:r>
          </a:p>
          <a:p>
            <a:endParaRPr dirty="0"/>
          </a:p>
          <a:p>
            <a:r>
              <a:rPr dirty="0"/>
              <a:t>Sources</a:t>
            </a:r>
          </a:p>
          <a:p>
            <a:r>
              <a:rPr dirty="0"/>
              <a:t>Primary source: 02 Student </a:t>
            </a:r>
            <a:r>
              <a:rPr dirty="0" err="1"/>
              <a:t>Workbook.docx</a:t>
            </a:r>
            <a:r>
              <a:rPr dirty="0"/>
              <a:t>, illustrated edition, and 03 Answer and Facilitator </a:t>
            </a:r>
            <a:r>
              <a:rPr dirty="0" err="1"/>
              <a:t>Notes.docx</a:t>
            </a:r>
            <a:r>
              <a:rPr dirty="0"/>
              <a:t>. Workbook SHA-256: 4fdcbb49ef5176b80dfc3e242d1a38befc7458887b78971b256fe607992e7de2.</a:t>
            </a:r>
          </a:p>
          <a:p>
            <a:r>
              <a:rPr dirty="0"/>
              <a:t>R11 — ESSA, Pre-Exercise Screening Systems — https://</a:t>
            </a:r>
            <a:r>
              <a:rPr dirty="0" err="1"/>
              <a:t>www.essa.org.au</a:t>
            </a:r>
            <a:r>
              <a:rPr dirty="0"/>
              <a:t>/Public/Public/ABOUT_ESSA/Pre-</a:t>
            </a:r>
            <a:r>
              <a:rPr dirty="0" err="1"/>
              <a:t>Exercise_Screening_Systems.aspx</a:t>
            </a:r>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Teaching purpose</a:t>
            </a:r>
          </a:p>
          <a:p>
            <a:r>
              <a:t>Connect assessment to a program and reassessment.</a:t>
            </a:r>
          </a:p>
          <a:p>
            <a:endParaRPr/>
          </a:p>
          <a:p>
            <a:r>
              <a:t>Explain</a:t>
            </a:r>
          </a:p>
          <a:p>
            <a:r>
              <a:t>Use the badminton example: distinguish late-rally conditioning limits from skill under fatigue. Choose a valid, reliable, suitable test and use FITT plus load/recovery. Yo-Yo tests repeated intermittent running; Wingate tests high-intensity cycling power/fatigue. Recreational participants may need suitable submaximal assessment.</a:t>
            </a:r>
          </a:p>
          <a:p>
            <a:endParaRPr/>
          </a:p>
          <a:p>
            <a:r>
              <a:t>Watch for</a:t>
            </a:r>
          </a:p>
          <a:p>
            <a:r>
              <a:t>One low score could reflect fatigue or unfamiliarity. Reliability does not guarantee relevance.</a:t>
            </a:r>
          </a:p>
          <a:p>
            <a:endParaRPr/>
          </a:p>
          <a:p>
            <a:r>
              <a:t>Workbook link</a:t>
            </a:r>
          </a:p>
          <a:p>
            <a:r>
              <a:t>Illustrated student workbook p17–18. Personalised assessment and prescription.</a:t>
            </a:r>
          </a:p>
          <a:p>
            <a:endParaRPr/>
          </a:p>
          <a:p>
            <a:r>
              <a:t>Timing</a:t>
            </a:r>
          </a:p>
          <a:p>
            <a:r>
              <a:t>2 minutes in the live session.</a:t>
            </a:r>
          </a:p>
          <a:p>
            <a:endParaRPr/>
          </a:p>
          <a:p>
            <a:r>
              <a:t>Transition</a:t>
            </a:r>
          </a:p>
          <a:p>
            <a:r>
              <a:t>Connect sport demands with energy supply.</a:t>
            </a:r>
          </a:p>
          <a:p>
            <a:endParaRPr/>
          </a:p>
          <a:p>
            <a:r>
              <a:t>Sources</a:t>
            </a:r>
          </a:p>
          <a:p>
            <a:r>
              <a:t>Primary source: 02 Student Workbook.docx, illustrated edition, and 03 Answer and Facilitator Notes.docx. Workbook SHA-256: 4fdcbb49ef5176b80dfc3e242d1a38befc7458887b78971b256fe607992e7de2.</a:t>
            </a:r>
          </a:p>
          <a:p>
            <a:r>
              <a:t>R11 — ESSA, Pre-Exercise Screening Systems — https://www.essa.org.au/Public/Public/ABOUT_ESSA/Pre-Exercise_Screening_Systems.aspx</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Teaching purpose</a:t>
            </a:r>
          </a:p>
          <a:p>
            <a:r>
              <a:t>Show changing relative contributions without fixed switch points.</a:t>
            </a:r>
          </a:p>
          <a:p>
            <a:endParaRPr/>
          </a:p>
          <a:p>
            <a:r>
              <a:t>Explain</a:t>
            </a:r>
          </a:p>
          <a:p>
            <a:r>
              <a:t>All three systems resynthesise ATP. ATP-PCr offers rapid supply with small capacity. Glycolytic supply supports demanding efforts. Aerobic supply supports sustained work and recovery, including phosphocreatine restoration. Intensity, duration, fitness and recovery change their relative roles.</a:t>
            </a:r>
          </a:p>
          <a:p>
            <a:endParaRPr/>
          </a:p>
          <a:p>
            <a:r>
              <a:t>Watch for</a:t>
            </a:r>
          </a:p>
          <a:p>
            <a:r>
              <a:t>The overlapping shapes show interaction, not measured percentages or exclusive pairs. All three systems contribute to the same effort. Lactate does not explain all fatigue or next-day soreness.</a:t>
            </a:r>
          </a:p>
          <a:p>
            <a:endParaRPr/>
          </a:p>
          <a:p>
            <a:r>
              <a:t>Workbook link</a:t>
            </a:r>
          </a:p>
          <a:p>
            <a:r>
              <a:t>Illustrated student workbook p19. Training and performance.</a:t>
            </a:r>
          </a:p>
          <a:p>
            <a:endParaRPr/>
          </a:p>
          <a:p>
            <a:r>
              <a:t>Timing</a:t>
            </a:r>
          </a:p>
          <a:p>
            <a:r>
              <a:t>2 minutes in the live session.</a:t>
            </a:r>
          </a:p>
          <a:p>
            <a:endParaRPr/>
          </a:p>
          <a:p>
            <a:r>
              <a:t>Transition</a:t>
            </a:r>
          </a:p>
          <a:p>
            <a:r>
              <a:t>Apply this to the hockey sequence.</a:t>
            </a:r>
          </a:p>
          <a:p>
            <a:endParaRPr/>
          </a:p>
          <a:p>
            <a:r>
              <a:t>Sources</a:t>
            </a:r>
          </a:p>
          <a:p>
            <a:r>
              <a:t>Primary source: 02 Student Workbook.docx, illustrated edition, and 03 Answer and Facilitator Notes.docx. Workbook SHA-256: 4fdcbb49ef5176b80dfc3e242d1a38befc7458887b78971b256fe607992e7de2.</a:t>
            </a: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Teaching purpose</a:t>
            </a:r>
          </a:p>
          <a:p>
            <a:r>
              <a:t>Apply the preceding concept using the exact workbook question.</a:t>
            </a:r>
          </a:p>
          <a:p>
            <a:endParaRPr/>
          </a:p>
          <a:p>
            <a:r>
              <a:t>Explain</a:t>
            </a:r>
          </a:p>
          <a:p>
            <a:r>
              <a:t>Display the question without its answer. Invite key phrases, a choice or a plan as the workbook directs.</a:t>
            </a:r>
          </a:p>
          <a:p>
            <a:endParaRPr/>
          </a:p>
          <a:p>
            <a:r>
              <a:t>Watch for</a:t>
            </a:r>
          </a:p>
          <a:p>
            <a:r>
              <a:t>No fixed switch times are required. Reconnect Year 11 knowledge without turning this into a separate lesson. The frames show changing activity, not measured energy contributions. All systems contribute; do not assign one exclusive system to each frame.</a:t>
            </a:r>
          </a:p>
          <a:p>
            <a:endParaRPr/>
          </a:p>
          <a:p>
            <a:r>
              <a:t>Workbook link</a:t>
            </a:r>
          </a:p>
          <a:p>
            <a:r>
              <a:t>Illustrated student workbook p19, A16. Training and performance.</a:t>
            </a:r>
          </a:p>
          <a:p>
            <a:endParaRPr/>
          </a:p>
          <a:p>
            <a:r>
              <a:t>Timing</a:t>
            </a:r>
          </a:p>
          <a:p>
            <a:r>
              <a:t>1 minutes in the live session.</a:t>
            </a:r>
          </a:p>
          <a:p>
            <a:endParaRPr/>
          </a:p>
          <a:p>
            <a:r>
              <a:t>Transition</a:t>
            </a:r>
          </a:p>
          <a:p>
            <a:r>
              <a:t>Invite responses before moving to the reveal.</a:t>
            </a:r>
          </a:p>
          <a:p>
            <a:endParaRPr/>
          </a:p>
          <a:p>
            <a:r>
              <a:t>Sources</a:t>
            </a:r>
          </a:p>
          <a:p>
            <a:r>
              <a:t>Primary source: 02 Student Workbook.docx, illustrated edition, and 03 Answer and Facilitator Notes.docx. Workbook SHA-256: 4fdcbb49ef5176b80dfc3e242d1a38befc7458887b78971b256fe607992e7de2.</a:t>
            </a:r>
          </a:p>
          <a:p>
            <a:endParaRPr/>
          </a:p>
          <a:p>
            <a:r>
              <a:t>Visual asset: original AI-generated teaching illustration from the workbook. Hypothetical scene, not documentary photography. Precise labels and diagrams are native editable slide objects.</a:t>
            </a:r>
          </a:p>
          <a:p>
            <a:endParaRPr/>
          </a:p>
          <a:p>
            <a:r>
              <a:t>Facilitator reference, not visible on question slide</a:t>
            </a:r>
          </a:p>
          <a:p>
            <a:r>
              <a:t>All systems contribute across changing intensities: repeated running also uses glycolytic and aerobic supply. Aerobic processes support recovery between sprints, including phosphocreatine restoration. A whole-game explanation must consider repeated efforts and sustained movement.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Teaching purpose</a:t>
            </a:r>
          </a:p>
          <a:p>
            <a:r>
              <a:t>Discuss the reasoning and repair a common misconception.</a:t>
            </a:r>
          </a:p>
          <a:p>
            <a:endParaRPr/>
          </a:p>
          <a:p>
            <a:r>
              <a:t>Explain</a:t>
            </a:r>
          </a:p>
          <a:p>
            <a:r>
              <a:t>All systems contribute across changing intensities: repeated running also uses glycolytic and aerobic supply. Aerobic processes support recovery between sprints, including phosphocreatine restoration. A whole-game explanation must consider repeated efforts and sustained movement.</a:t>
            </a:r>
          </a:p>
          <a:p>
            <a:endParaRPr/>
          </a:p>
          <a:p>
            <a:r>
              <a:t>Watch for</a:t>
            </a:r>
          </a:p>
          <a:p>
            <a:r>
              <a:t>No fixed switch times are required. Reconnect Year 11 knowledge without turning this into a separate lesson. The frames show changing activity, not measured energy contributions. All systems contribute; do not assign one exclusive system to each frame.</a:t>
            </a:r>
          </a:p>
          <a:p>
            <a:endParaRPr/>
          </a:p>
          <a:p>
            <a:r>
              <a:t>Workbook link</a:t>
            </a:r>
          </a:p>
          <a:p>
            <a:r>
              <a:t>Illustrated student workbook p19, A16. Training and performance.</a:t>
            </a:r>
          </a:p>
          <a:p>
            <a:endParaRPr/>
          </a:p>
          <a:p>
            <a:r>
              <a:t>Timing</a:t>
            </a:r>
          </a:p>
          <a:p>
            <a:r>
              <a:t>1 minutes in the live session.</a:t>
            </a:r>
          </a:p>
          <a:p>
            <a:endParaRPr/>
          </a:p>
          <a:p>
            <a:r>
              <a:t>Transition</a:t>
            </a:r>
          </a:p>
          <a:p>
            <a:r>
              <a:t>Connect this answer to the next workbook concept.</a:t>
            </a:r>
          </a:p>
          <a:p>
            <a:endParaRPr/>
          </a:p>
          <a:p>
            <a:r>
              <a:t>Sources</a:t>
            </a:r>
          </a:p>
          <a:p>
            <a:r>
              <a:t>Primary source: 02 Student Workbook.docx, illustrated edition, and 03 Answer and Facilitator Notes.docx. Workbook SHA-256: 4fdcbb49ef5176b80dfc3e242d1a38befc7458887b78971b256fe607992e7de2.</a:t>
            </a:r>
          </a:p>
          <a:p>
            <a:endParaRPr/>
          </a:p>
          <a:p>
            <a:r>
              <a:t>Visual asset: original AI-generated teaching illustration from the workbook. Hypothetical scene, not documentary photography. Precise labels and diagrams are native editable slide objects.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Teaching purpose</a:t>
            </a:r>
          </a:p>
          <a:p>
            <a:r>
              <a:t>Select training from the actual work and recovery demands.</a:t>
            </a:r>
          </a:p>
          <a:p>
            <a:endParaRPr/>
          </a:p>
          <a:p>
            <a:r>
              <a:t>Explain</a:t>
            </a:r>
          </a:p>
          <a:p>
            <a:r>
              <a:t>Compare steady continuous running and variable-pace fartlek. Contrast sustained aerobic intervals with short demanding intervals. HIIT can improve aerobic and anaerobic qualities; SIT is all-out. Circuit outcomes depend on stations and rest. Plyometrics use stretch–shortening actions. Resistance outcomes depend on loading.</a:t>
            </a:r>
          </a:p>
          <a:p>
            <a:endParaRPr/>
          </a:p>
          <a:p>
            <a:r>
              <a:t>Watch for</a:t>
            </a:r>
          </a:p>
          <a:p>
            <a:r>
              <a:t>A method label cannot establish its energy demands. HIIT is not necessarily all-out.</a:t>
            </a:r>
          </a:p>
          <a:p>
            <a:endParaRPr/>
          </a:p>
          <a:p>
            <a:r>
              <a:t>Workbook link</a:t>
            </a:r>
          </a:p>
          <a:p>
            <a:r>
              <a:t>Illustrated student workbook p20. Training and performance.</a:t>
            </a:r>
          </a:p>
          <a:p>
            <a:endParaRPr/>
          </a:p>
          <a:p>
            <a:r>
              <a:t>Timing</a:t>
            </a:r>
          </a:p>
          <a:p>
            <a:r>
              <a:t>3 minutes in the live session.</a:t>
            </a:r>
          </a:p>
          <a:p>
            <a:endParaRPr/>
          </a:p>
          <a:p>
            <a:r>
              <a:t>Transition</a:t>
            </a:r>
          </a:p>
          <a:p>
            <a:r>
              <a:t>Add strength, flexibility and skill purpose.</a:t>
            </a:r>
          </a:p>
          <a:p>
            <a:endParaRPr/>
          </a:p>
          <a:p>
            <a:r>
              <a:t>Sources</a:t>
            </a:r>
          </a:p>
          <a:p>
            <a:r>
              <a:t>Primary source: 02 Student Workbook.docx, illustrated edition, and 03 Answer and Facilitator Notes.docx. Workbook SHA-256: 4fdcbb49ef5176b80dfc3e242d1a38befc7458887b78971b256fe607992e7de2.</a:t>
            </a: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Teaching purpose</a:t>
            </a:r>
          </a:p>
          <a:p>
            <a:r>
              <a:t>Match each method to its movement purpose.</a:t>
            </a:r>
          </a:p>
          <a:p>
            <a:endParaRPr/>
          </a:p>
          <a:p>
            <a:r>
              <a:t>Explain</a:t>
            </a:r>
          </a:p>
          <a:p>
            <a:r>
              <a:t>Static flexibility holds a position; dynamic moves through range; ballistic uses momentum; PNF combines contraction/stretching. Free weights require control; fixed weights guide a path; body weight and elastics offer other resistance. Contrast isolated drills with modified games under pressure.</a:t>
            </a:r>
          </a:p>
          <a:p>
            <a:endParaRPr/>
          </a:p>
          <a:p>
            <a:r>
              <a:t>Watch for</a:t>
            </a:r>
          </a:p>
          <a:p>
            <a:r>
              <a:t>More range is not always better. Neither free weights nor machines are universally superior.</a:t>
            </a:r>
          </a:p>
          <a:p>
            <a:endParaRPr/>
          </a:p>
          <a:p>
            <a:r>
              <a:t>Workbook link</a:t>
            </a:r>
          </a:p>
          <a:p>
            <a:r>
              <a:t>Illustrated student workbook p21. Training and performance.</a:t>
            </a:r>
          </a:p>
          <a:p>
            <a:endParaRPr/>
          </a:p>
          <a:p>
            <a:r>
              <a:t>Timing</a:t>
            </a:r>
          </a:p>
          <a:p>
            <a:r>
              <a:t>2 minutes in the live session.</a:t>
            </a:r>
          </a:p>
          <a:p>
            <a:endParaRPr/>
          </a:p>
          <a:p>
            <a:r>
              <a:t>Transition</a:t>
            </a:r>
          </a:p>
          <a:p>
            <a:r>
              <a:t>Explain decisions with training principles.</a:t>
            </a:r>
          </a:p>
          <a:p>
            <a:endParaRPr/>
          </a:p>
          <a:p>
            <a:r>
              <a:t>Sources</a:t>
            </a:r>
          </a:p>
          <a:p>
            <a:r>
              <a:t>Primary source: 02 Student Workbook.docx, illustrated edition, and 03 Answer and Facilitator Notes.docx. Workbook SHA-256: 4fdcbb49ef5176b80dfc3e242d1a38befc7458887b78971b256fe607992e7de2.</a:t>
            </a: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Teaching purpose</a:t>
            </a:r>
          </a:p>
          <a:p>
            <a:r>
              <a:t>Distinguish methods from the principles guiding them.</a:t>
            </a:r>
          </a:p>
          <a:p>
            <a:endParaRPr/>
          </a:p>
          <a:p>
            <a:r>
              <a:t>Explain</a:t>
            </a:r>
          </a:p>
          <a:p>
            <a:r>
              <a:t>Link progressive overload and thresholds to a sufficient, appropriate stimulus. Specificity matches sport demands. Variety stays purposeful, reversibility warns of insufficient stimulus, and warm-up/cool-down prepare and transition. Apply principles to aerobic and strength work.</a:t>
            </a:r>
          </a:p>
          <a:p>
            <a:endParaRPr/>
          </a:p>
          <a:p>
            <a:r>
              <a:t>Watch for</a:t>
            </a:r>
          </a:p>
          <a:p>
            <a:r>
              <a:t>Overload does not mean adding every variable or going maximally in every session.</a:t>
            </a:r>
          </a:p>
          <a:p>
            <a:endParaRPr/>
          </a:p>
          <a:p>
            <a:r>
              <a:t>Workbook link</a:t>
            </a:r>
          </a:p>
          <a:p>
            <a:r>
              <a:t>Illustrated student workbook p22. Training and performance.</a:t>
            </a:r>
          </a:p>
          <a:p>
            <a:endParaRPr/>
          </a:p>
          <a:p>
            <a:r>
              <a:t>Timing</a:t>
            </a:r>
          </a:p>
          <a:p>
            <a:r>
              <a:t>2 minutes in the live session.</a:t>
            </a:r>
          </a:p>
          <a:p>
            <a:endParaRPr/>
          </a:p>
          <a:p>
            <a:r>
              <a:t>Transition</a:t>
            </a:r>
          </a:p>
          <a:p>
            <a:r>
              <a:t>Plan both components in A19.</a:t>
            </a:r>
          </a:p>
          <a:p>
            <a:endParaRPr/>
          </a:p>
          <a:p>
            <a:r>
              <a:t>Sources</a:t>
            </a:r>
          </a:p>
          <a:p>
            <a:r>
              <a:t>Primary source: 02 Student Workbook.docx, illustrated edition, and 03 Answer and Facilitator Notes.docx. Workbook SHA-256: 4fdcbb49ef5176b80dfc3e242d1a38befc7458887b78971b256fe607992e7de2.</a:t>
            </a: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Teaching purpose</a:t>
            </a:r>
          </a:p>
          <a:p>
            <a:r>
              <a:t>Apply the preceding concept using the exact workbook question.</a:t>
            </a:r>
          </a:p>
          <a:p>
            <a:endParaRPr/>
          </a:p>
          <a:p>
            <a:r>
              <a:t>Explain</a:t>
            </a:r>
          </a:p>
          <a:p>
            <a:r>
              <a:t>Display the question without its answer. Invite key phrases, a choice or a plan as the workbook directs.</a:t>
            </a:r>
          </a:p>
          <a:p>
            <a:endParaRPr/>
          </a:p>
          <a:p>
            <a:r>
              <a:t>Watch for</a:t>
            </a:r>
          </a:p>
          <a:p>
            <a:r>
              <a:t>6: two principles applied accurately to both components with explanatory links; 4–5: sound explanation with one weaker application; 2–3: partial application; 1: relevant fact. Thresholds is also defensible. No automatic one mark per named principle.</a:t>
            </a:r>
          </a:p>
          <a:p>
            <a:endParaRPr/>
          </a:p>
          <a:p>
            <a:r>
              <a:t>Workbook link</a:t>
            </a:r>
          </a:p>
          <a:p>
            <a:r>
              <a:t>Illustrated student workbook p22, A19. Training and performance.</a:t>
            </a:r>
          </a:p>
          <a:p>
            <a:endParaRPr/>
          </a:p>
          <a:p>
            <a:r>
              <a:t>Timing</a:t>
            </a:r>
          </a:p>
          <a:p>
            <a:r>
              <a:t>3 minutes in the live session.</a:t>
            </a:r>
          </a:p>
          <a:p>
            <a:endParaRPr/>
          </a:p>
          <a:p>
            <a:r>
              <a:t>Transition</a:t>
            </a:r>
          </a:p>
          <a:p>
            <a:r>
              <a:t>Invite responses before moving to the reveal.</a:t>
            </a:r>
          </a:p>
          <a:p>
            <a:endParaRPr/>
          </a:p>
          <a:p>
            <a:r>
              <a:t>Sources</a:t>
            </a:r>
          </a:p>
          <a:p>
            <a:r>
              <a:t>Primary source: 02 Student Workbook.docx, illustrated edition, and 03 Answer and Facilitator Notes.docx. Workbook SHA-256: 4fdcbb49ef5176b80dfc3e242d1a38befc7458887b78971b256fe607992e7de2.</a:t>
            </a:r>
          </a:p>
          <a:p>
            <a:endParaRPr/>
          </a:p>
          <a:p>
            <a:endParaRPr/>
          </a:p>
          <a:p>
            <a:r>
              <a:t>Facilitator reference, not visible on question slide</a:t>
            </a:r>
          </a:p>
          <a:p>
            <a:r>
              <a:t>Progressive overload can increase an appropriate endurance variable and gradually increase resistance load or volume beyond the rower’s current comfortable stimulus, with recovery monitored. Specificity can align endurance work–rest demands with rowing competition and select resistance movements relevant to rowing force production and technique. These changes should create a suitable stimulus while preserving quality; progression is adjusted to the individual rather than adding all variables at once.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Teaching purpose</a:t>
            </a:r>
          </a:p>
          <a:p>
            <a:r>
              <a:t>Discuss the reasoning and repair a common misconception.</a:t>
            </a:r>
          </a:p>
          <a:p>
            <a:endParaRPr/>
          </a:p>
          <a:p>
            <a:r>
              <a:t>Explain</a:t>
            </a:r>
          </a:p>
          <a:p>
            <a:r>
              <a:t>Progressive overload can increase an appropriate endurance variable and gradually increase resistance load or volume beyond the rower’s current comfortable stimulus, with recovery monitored. Specificity can align endurance work–rest demands with rowing competition and select resistance movements relevant to rowing force production and technique. These changes should create a suitable stimulus while preserving quality; progression is adjusted to the individual rather than adding all variables at once.</a:t>
            </a:r>
          </a:p>
          <a:p>
            <a:endParaRPr/>
          </a:p>
          <a:p>
            <a:r>
              <a:t>Watch for</a:t>
            </a:r>
          </a:p>
          <a:p>
            <a:r>
              <a:t>6: two principles applied accurately to both components with explanatory links; 4–5: sound explanation with one weaker application; 2–3: partial application; 1: relevant fact. Thresholds is also defensible. No automatic one mark per named principle.</a:t>
            </a:r>
          </a:p>
          <a:p>
            <a:endParaRPr/>
          </a:p>
          <a:p>
            <a:r>
              <a:t>Workbook link</a:t>
            </a:r>
          </a:p>
          <a:p>
            <a:r>
              <a:t>Illustrated student workbook p22, A19. Training and performance.</a:t>
            </a:r>
          </a:p>
          <a:p>
            <a:endParaRPr/>
          </a:p>
          <a:p>
            <a:r>
              <a:t>Timing</a:t>
            </a:r>
          </a:p>
          <a:p>
            <a:r>
              <a:t>2 minutes in the live session.</a:t>
            </a:r>
          </a:p>
          <a:p>
            <a:endParaRPr/>
          </a:p>
          <a:p>
            <a:r>
              <a:t>Transition</a:t>
            </a:r>
          </a:p>
          <a:p>
            <a:r>
              <a:t>Connect this answer to the next workbook concept.</a:t>
            </a:r>
          </a:p>
          <a:p>
            <a:endParaRPr/>
          </a:p>
          <a:p>
            <a:r>
              <a:t>Sources</a:t>
            </a:r>
          </a:p>
          <a:p>
            <a:r>
              <a:t>Primary source: 02 Student Workbook.docx, illustrated edition, and 03 Answer and Facilitator Notes.docx. Workbook SHA-256: 4fdcbb49ef5176b80dfc3e242d1a38befc7458887b78971b256fe607992e7de2.</a:t>
            </a: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Teaching purpose</a:t>
            </a:r>
          </a:p>
          <a:p>
            <a:r>
              <a:t>Connect a training decision, adaptation and performance consequence.</a:t>
            </a:r>
          </a:p>
          <a:p>
            <a:endParaRPr/>
          </a:p>
          <a:p>
            <a:r>
              <a:t>Explain</a:t>
            </a:r>
          </a:p>
          <a:p>
            <a:r>
              <a:t>Use cardiac output = heart rate × stroke volume. Aerobic training can increase stroke volume while lowering heart rate at the same submaximal demand. Muscle hypertrophy/neural changes support force. Oxygen delivery/use can improve without large lung-volume change. Haemoglobin concentration is affected by plasma volume. Fibre capacities adapt.</a:t>
            </a:r>
          </a:p>
          <a:p>
            <a:endParaRPr/>
          </a:p>
          <a:p>
            <a:r>
              <a:t>Watch for</a:t>
            </a:r>
          </a:p>
          <a:p>
            <a:r>
              <a:t>Resting output need not rise. Maximal heart rate need not increase. Training does not simply convert all fast fibres into slow fibres.</a:t>
            </a:r>
          </a:p>
          <a:p>
            <a:endParaRPr/>
          </a:p>
          <a:p>
            <a:r>
              <a:t>Workbook link</a:t>
            </a:r>
          </a:p>
          <a:p>
            <a:r>
              <a:t>Illustrated student workbook p23. Training and performance.</a:t>
            </a:r>
          </a:p>
          <a:p>
            <a:endParaRPr/>
          </a:p>
          <a:p>
            <a:r>
              <a:t>Timing</a:t>
            </a:r>
          </a:p>
          <a:p>
            <a:r>
              <a:t>2 minutes in the live session.</a:t>
            </a:r>
          </a:p>
          <a:p>
            <a:endParaRPr/>
          </a:p>
          <a:p>
            <a:r>
              <a:t>Transition</a:t>
            </a:r>
          </a:p>
          <a:p>
            <a:r>
              <a:t>Organise these decisions within sessions and a year.</a:t>
            </a:r>
          </a:p>
          <a:p>
            <a:endParaRPr/>
          </a:p>
          <a:p>
            <a:r>
              <a:t>Sources</a:t>
            </a:r>
          </a:p>
          <a:p>
            <a:r>
              <a:t>Primary source: 02 Student Workbook.docx, illustrated edition, and 03 Answer and Facilitator Notes.docx. Workbook SHA-256: 4fdcbb49ef5176b80dfc3e242d1a38befc7458887b78971b256fe607992e7de2.</a:t>
            </a: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Teaching purpose</a:t>
            </a:r>
          </a:p>
          <a:p>
            <a:r>
              <a:t>Compare session planning around shared and sport-specific needs.</a:t>
            </a:r>
          </a:p>
          <a:p>
            <a:endParaRPr/>
          </a:p>
          <a:p>
            <a:r>
              <a:t>Explain</a:t>
            </a:r>
          </a:p>
          <a:p>
            <a:r>
              <a:t>Both need goals, safety, warm-up, skill, conditioning, tactics, cool-down and review. Tennis singles permits individual serve feedback. Basketball adds coordinated passing, roles and opponent interaction while retaining individual adjustment.</a:t>
            </a:r>
          </a:p>
          <a:p>
            <a:endParaRPr/>
          </a:p>
          <a:p>
            <a:r>
              <a:t>Watch for</a:t>
            </a:r>
          </a:p>
          <a:p>
            <a:r>
              <a:t>Team planning must still consider the individual. Warm-up, cool-down and review have different purposes.</a:t>
            </a:r>
          </a:p>
          <a:p>
            <a:endParaRPr/>
          </a:p>
          <a:p>
            <a:r>
              <a:t>Workbook link</a:t>
            </a:r>
          </a:p>
          <a:p>
            <a:r>
              <a:t>Illustrated student workbook p24. Individual and group sports.</a:t>
            </a:r>
          </a:p>
          <a:p>
            <a:endParaRPr/>
          </a:p>
          <a:p>
            <a:r>
              <a:t>Timing</a:t>
            </a:r>
          </a:p>
          <a:p>
            <a:r>
              <a:t>2 minutes in the live session.</a:t>
            </a:r>
          </a:p>
          <a:p>
            <a:endParaRPr/>
          </a:p>
          <a:p>
            <a:r>
              <a:t>Transition</a:t>
            </a:r>
          </a:p>
          <a:p>
            <a:r>
              <a:t>Extend the plan across the year.</a:t>
            </a:r>
          </a:p>
          <a:p>
            <a:endParaRPr/>
          </a:p>
          <a:p>
            <a:r>
              <a:t>Sources</a:t>
            </a:r>
          </a:p>
          <a:p>
            <a:r>
              <a:t>Primary source: 02 Student Workbook.docx, illustrated edition, and 03 Answer and Facilitator Notes.docx. Workbook SHA-256: 4fdcbb49ef5176b80dfc3e242d1a38befc7458887b78971b256fe607992e7de2.</a:t>
            </a: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Teaching purpose</a:t>
            </a:r>
          </a:p>
          <a:p>
            <a:r>
              <a:t>Connect phases, tapering and competition demands.</a:t>
            </a:r>
          </a:p>
          <a:p>
            <a:endParaRPr/>
          </a:p>
          <a:p>
            <a:r>
              <a:t>Explain</a:t>
            </a:r>
          </a:p>
          <a:p>
            <a:r>
              <a:t>Read the two schematic timelines. Pre-season moves from general to specific preparation. In-season balances readiness, maintenance and recovery. Off-season supports recovery and active maintenance. Sub-phases refine priorities. Tapering reduces load while retaining appropriate intensity/specificity.</a:t>
            </a:r>
          </a:p>
          <a:p>
            <a:endParaRPr/>
          </a:p>
          <a:p>
            <a:r>
              <a:t>Watch for</a:t>
            </a:r>
          </a:p>
          <a:p>
            <a:r>
              <a:t>Segment widths are schematic, not dates or prescribed loads. A taper is not doing nothing.</a:t>
            </a:r>
          </a:p>
          <a:p>
            <a:endParaRPr/>
          </a:p>
          <a:p>
            <a:r>
              <a:t>Workbook link</a:t>
            </a:r>
          </a:p>
          <a:p>
            <a:r>
              <a:t>Illustrated student workbook p25. Individual and group sports.</a:t>
            </a:r>
          </a:p>
          <a:p>
            <a:endParaRPr/>
          </a:p>
          <a:p>
            <a:r>
              <a:t>Timing</a:t>
            </a:r>
          </a:p>
          <a:p>
            <a:r>
              <a:t>2 minutes in the live session.</a:t>
            </a:r>
          </a:p>
          <a:p>
            <a:endParaRPr/>
          </a:p>
          <a:p>
            <a:r>
              <a:t>Transition</a:t>
            </a:r>
          </a:p>
          <a:p>
            <a:r>
              <a:t>Compare one decision in A22.</a:t>
            </a:r>
          </a:p>
          <a:p>
            <a:endParaRPr/>
          </a:p>
          <a:p>
            <a:r>
              <a:t>Sources</a:t>
            </a:r>
          </a:p>
          <a:p>
            <a:r>
              <a:t>Primary source: 02 Student Workbook.docx, illustrated edition, and 03 Answer and Facilitator Notes.docx. Workbook SHA-256: 4fdcbb49ef5176b80dfc3e242d1a38befc7458887b78971b256fe607992e7de2.</a:t>
            </a: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Teaching purpose</a:t>
            </a:r>
          </a:p>
          <a:p>
            <a:r>
              <a:t>Apply the preceding concept using the exact workbook question.</a:t>
            </a:r>
          </a:p>
          <a:p>
            <a:endParaRPr/>
          </a:p>
          <a:p>
            <a:r>
              <a:t>Explain</a:t>
            </a:r>
          </a:p>
          <a:p>
            <a:r>
              <a:t>Display the question without its answer. Invite key phrases, a choice or a plan as the workbook directs.</a:t>
            </a:r>
          </a:p>
          <a:p>
            <a:endParaRPr/>
          </a:p>
          <a:p>
            <a:r>
              <a:t>Watch for</a:t>
            </a:r>
          </a:p>
          <a:p>
            <a:r>
              <a:t>Avoid claiming individual athletes only compete once, or that team athletes never taper.</a:t>
            </a:r>
          </a:p>
          <a:p>
            <a:endParaRPr/>
          </a:p>
          <a:p>
            <a:r>
              <a:t>Workbook link</a:t>
            </a:r>
          </a:p>
          <a:p>
            <a:r>
              <a:t>Illustrated student workbook p25, A22. Individual and group sports.</a:t>
            </a:r>
          </a:p>
          <a:p>
            <a:endParaRPr/>
          </a:p>
          <a:p>
            <a:r>
              <a:t>Timing</a:t>
            </a:r>
          </a:p>
          <a:p>
            <a:r>
              <a:t>2 minutes in the live session.</a:t>
            </a:r>
          </a:p>
          <a:p>
            <a:endParaRPr/>
          </a:p>
          <a:p>
            <a:r>
              <a:t>Transition</a:t>
            </a:r>
          </a:p>
          <a:p>
            <a:r>
              <a:t>Invite responses before moving to the reveal.</a:t>
            </a:r>
          </a:p>
          <a:p>
            <a:endParaRPr/>
          </a:p>
          <a:p>
            <a:r>
              <a:t>Sources</a:t>
            </a:r>
          </a:p>
          <a:p>
            <a:r>
              <a:t>Primary source: 02 Student Workbook.docx, illustrated edition, and 03 Answer and Facilitator Notes.docx. Workbook SHA-256: 4fdcbb49ef5176b80dfc3e242d1a38befc7458887b78971b256fe607992e7de2.</a:t>
            </a:r>
          </a:p>
          <a:p>
            <a:endParaRPr/>
          </a:p>
          <a:p>
            <a:endParaRPr/>
          </a:p>
          <a:p>
            <a:r>
              <a:t>Facilitator reference, not visible on question slide</a:t>
            </a:r>
          </a:p>
          <a:p>
            <a:r>
              <a:t>Both need preparation, competition-specific work and recovery. The track athlete may reduce load to peak for a small number of target meets, while the team must balance weekly match recovery with maintaining fitness across a longer season. Football players’ loads may vary with match minutes and role.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Teaching purpose</a:t>
            </a:r>
          </a:p>
          <a:p>
            <a:r>
              <a:t>Discuss the reasoning and repair a common misconception.</a:t>
            </a:r>
          </a:p>
          <a:p>
            <a:endParaRPr/>
          </a:p>
          <a:p>
            <a:r>
              <a:t>Explain</a:t>
            </a:r>
          </a:p>
          <a:p>
            <a:r>
              <a:t>Both need preparation, competition-specific work and recovery. The track athlete may reduce load to peak for a small number of target meets, while the team must balance weekly match recovery with maintaining fitness across a longer season. Football players’ loads may vary with match minutes and role.</a:t>
            </a:r>
          </a:p>
          <a:p>
            <a:endParaRPr/>
          </a:p>
          <a:p>
            <a:r>
              <a:t>Watch for</a:t>
            </a:r>
          </a:p>
          <a:p>
            <a:r>
              <a:t>Avoid claiming individual athletes only compete once, or that team athletes never taper.</a:t>
            </a:r>
          </a:p>
          <a:p>
            <a:endParaRPr/>
          </a:p>
          <a:p>
            <a:r>
              <a:t>Workbook link</a:t>
            </a:r>
          </a:p>
          <a:p>
            <a:r>
              <a:t>Illustrated student workbook p25, A22. Individual and group sports.</a:t>
            </a:r>
          </a:p>
          <a:p>
            <a:endParaRPr/>
          </a:p>
          <a:p>
            <a:r>
              <a:t>Timing</a:t>
            </a:r>
          </a:p>
          <a:p>
            <a:r>
              <a:t>2 minutes in the live session.</a:t>
            </a:r>
          </a:p>
          <a:p>
            <a:endParaRPr/>
          </a:p>
          <a:p>
            <a:r>
              <a:t>Transition</a:t>
            </a:r>
          </a:p>
          <a:p>
            <a:r>
              <a:t>Connect this answer to the next workbook concept.</a:t>
            </a:r>
          </a:p>
          <a:p>
            <a:endParaRPr/>
          </a:p>
          <a:p>
            <a:r>
              <a:t>Sources</a:t>
            </a:r>
          </a:p>
          <a:p>
            <a:r>
              <a:t>Primary source: 02 Student Workbook.docx, illustrated edition, and 03 Answer and Facilitator Notes.docx. Workbook SHA-256: 4fdcbb49ef5176b80dfc3e242d1a38befc7458887b78971b256fe607992e7de2.</a:t>
            </a: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Teaching purpose</a:t>
            </a:r>
          </a:p>
          <a:p>
            <a:r>
              <a:t>Select a strategy by its mechanism and context.</a:t>
            </a:r>
          </a:p>
          <a:p>
            <a:endParaRPr/>
          </a:p>
          <a:p>
            <a:r>
              <a:t>Explain</a:t>
            </a:r>
          </a:p>
          <a:p>
            <a:r>
              <a:t>Distinguish arousal, stress and anxiety. An archer may use breathing and attentional routines. A team may use clear roles, shared cues and process goals. Strategy is the broad plan; tactics adapt execution to conditions and opponents.</a:t>
            </a:r>
          </a:p>
          <a:p>
            <a:endParaRPr/>
          </a:p>
          <a:p>
            <a:r>
              <a:t>Watch for</a:t>
            </a:r>
          </a:p>
          <a:p>
            <a:r>
              <a:t>More arousal is not always better. Rehearse routines and review them instead of expecting a guaranteed fix.</a:t>
            </a:r>
          </a:p>
          <a:p>
            <a:endParaRPr/>
          </a:p>
          <a:p>
            <a:r>
              <a:t>Workbook link</a:t>
            </a:r>
          </a:p>
          <a:p>
            <a:r>
              <a:t>Illustrated student workbook p26. Individual and group sports.</a:t>
            </a:r>
          </a:p>
          <a:p>
            <a:endParaRPr/>
          </a:p>
          <a:p>
            <a:r>
              <a:t>Timing</a:t>
            </a:r>
          </a:p>
          <a:p>
            <a:r>
              <a:t>2 minutes in the live session.</a:t>
            </a:r>
          </a:p>
          <a:p>
            <a:endParaRPr/>
          </a:p>
          <a:p>
            <a:r>
              <a:t>Transition</a:t>
            </a:r>
          </a:p>
          <a:p>
            <a:r>
              <a:t>Connect readiness to nutrition and recovery.</a:t>
            </a:r>
          </a:p>
          <a:p>
            <a:endParaRPr/>
          </a:p>
          <a:p>
            <a:r>
              <a:t>Sources</a:t>
            </a:r>
          </a:p>
          <a:p>
            <a:r>
              <a:t>Primary source: 02 Student Workbook.docx, illustrated edition, and 03 Answer and Facilitator Notes.docx. Workbook SHA-256: 4fdcbb49ef5176b80dfc3e242d1a38befc7458887b78971b256fe607992e7de2.</a:t>
            </a: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Teaching purpose</a:t>
            </a:r>
          </a:p>
          <a:p>
            <a:r>
              <a:t>Match fuel, repair and fluid needs to timing and demand.</a:t>
            </a:r>
          </a:p>
          <a:p>
            <a:endParaRPr/>
          </a:p>
          <a:p>
            <a:r>
              <a:t>Explain</a:t>
            </a:r>
          </a:p>
          <a:p>
            <a:r>
              <a:t>Carbohydrate supports demanding work and glycogen. Protein supports repair/adaptation. Fat and overall energy/micronutrients matter. Before: fuel and tolerance. During: duration, intensity, conditions. After: replace relevant losses and support recovery.</a:t>
            </a:r>
          </a:p>
          <a:p>
            <a:endParaRPr/>
          </a:p>
          <a:p>
            <a:r>
              <a:t>Watch for</a:t>
            </a:r>
          </a:p>
          <a:p>
            <a:r>
              <a:t>No fixed fluid amount suits everyone. Excessive drinking can be harmful. The next session changes urgency.</a:t>
            </a:r>
          </a:p>
          <a:p>
            <a:endParaRPr/>
          </a:p>
          <a:p>
            <a:r>
              <a:t>Workbook link</a:t>
            </a:r>
          </a:p>
          <a:p>
            <a:r>
              <a:t>Illustrated student workbook p27. Sleep, nutrition and supplementation.</a:t>
            </a:r>
          </a:p>
          <a:p>
            <a:endParaRPr/>
          </a:p>
          <a:p>
            <a:r>
              <a:t>Timing</a:t>
            </a:r>
          </a:p>
          <a:p>
            <a:r>
              <a:t>2 minutes in the live session.</a:t>
            </a:r>
          </a:p>
          <a:p>
            <a:endParaRPr/>
          </a:p>
          <a:p>
            <a:r>
              <a:t>Transition</a:t>
            </a:r>
          </a:p>
          <a:p>
            <a:r>
              <a:t>Compare the two event contexts in A24.</a:t>
            </a:r>
          </a:p>
          <a:p>
            <a:endParaRPr/>
          </a:p>
          <a:p>
            <a:r>
              <a:t>Sources</a:t>
            </a:r>
          </a:p>
          <a:p>
            <a:r>
              <a:t>Primary source: 02 Student Workbook.docx, illustrated edition, and 03 Answer and Facilitator Notes.docx. Workbook SHA-256: 4fdcbb49ef5176b80dfc3e242d1a38befc7458887b78971b256fe607992e7de2.</a:t>
            </a:r>
          </a:p>
          <a:p>
            <a:r>
              <a:t>R12 — Sports Dietitians Australia, Recovery nutrition — https://www.sportsdietitians.com.au/wp-content/uploads/2020/07/Recovery-Nutrition.pdf</a:t>
            </a:r>
          </a:p>
          <a:p>
            <a:r>
              <a:t>R13 — AIS, Sports drinks: how and when do I use it? — https://www.ausport.gov.au/ais/nutrition/supplements/group_a/sports-foods2/sports-drink/how-and-when-do-i-use-it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Teaching purpose</a:t>
            </a:r>
          </a:p>
          <a:p>
            <a:r>
              <a:rPr dirty="0"/>
              <a:t>Apply the preceding concept using the exact workbook question.</a:t>
            </a:r>
          </a:p>
          <a:p>
            <a:endParaRPr dirty="0"/>
          </a:p>
          <a:p>
            <a:r>
              <a:rPr dirty="0"/>
              <a:t>Explain</a:t>
            </a:r>
          </a:p>
          <a:p>
            <a:r>
              <a:rPr dirty="0"/>
              <a:t>Display the question without its answer. Invite key phrases, a choice or a plan as the workbook directs.</a:t>
            </a:r>
          </a:p>
          <a:p>
            <a:endParaRPr dirty="0"/>
          </a:p>
          <a:p>
            <a:r>
              <a:rPr dirty="0"/>
              <a:t>Watch for</a:t>
            </a:r>
          </a:p>
          <a:p>
            <a:r>
              <a:rPr dirty="0"/>
              <a:t>Do not equate a brief event with no nutritional requirements.</a:t>
            </a:r>
          </a:p>
          <a:p>
            <a:endParaRPr dirty="0"/>
          </a:p>
          <a:p>
            <a:r>
              <a:rPr dirty="0"/>
              <a:t>Workbook link</a:t>
            </a:r>
          </a:p>
          <a:p>
            <a:r>
              <a:rPr dirty="0"/>
              <a:t>Illustrated student workbook p27, A24. Sleep, nutrition and supplementation.</a:t>
            </a:r>
          </a:p>
          <a:p>
            <a:endParaRPr dirty="0"/>
          </a:p>
          <a:p>
            <a:r>
              <a:rPr dirty="0"/>
              <a:t>Timing</a:t>
            </a:r>
          </a:p>
          <a:p>
            <a:r>
              <a:rPr dirty="0"/>
              <a:t>2 minutes in the live session.</a:t>
            </a:r>
          </a:p>
          <a:p>
            <a:endParaRPr dirty="0"/>
          </a:p>
          <a:p>
            <a:r>
              <a:rPr dirty="0"/>
              <a:t>Transition</a:t>
            </a:r>
          </a:p>
          <a:p>
            <a:r>
              <a:rPr dirty="0"/>
              <a:t>Invite responses before moving to the reveal.</a:t>
            </a:r>
          </a:p>
          <a:p>
            <a:endParaRPr dirty="0"/>
          </a:p>
          <a:p>
            <a:r>
              <a:rPr dirty="0"/>
              <a:t>Sources</a:t>
            </a:r>
          </a:p>
          <a:p>
            <a:r>
              <a:rPr dirty="0"/>
              <a:t>Primary source: 02 Student </a:t>
            </a:r>
            <a:r>
              <a:rPr dirty="0" err="1"/>
              <a:t>Workbook.docx</a:t>
            </a:r>
            <a:r>
              <a:rPr dirty="0"/>
              <a:t>, illustrated edition, and 03 Answer and Facilitator </a:t>
            </a:r>
            <a:r>
              <a:rPr dirty="0" err="1"/>
              <a:t>Notes.docx</a:t>
            </a:r>
            <a:r>
              <a:rPr dirty="0"/>
              <a:t>. Workbook SHA-256: 4fdcbb49ef5176b80dfc3e242d1a38befc7458887b78971b256fe607992e7de2.</a:t>
            </a:r>
          </a:p>
          <a:p>
            <a:r>
              <a:rPr dirty="0"/>
              <a:t>R12 — Sports Dietitians Australia, Recovery nutrition — https://</a:t>
            </a:r>
            <a:r>
              <a:rPr dirty="0" err="1"/>
              <a:t>www.sportsdietitians.com.au</a:t>
            </a:r>
            <a:r>
              <a:rPr dirty="0"/>
              <a:t>/wp-content/uploads/2020/07/Recovery-</a:t>
            </a:r>
            <a:r>
              <a:rPr dirty="0" err="1"/>
              <a:t>Nutrition.pdf</a:t>
            </a:r>
            <a:endParaRPr dirty="0"/>
          </a:p>
          <a:p>
            <a:r>
              <a:rPr dirty="0"/>
              <a:t>R13 — AIS, Sports drinks: how and when do I use it? — https://</a:t>
            </a:r>
            <a:r>
              <a:rPr dirty="0" err="1"/>
              <a:t>www.ausport.gov.au</a:t>
            </a:r>
            <a:r>
              <a:rPr dirty="0"/>
              <a:t>/ais/nutrition/supplements/</a:t>
            </a:r>
            <a:r>
              <a:rPr dirty="0" err="1"/>
              <a:t>group_a</a:t>
            </a:r>
            <a:r>
              <a:rPr dirty="0"/>
              <a:t>/sports-foods2/sports-drink/how-and-when-do-</a:t>
            </a:r>
            <a:r>
              <a:rPr dirty="0" err="1"/>
              <a:t>i</a:t>
            </a:r>
            <a:r>
              <a:rPr dirty="0"/>
              <a:t>-use-it</a:t>
            </a:r>
          </a:p>
          <a:p>
            <a:endParaRPr dirty="0"/>
          </a:p>
          <a:p>
            <a:r>
              <a:rPr dirty="0"/>
              <a:t>Facilitator reference, not visible on question slide</a:t>
            </a:r>
          </a:p>
          <a:p>
            <a:r>
              <a:rPr dirty="0"/>
              <a:t>The cyclist’s prolonged work creates a greater need to maintain carbohydrate availability during the event, whereas one throw is very brief. Longer activity and environmental exposure can also create greater fluid replacement demands, although the thrower may still need fluids and food during a long competition day. Duration and total context matter.</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Teaching purpose</a:t>
            </a:r>
          </a:p>
          <a:p>
            <a:r>
              <a:t>Discuss the reasoning and repair a common misconception.</a:t>
            </a:r>
          </a:p>
          <a:p>
            <a:endParaRPr/>
          </a:p>
          <a:p>
            <a:r>
              <a:t>Explain</a:t>
            </a:r>
          </a:p>
          <a:p>
            <a:r>
              <a:t>The cyclist’s prolonged work creates a greater need to maintain carbohydrate availability during the event, whereas one throw is very brief. Longer activity and environmental exposure can also create greater fluid replacement demands, although the thrower may still need fluids and food during a long competition day. Duration and total context matter.</a:t>
            </a:r>
          </a:p>
          <a:p>
            <a:endParaRPr/>
          </a:p>
          <a:p>
            <a:r>
              <a:t>Watch for</a:t>
            </a:r>
          </a:p>
          <a:p>
            <a:r>
              <a:t>Do not equate a brief event with no nutritional requirements.</a:t>
            </a:r>
          </a:p>
          <a:p>
            <a:endParaRPr/>
          </a:p>
          <a:p>
            <a:r>
              <a:t>Workbook link</a:t>
            </a:r>
          </a:p>
          <a:p>
            <a:r>
              <a:t>Illustrated student workbook p27, A24. Sleep, nutrition and supplementation.</a:t>
            </a:r>
          </a:p>
          <a:p>
            <a:endParaRPr/>
          </a:p>
          <a:p>
            <a:r>
              <a:t>Timing</a:t>
            </a:r>
          </a:p>
          <a:p>
            <a:r>
              <a:t>1 minutes in the live session.</a:t>
            </a:r>
          </a:p>
          <a:p>
            <a:endParaRPr/>
          </a:p>
          <a:p>
            <a:r>
              <a:t>Transition</a:t>
            </a:r>
          </a:p>
          <a:p>
            <a:r>
              <a:t>Connect this answer to the next workbook concept.</a:t>
            </a:r>
          </a:p>
          <a:p>
            <a:endParaRPr/>
          </a:p>
          <a:p>
            <a:r>
              <a:t>Sources</a:t>
            </a:r>
          </a:p>
          <a:p>
            <a:r>
              <a:t>Primary source: 02 Student Workbook.docx, illustrated edition, and 03 Answer and Facilitator Notes.docx. Workbook SHA-256: 4fdcbb49ef5176b80dfc3e242d1a38befc7458887b78971b256fe607992e7de2.</a:t>
            </a:r>
          </a:p>
          <a:p>
            <a:r>
              <a:t>R12 — Sports Dietitians Australia, Recovery nutrition — https://www.sportsdietitians.com.au/wp-content/uploads/2020/07/Recovery-Nutrition.pdf</a:t>
            </a:r>
          </a:p>
          <a:p>
            <a:r>
              <a:t>R13 — AIS, Sports drinks: how and when do I use it? — https://www.ausport.gov.au/ais/nutrition/supplements/group_a/sports-foods2/sports-drink/how-and-when-do-i-use-it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Teaching purpose</a:t>
            </a:r>
          </a:p>
          <a:p>
            <a:r>
              <a:t>Show how interacting recovery pressures affect movement.</a:t>
            </a:r>
          </a:p>
          <a:p>
            <a:endParaRPr/>
          </a:p>
          <a:p>
            <a:r>
              <a:t>Explain</a:t>
            </a:r>
          </a:p>
          <a:p>
            <a:r>
              <a:t>Poor sleep can impair attention, low carbohydrate availability can limit demanding work, and dehydration can affect thermoregulation. Plan routines and access, monitor trends and adjust with the athlete. Age-appropriate sleep opportunity matters.</a:t>
            </a:r>
          </a:p>
          <a:p>
            <a:endParaRPr/>
          </a:p>
          <a:p>
            <a:r>
              <a:t>Watch for</a:t>
            </a:r>
          </a:p>
          <a:p>
            <a:r>
              <a:t>Eight hours is not a universal rule. Wearable estimates need the athlete’s experience. No routine prevents every injury.</a:t>
            </a:r>
          </a:p>
          <a:p>
            <a:endParaRPr/>
          </a:p>
          <a:p>
            <a:r>
              <a:t>Workbook link</a:t>
            </a:r>
          </a:p>
          <a:p>
            <a:r>
              <a:t>Illustrated student workbook p28. Sleep, nutrition and supplementation.</a:t>
            </a:r>
          </a:p>
          <a:p>
            <a:endParaRPr/>
          </a:p>
          <a:p>
            <a:r>
              <a:t>Timing</a:t>
            </a:r>
          </a:p>
          <a:p>
            <a:r>
              <a:t>2 minutes in the live session.</a:t>
            </a:r>
          </a:p>
          <a:p>
            <a:endParaRPr/>
          </a:p>
          <a:p>
            <a:r>
              <a:t>Transition</a:t>
            </a:r>
          </a:p>
          <a:p>
            <a:r>
              <a:t>Evaluate whether a supplement addresses a real need.</a:t>
            </a:r>
          </a:p>
          <a:p>
            <a:endParaRPr/>
          </a:p>
          <a:p>
            <a:r>
              <a:t>Sources</a:t>
            </a:r>
          </a:p>
          <a:p>
            <a:r>
              <a:t>Primary source: 02 Student Workbook.docx, illustrated edition, and 03 Answer and Facilitator Notes.docx. Workbook SHA-256: 4fdcbb49ef5176b80dfc3e242d1a38befc7458887b78971b256fe607992e7de2.</a:t>
            </a:r>
          </a:p>
          <a:p>
            <a:r>
              <a:t>R12 — Sports Dietitians Australia, Recovery nutrition — https://www.sportsdietitians.com.au/wp-content/uploads/2020/07/Recovery-Nutrition.pdf</a:t>
            </a:r>
          </a:p>
          <a:p>
            <a:r>
              <a:t>R13 — AIS, Sports drinks: how and when do I use it? — https://www.ausport.gov.au/ais/nutrition/supplements/group_a/sports-foods2/sports-drink/how-and-when-do-i-use-it</a:t>
            </a:r>
          </a:p>
          <a:p>
            <a:r>
              <a:t>R14 — AIS, REST Hub: sleep — https://www.ausport.gov.au/ais/rest-hub/sleep</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Teaching purpose</a:t>
            </a:r>
          </a:p>
          <a:p>
            <a:r>
              <a:t>Judge benefit against need, task and risk.</a:t>
            </a:r>
          </a:p>
          <a:p>
            <a:endParaRPr/>
          </a:p>
          <a:p>
            <a:r>
              <a:t>Explain</a:t>
            </a:r>
          </a:p>
          <a:p>
            <a:r>
              <a:t>Protein can be convenient; caffeine may aid selected performance but disrupt sleep/anxiety; creatine can support repeated high-intensity work; micronutrients should address a demonstrated need. Training, food and recovery remain foundational.</a:t>
            </a:r>
          </a:p>
          <a:p>
            <a:endParaRPr/>
          </a:p>
          <a:p>
            <a:r>
              <a:t>Watch for</a:t>
            </a:r>
          </a:p>
          <a:p>
            <a:r>
              <a:t>No supplement is guaranteed free of prohibited substances. Batch testing reduces rather than removes contamination risk.</a:t>
            </a:r>
          </a:p>
          <a:p>
            <a:endParaRPr/>
          </a:p>
          <a:p>
            <a:r>
              <a:t>Workbook link</a:t>
            </a:r>
          </a:p>
          <a:p>
            <a:r>
              <a:t>Illustrated student workbook p29. Sleep, nutrition and supplementation.</a:t>
            </a:r>
          </a:p>
          <a:p>
            <a:endParaRPr/>
          </a:p>
          <a:p>
            <a:r>
              <a:t>Timing</a:t>
            </a:r>
          </a:p>
          <a:p>
            <a:r>
              <a:t>1 minutes in the live session.</a:t>
            </a:r>
          </a:p>
          <a:p>
            <a:endParaRPr/>
          </a:p>
          <a:p>
            <a:r>
              <a:t>Transition</a:t>
            </a:r>
          </a:p>
          <a:p>
            <a:r>
              <a:t>Connect sustained performance with movement mechanics.</a:t>
            </a:r>
          </a:p>
          <a:p>
            <a:endParaRPr/>
          </a:p>
          <a:p>
            <a:r>
              <a:t>Sources</a:t>
            </a:r>
          </a:p>
          <a:p>
            <a:r>
              <a:t>Primary source: 02 Student Workbook.docx, illustrated edition, and 03 Answer and Facilitator Notes.docx. Workbook SHA-256: 4fdcbb49ef5176b80dfc3e242d1a38befc7458887b78971b256fe607992e7de2.</a:t>
            </a:r>
          </a:p>
          <a:p>
            <a:r>
              <a:t>R15 — AIS, Sports Supplement Framework: Group A — https://www.ausport.gov.au/ais/nutrition/supplements/group_a</a:t>
            </a:r>
          </a:p>
          <a:p>
            <a:r>
              <a:t>R16 — Sport Integrity Australia, Supplements in sport — https://www.sportintegrity.gov.au/what-we-do/anti-doping/substances/supplements-sport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Teaching purpose</a:t>
            </a:r>
          </a:p>
          <a:p>
            <a:r>
              <a:t>Explain the force–time relationship within movement mechanics.</a:t>
            </a:r>
          </a:p>
          <a:p>
            <a:endParaRPr/>
          </a:p>
          <a:p>
            <a:r>
              <a:t>Explain</a:t>
            </a:r>
          </a:p>
          <a:p>
            <a:r>
              <a:t>For the same change in vertical momentum, longer deceleration reduces average net force. The two curves retain the workbook’s equal areas and arbitrary units. Controlled hip/knee flexion can help extend landing time. Teach this landing example live. Point to workbook p30 for the other biomechanics examples rather than starting three additional explanations.</a:t>
            </a:r>
          </a:p>
          <a:p>
            <a:endParaRPr/>
          </a:p>
          <a:p>
            <a:r>
              <a:t>Watch for</a:t>
            </a:r>
          </a:p>
          <a:p>
            <a:r>
              <a:t>Positions alone cannot measure force/time. This is a conceptual explanation, not a practical landing instruction or guarantee of injury prevention.</a:t>
            </a:r>
          </a:p>
          <a:p>
            <a:endParaRPr/>
          </a:p>
          <a:p>
            <a:r>
              <a:t>Workbook link</a:t>
            </a:r>
          </a:p>
          <a:p>
            <a:r>
              <a:t>Illustrated student workbook p30. Sustained movement and performance.</a:t>
            </a:r>
          </a:p>
          <a:p>
            <a:endParaRPr/>
          </a:p>
          <a:p>
            <a:r>
              <a:t>Timing</a:t>
            </a:r>
          </a:p>
          <a:p>
            <a:r>
              <a:t>90 seconds, workshop clock 99–100:30. Slides 54–59 share nine minutes, including three minutes for A29 and its reveal. Begin consolidation at 108 minutes.</a:t>
            </a:r>
          </a:p>
          <a:p>
            <a:endParaRPr/>
          </a:p>
          <a:p>
            <a:r>
              <a:t>Transition</a:t>
            </a:r>
          </a:p>
          <a:p>
            <a:r>
              <a:t>Consider recovery and technology as decisions.</a:t>
            </a:r>
          </a:p>
          <a:p>
            <a:endParaRPr/>
          </a:p>
          <a:p>
            <a:r>
              <a:t>Sources</a:t>
            </a:r>
          </a:p>
          <a:p>
            <a:r>
              <a:t>Primary source: 02 Student Workbook.docx, illustrated edition, and 03 Answer and Facilitator Notes.docx. Workbook SHA-256: 4fdcbb49ef5176b80dfc3e242d1a38befc7458887b78971b256fe607992e7de2.</a:t>
            </a:r>
          </a:p>
          <a:p>
            <a:endParaRPr/>
          </a:p>
          <a:p>
            <a:r>
              <a:t>Visual asset: original AI-generated teaching illustration from the workbook. Hypothetical scene, not documentary photography. Precise labels and diagrams are native editable slide objects.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Teaching purpose</a:t>
            </a:r>
          </a:p>
          <a:p>
            <a:r>
              <a:t>Connect recovery/technology to a justified training decision.</a:t>
            </a:r>
          </a:p>
          <a:p>
            <a:endParaRPr/>
          </a:p>
          <a:p>
            <a:r>
              <a:t>Explain</a:t>
            </a:r>
          </a:p>
          <a:p>
            <a:r>
              <a:t>Use one example: video shows technique deteriorating and the athlete reports fatigue, so the coach reviews load and recovery rather than trusting one watch score. Briefly distinguish cool-down, hydrotherapy and relaxation using workbook p31. Equipment innovations need familiarisation and relevant comparison.</a:t>
            </a:r>
          </a:p>
          <a:p>
            <a:endParaRPr/>
          </a:p>
          <a:p>
            <a:r>
              <a:t>Watch for</a:t>
            </a:r>
          </a:p>
          <a:p>
            <a:r>
              <a:t>One watch score is an estimate. A recovery tool does not prove total load is appropriate.</a:t>
            </a:r>
          </a:p>
          <a:p>
            <a:endParaRPr/>
          </a:p>
          <a:p>
            <a:r>
              <a:t>Workbook link</a:t>
            </a:r>
          </a:p>
          <a:p>
            <a:r>
              <a:t>Illustrated student workbook p31. Sustained movement and performance.</a:t>
            </a:r>
          </a:p>
          <a:p>
            <a:endParaRPr/>
          </a:p>
          <a:p>
            <a:r>
              <a:t>Timing</a:t>
            </a:r>
          </a:p>
          <a:p>
            <a:r>
              <a:t>1 minute, workshop clock 100:30–101:30. Explain one decision; leave detailed comparisons for p31 and A28.</a:t>
            </a:r>
          </a:p>
          <a:p>
            <a:endParaRPr/>
          </a:p>
          <a:p>
            <a:r>
              <a:t>Transition</a:t>
            </a:r>
          </a:p>
          <a:p>
            <a:r>
              <a:t>Manage injury through appropriate assessment and criteria.</a:t>
            </a:r>
          </a:p>
          <a:p>
            <a:endParaRPr/>
          </a:p>
          <a:p>
            <a:r>
              <a:t>Sources</a:t>
            </a:r>
          </a:p>
          <a:p>
            <a:r>
              <a:t>Primary source: 02 Student Workbook.docx, illustrated edition, and 03 Answer and Facilitator Notes.docx. Workbook SHA-256: 4fdcbb49ef5176b80dfc3e242d1a38befc7458887b78971b256fe607992e7de2.</a:t>
            </a: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Teaching purpose</a:t>
            </a:r>
          </a:p>
          <a:p>
            <a:r>
              <a:t>Use a conditional assessment pathway and criteria for return.</a:t>
            </a:r>
          </a:p>
          <a:p>
            <a:endParaRPr/>
          </a:p>
          <a:p>
            <a:r>
              <a:t>Explain</a:t>
            </a:r>
          </a:p>
          <a:p>
            <a:r>
              <a:t>Classifications overlap: direct/indirect, soft/hard tissue and overuse. TOTAPS is conditional and requires suitable training. Pain or concern stops progression and prompts assessment/referral. Suspected concussion means removal and medical assessment, not a skills test or same-day return. Rehabilitation progresses according to symptoms, function and sport demands.</a:t>
            </a:r>
          </a:p>
          <a:p>
            <a:endParaRPr/>
          </a:p>
          <a:p>
            <a:r>
              <a:t>Watch for</a:t>
            </a:r>
          </a:p>
          <a:p>
            <a:r>
              <a:t>An important match cannot establish readiness. Heat/cold and rehabilitation are injury-specific.</a:t>
            </a:r>
          </a:p>
          <a:p>
            <a:endParaRPr/>
          </a:p>
          <a:p>
            <a:r>
              <a:t>Workbook link</a:t>
            </a:r>
          </a:p>
          <a:p>
            <a:r>
              <a:t>Illustrated student workbook p32. Sustained movement and performance.</a:t>
            </a:r>
          </a:p>
          <a:p>
            <a:endParaRPr/>
          </a:p>
          <a:p>
            <a:r>
              <a:t>Timing</a:t>
            </a:r>
          </a:p>
          <a:p>
            <a:r>
              <a:t>1.5 minutes in the live session.</a:t>
            </a:r>
          </a:p>
          <a:p>
            <a:endParaRPr/>
          </a:p>
          <a:p>
            <a:r>
              <a:t>Transition</a:t>
            </a:r>
          </a:p>
          <a:p>
            <a:r>
              <a:t>Identify the decision problems in A29.</a:t>
            </a:r>
          </a:p>
          <a:p>
            <a:endParaRPr/>
          </a:p>
          <a:p>
            <a:r>
              <a:t>Sources</a:t>
            </a:r>
          </a:p>
          <a:p>
            <a:r>
              <a:t>Primary source: 02 Student Workbook.docx, illustrated edition, and 03 Answer and Facilitator Notes.docx. Workbook SHA-256: 4fdcbb49ef5176b80dfc3e242d1a38befc7458887b78971b256fe607992e7de2.</a:t>
            </a:r>
          </a:p>
          <a:p>
            <a:r>
              <a:t>R17 — Australian Concussion Guidelines for Youth and Community Sport — https://www.concussioninsport.gov.au/home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Teaching purpose</a:t>
            </a:r>
          </a:p>
          <a:p>
            <a:r>
              <a:t>Apply the preceding concept using the exact workbook question.</a:t>
            </a:r>
          </a:p>
          <a:p>
            <a:endParaRPr/>
          </a:p>
          <a:p>
            <a:r>
              <a:t>Explain</a:t>
            </a:r>
          </a:p>
          <a:p>
            <a:r>
              <a:t>Display the question without its answer. Invite key phrases, a choice or a plan as the workbook directs.</a:t>
            </a:r>
          </a:p>
          <a:p>
            <a:endParaRPr/>
          </a:p>
          <a:p>
            <a:r>
              <a:t>Watch for</a:t>
            </a:r>
          </a:p>
          <a:p>
            <a:r>
              <a:t>Keep this as curriculum reasoning, not a substitute for first-aid or clinical training.</a:t>
            </a:r>
          </a:p>
          <a:p>
            <a:endParaRPr/>
          </a:p>
          <a:p>
            <a:r>
              <a:t>Workbook link</a:t>
            </a:r>
          </a:p>
          <a:p>
            <a:r>
              <a:t>Illustrated student workbook p32, A29. Sustained movement and performance.</a:t>
            </a:r>
          </a:p>
          <a:p>
            <a:endParaRPr/>
          </a:p>
          <a:p>
            <a:r>
              <a:t>Timing</a:t>
            </a:r>
          </a:p>
          <a:p>
            <a:r>
              <a:t>2 minutes in the live session.</a:t>
            </a:r>
          </a:p>
          <a:p>
            <a:endParaRPr/>
          </a:p>
          <a:p>
            <a:r>
              <a:t>Transition</a:t>
            </a:r>
          </a:p>
          <a:p>
            <a:r>
              <a:t>Invite responses before moving to the reveal.</a:t>
            </a:r>
          </a:p>
          <a:p>
            <a:endParaRPr/>
          </a:p>
          <a:p>
            <a:r>
              <a:t>Sources</a:t>
            </a:r>
          </a:p>
          <a:p>
            <a:r>
              <a:t>Primary source: 02 Student Workbook.docx, illustrated edition, and 03 Answer and Facilitator Notes.docx. Workbook SHA-256: 4fdcbb49ef5176b80dfc3e242d1a38befc7458887b78971b256fe607992e7de2.</a:t>
            </a:r>
          </a:p>
          <a:p>
            <a:r>
              <a:t>R17 — Australian Concussion Guidelines for Youth and Community Sport — https://www.concussioninsport.gov.au/home</a:t>
            </a:r>
          </a:p>
          <a:p>
            <a:endParaRPr/>
          </a:p>
          <a:p>
            <a:r>
              <a:t>Facilitator reference, not visible on question slide</a:t>
            </a:r>
          </a:p>
          <a:p>
            <a:r>
              <a:t>Pain means progression through the assessment is not appropriate; match importance does not demonstrate readiness. Stop the activity/assessment progression and arrange appropriate assessment or referral, following the sport’s procedures. Do not force passive movement or a skills test.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Teaching purpose</a:t>
            </a:r>
          </a:p>
          <a:p>
            <a:r>
              <a:t>Discuss the reasoning and repair a common misconception.</a:t>
            </a:r>
          </a:p>
          <a:p>
            <a:endParaRPr/>
          </a:p>
          <a:p>
            <a:r>
              <a:t>Explain</a:t>
            </a:r>
          </a:p>
          <a:p>
            <a:r>
              <a:t>Pain means progression through the assessment is not appropriate; match importance does not demonstrate readiness. Stop the activity/assessment progression and arrange appropriate assessment or referral, following the sport’s procedures. Do not force passive movement or a skills test.</a:t>
            </a:r>
          </a:p>
          <a:p>
            <a:endParaRPr/>
          </a:p>
          <a:p>
            <a:r>
              <a:t>Watch for</a:t>
            </a:r>
          </a:p>
          <a:p>
            <a:r>
              <a:t>Keep this as curriculum reasoning, not a substitute for first-aid or clinical training.</a:t>
            </a:r>
          </a:p>
          <a:p>
            <a:endParaRPr/>
          </a:p>
          <a:p>
            <a:r>
              <a:t>Workbook link</a:t>
            </a:r>
          </a:p>
          <a:p>
            <a:r>
              <a:t>Illustrated student workbook p32, A29. Sustained movement and performance.</a:t>
            </a:r>
          </a:p>
          <a:p>
            <a:endParaRPr/>
          </a:p>
          <a:p>
            <a:r>
              <a:t>Timing</a:t>
            </a:r>
          </a:p>
          <a:p>
            <a:r>
              <a:t>1 minutes in the live session.</a:t>
            </a:r>
          </a:p>
          <a:p>
            <a:endParaRPr/>
          </a:p>
          <a:p>
            <a:r>
              <a:t>Transition</a:t>
            </a:r>
          </a:p>
          <a:p>
            <a:r>
              <a:t>Connect this answer to the next workbook concept.</a:t>
            </a:r>
          </a:p>
          <a:p>
            <a:endParaRPr/>
          </a:p>
          <a:p>
            <a:r>
              <a:t>Sources</a:t>
            </a:r>
          </a:p>
          <a:p>
            <a:r>
              <a:t>Primary source: 02 Student Workbook.docx, illustrated edition, and 03 Answer and Facilitator Notes.docx. Workbook SHA-256: 4fdcbb49ef5176b80dfc3e242d1a38befc7458887b78971b256fe607992e7de2.</a:t>
            </a:r>
          </a:p>
          <a:p>
            <a:r>
              <a:t>R17 — Australian Concussion Guidelines for Youth and Community Sport — https://www.concussioninsport.gov.au/home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Teaching purpose</a:t>
            </a:r>
          </a:p>
          <a:p>
            <a:r>
              <a:t>Separate therapeutic purpose, readiness, permitted status and ethics.</a:t>
            </a:r>
          </a:p>
          <a:p>
            <a:endParaRPr/>
          </a:p>
          <a:p>
            <a:r>
              <a:t>Explain</a:t>
            </a:r>
          </a:p>
          <a:p>
            <a:r>
              <a:t>Pain relief may manage symptoms under qualified guidance but does not repair tissue. Performance-enhancing aims need evaluation of health harms, fairness and coercion. Check current authoritative rules and relevant therapeutic-use processes. Testing supports deterrence/detection but cannot prove every behaviour safe.</a:t>
            </a:r>
          </a:p>
          <a:p>
            <a:endParaRPr/>
          </a:p>
          <a:p>
            <a:r>
              <a:t>Watch for</a:t>
            </a:r>
          </a:p>
          <a:p>
            <a:r>
              <a:t>A prescription is not automatic sporting permission. A negative test is not a complete ethical assessment.</a:t>
            </a:r>
          </a:p>
          <a:p>
            <a:endParaRPr/>
          </a:p>
          <a:p>
            <a:r>
              <a:t>Workbook link</a:t>
            </a:r>
          </a:p>
          <a:p>
            <a:r>
              <a:t>Illustrated student workbook p33. Sustained movement and performance.</a:t>
            </a:r>
          </a:p>
          <a:p>
            <a:endParaRPr/>
          </a:p>
          <a:p>
            <a:r>
              <a:t>Timing</a:t>
            </a:r>
          </a:p>
          <a:p>
            <a:r>
              <a:t>2 minutes in the live session.</a:t>
            </a:r>
          </a:p>
          <a:p>
            <a:endParaRPr/>
          </a:p>
          <a:p>
            <a:r>
              <a:t>Transition</a:t>
            </a:r>
          </a:p>
          <a:p>
            <a:r>
              <a:t>Reconnect both focus areas through mixed retrieval.</a:t>
            </a:r>
          </a:p>
          <a:p>
            <a:endParaRPr/>
          </a:p>
          <a:p>
            <a:r>
              <a:t>Sources</a:t>
            </a:r>
          </a:p>
          <a:p>
            <a:r>
              <a:t>Primary source: 02 Student Workbook.docx, illustrated edition, and 03 Answer and Facilitator Notes.docx. Workbook SHA-256: 4fdcbb49ef5176b80dfc3e242d1a38befc7458887b78971b256fe607992e7de2.</a:t>
            </a:r>
          </a:p>
          <a:p>
            <a:r>
              <a:t>R16 — Sport Integrity Australia, Supplements in sport — https://www.sportintegrity.gov.au/what-we-do/anti-doping/substances/supplements-sport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Teaching purpose</a:t>
            </a:r>
          </a:p>
          <a:p>
            <a:r>
              <a:t>Apply the preceding concept using the exact workbook question.</a:t>
            </a:r>
          </a:p>
          <a:p>
            <a:endParaRPr/>
          </a:p>
          <a:p>
            <a:r>
              <a:t>Explain</a:t>
            </a:r>
          </a:p>
          <a:p>
            <a:r>
              <a:t>Display the question without its answer. Start one five-minute timer across both A31 question slides. Students have the complete question on workbook p34.</a:t>
            </a:r>
          </a:p>
          <a:p>
            <a:endParaRPr/>
          </a:p>
          <a:p>
            <a:r>
              <a:t>Watch for</a:t>
            </a:r>
          </a:p>
          <a:p>
            <a:r>
              <a:t>Keep all five retrieval questions within one five-minute allowance. Hold discussion until slide 62.</a:t>
            </a:r>
          </a:p>
          <a:p>
            <a:endParaRPr/>
          </a:p>
          <a:p>
            <a:r>
              <a:t>Workbook link</a:t>
            </a:r>
          </a:p>
          <a:p>
            <a:r>
              <a:t>Illustrated student workbook p34, A31. Consolidation and next steps.</a:t>
            </a:r>
          </a:p>
          <a:p>
            <a:endParaRPr/>
          </a:p>
          <a:p>
            <a:r>
              <a:t>Timing</a:t>
            </a:r>
          </a:p>
          <a:p>
            <a:r>
              <a:t>First 3 minutes of the single 5-minute A31 allowance, workshop clock 108–111.</a:t>
            </a:r>
          </a:p>
          <a:p>
            <a:endParaRPr/>
          </a:p>
          <a:p>
            <a:r>
              <a:t>Transition</a:t>
            </a:r>
          </a:p>
          <a:p>
            <a:r>
              <a:t>At three minutes, advance to slide 61 with the same timer running. The complete task remains on workbook p34.</a:t>
            </a:r>
          </a:p>
          <a:p>
            <a:endParaRPr/>
          </a:p>
          <a:p>
            <a:r>
              <a:t>Sources</a:t>
            </a:r>
          </a:p>
          <a:p>
            <a:r>
              <a:t>Primary source: 02 Student Workbook.docx, illustrated edition, and 03 Answer and Facilitator Notes.docx. Workbook SHA-256: 4fdcbb49ef5176b80dfc3e242d1a38befc7458887b78971b256fe607992e7de2.</a:t>
            </a:r>
          </a:p>
          <a:p>
            <a:endParaRPr/>
          </a:p>
          <a:p>
            <a:endParaRPr/>
          </a:p>
          <a:p>
            <a:r>
              <a:t>Facilitator reference, not visible on question slide</a:t>
            </a:r>
          </a:p>
          <a:p>
            <a:r>
              <a:t>1. Age-standardised mortality rate: adjusts for age-structure changes, supporting fairer comparisons. 2. Did the least-served group gain access or improve outcomes, and did the gap narrow? Overall reach alone is insufficient. 3. Progressive overload with recovery can support hypertrophy and/or neural adaptation, improving force production. 4. Team roles, match calendars, shared tactics, individual capacity and recovery differ; personalise and coordinate. 5. Justify; exactly two strategies; reasons must link each choice to tournament demands and recovery between performances.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Teaching purpose</a:t>
            </a:r>
          </a:p>
          <a:p>
            <a:r>
              <a:rPr dirty="0"/>
              <a:t>Apply the preceding concept using the exact workbook question.</a:t>
            </a:r>
          </a:p>
          <a:p>
            <a:endParaRPr dirty="0"/>
          </a:p>
          <a:p>
            <a:r>
              <a:rPr dirty="0"/>
              <a:t>Explain</a:t>
            </a:r>
          </a:p>
          <a:p>
            <a:r>
              <a:rPr dirty="0"/>
              <a:t>Continue the timer started on slide 60. Do not restart it. Students can use the complete task on workbook p34 while questions 4–5 are displayed.</a:t>
            </a:r>
          </a:p>
          <a:p>
            <a:endParaRPr dirty="0"/>
          </a:p>
          <a:p>
            <a:r>
              <a:rPr dirty="0"/>
              <a:t>Watch for</a:t>
            </a:r>
          </a:p>
          <a:p>
            <a:r>
              <a:rPr dirty="0"/>
              <a:t>When the shared five minutes ends, stop writing and take a brief response before the reveal.</a:t>
            </a:r>
          </a:p>
          <a:p>
            <a:endParaRPr dirty="0"/>
          </a:p>
          <a:p>
            <a:r>
              <a:rPr dirty="0"/>
              <a:t>Workbook link</a:t>
            </a:r>
          </a:p>
          <a:p>
            <a:r>
              <a:rPr dirty="0"/>
              <a:t>Illustrated student workbook p34, A31. Consolidation and next steps.</a:t>
            </a:r>
          </a:p>
          <a:p>
            <a:endParaRPr dirty="0"/>
          </a:p>
          <a:p>
            <a:r>
              <a:rPr dirty="0"/>
              <a:t>Timing</a:t>
            </a:r>
          </a:p>
          <a:p>
            <a:r>
              <a:rPr dirty="0"/>
              <a:t>Remaining 2 minutes of A31, workshop clock 111–113.</a:t>
            </a:r>
          </a:p>
          <a:p>
            <a:endParaRPr dirty="0"/>
          </a:p>
          <a:p>
            <a:r>
              <a:rPr dirty="0"/>
              <a:t>Transition</a:t>
            </a:r>
          </a:p>
          <a:p>
            <a:r>
              <a:rPr dirty="0"/>
              <a:t>At 113 minutes, move to the A31 reveal on slide 62.</a:t>
            </a:r>
          </a:p>
          <a:p>
            <a:endParaRPr dirty="0"/>
          </a:p>
          <a:p>
            <a:r>
              <a:rPr dirty="0"/>
              <a:t>Sources</a:t>
            </a:r>
          </a:p>
          <a:p>
            <a:r>
              <a:rPr dirty="0"/>
              <a:t>Primary source: 02 Student </a:t>
            </a:r>
            <a:r>
              <a:rPr dirty="0" err="1"/>
              <a:t>Workbook.docx</a:t>
            </a:r>
            <a:r>
              <a:rPr dirty="0"/>
              <a:t>, illustrated edition, and 03 Answer and Facilitator </a:t>
            </a:r>
            <a:r>
              <a:rPr dirty="0" err="1"/>
              <a:t>Notes.docx</a:t>
            </a:r>
            <a:r>
              <a:rPr dirty="0"/>
              <a:t>. Workbook SHA-256: 4fdcbb49ef5176b80dfc3e242d1a38befc7458887b78971b256fe607992e7de2.</a:t>
            </a:r>
          </a:p>
          <a:p>
            <a:endParaRPr dirty="0"/>
          </a:p>
          <a:p>
            <a:endParaRPr dirty="0"/>
          </a:p>
          <a:p>
            <a:r>
              <a:rPr dirty="0"/>
              <a:t>Facilitator reference, not visible on question slide</a:t>
            </a:r>
          </a:p>
          <a:p>
            <a:r>
              <a:rPr dirty="0"/>
              <a:t>1. Age-</a:t>
            </a:r>
            <a:r>
              <a:rPr dirty="0" err="1"/>
              <a:t>standardised</a:t>
            </a:r>
            <a:r>
              <a:rPr dirty="0"/>
              <a:t> mortality rate: adjusts for age-structure changes, supporting fairer comparisons. 2. Did the least-served group gain access or improve outcomes, and did the gap narrow? Overall reach alone is insufficient. 3. Progressive overload with recovery can support hypertrophy and/or neural adaptation, improving force production. 4. Team roles, match calendars, shared tactics, individual capacity and recovery differ; </a:t>
            </a:r>
            <a:r>
              <a:rPr dirty="0" err="1"/>
              <a:t>personalise</a:t>
            </a:r>
            <a:r>
              <a:rPr dirty="0"/>
              <a:t> and coordinate. 5. Justify; exactly two strategies; reasons must link each choice to tournament demands and recovery between performances.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Teaching purpose</a:t>
            </a:r>
          </a:p>
          <a:p>
            <a:r>
              <a:t>Discuss the reasoning and repair a common misconception.</a:t>
            </a:r>
          </a:p>
          <a:p>
            <a:endParaRPr/>
          </a:p>
          <a:p>
            <a:r>
              <a:t>Explain</a:t>
            </a:r>
          </a:p>
          <a:p>
            <a:r>
              <a:t>1. Age-standardised mortality rate: adjusts for age-structure changes, supporting fairer comparisons. 2. Did the least-served group gain access or improve outcomes, and did the gap narrow? Overall reach alone is insufficient. 3. Progressive overload with recovery can support hypertrophy and/or neural adaptation, improving force production. 4. Team roles, match calendars, shared tactics, individual capacity and recovery differ; personalise and coordinate. 5. Justify; exactly two strategies; reasons must link each choice to tournament demands and recovery between performances.</a:t>
            </a:r>
          </a:p>
          <a:p>
            <a:endParaRPr/>
          </a:p>
          <a:p>
            <a:r>
              <a:t>Watch for</a:t>
            </a:r>
          </a:p>
          <a:p>
            <a:r>
              <a:t>Use the 90-second reveal to repair one or two common gaps. Students can read the remaining model links.</a:t>
            </a:r>
          </a:p>
          <a:p>
            <a:endParaRPr/>
          </a:p>
          <a:p>
            <a:r>
              <a:t>Workbook link</a:t>
            </a:r>
          </a:p>
          <a:p>
            <a:r>
              <a:t>Illustrated student workbook p34, A31. Consolidation and next steps.</a:t>
            </a:r>
          </a:p>
          <a:p>
            <a:endParaRPr/>
          </a:p>
          <a:p>
            <a:r>
              <a:t>Timing</a:t>
            </a:r>
          </a:p>
          <a:p>
            <a:r>
              <a:t>90 seconds, workshop clock 113–114:30. This is part of the three-minute total feedback/questions budget.</a:t>
            </a:r>
          </a:p>
          <a:p>
            <a:endParaRPr/>
          </a:p>
          <a:p>
            <a:r>
              <a:t>Transition</a:t>
            </a:r>
          </a:p>
          <a:p>
            <a:r>
              <a:t>Ask students to use those gaps to choose their two A32 priorities.</a:t>
            </a:r>
          </a:p>
          <a:p>
            <a:endParaRPr/>
          </a:p>
          <a:p>
            <a:r>
              <a:t>Sources</a:t>
            </a:r>
          </a:p>
          <a:p>
            <a:r>
              <a:t>Primary source: 02 Student Workbook.docx, illustrated edition, and 03 Answer and Facilitator Notes.docx. Workbook SHA-256: 4fdcbb49ef5176b80dfc3e242d1a38befc7458887b78971b256fe607992e7de2.</a:t>
            </a: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Teaching purpose</a:t>
            </a:r>
          </a:p>
          <a:p>
            <a:r>
              <a:t>Apply the preceding concept using the exact workbook question.</a:t>
            </a:r>
          </a:p>
          <a:p>
            <a:endParaRPr/>
          </a:p>
          <a:p>
            <a:r>
              <a:t>Explain</a:t>
            </a:r>
          </a:p>
          <a:p>
            <a:r>
              <a:t>Display the question without its answer. Invite key phrases, a choice or a plan as the workbook directs.</a:t>
            </a:r>
          </a:p>
          <a:p>
            <a:endParaRPr/>
          </a:p>
          <a:p>
            <a:r>
              <a:t>Watch for</a:t>
            </a:r>
          </a:p>
          <a:p>
            <a:r>
              <a:t>Encourage two achievable tasks rather than “revise everything”. The final open-question allowance is one minute, after the A32 example.</a:t>
            </a:r>
          </a:p>
          <a:p>
            <a:endParaRPr/>
          </a:p>
          <a:p>
            <a:r>
              <a:t>Workbook link</a:t>
            </a:r>
          </a:p>
          <a:p>
            <a:r>
              <a:t>Illustrated student workbook p35, A32. Consolidation and next steps.</a:t>
            </a:r>
          </a:p>
          <a:p>
            <a:endParaRPr/>
          </a:p>
          <a:p>
            <a:r>
              <a:t>Timing</a:t>
            </a:r>
          </a:p>
          <a:p>
            <a:r>
              <a:t>4 minutes, workshop clock 114:30–118:30. Preserve this planning time.</a:t>
            </a:r>
          </a:p>
          <a:p>
            <a:endParaRPr/>
          </a:p>
          <a:p>
            <a:r>
              <a:t>Transition</a:t>
            </a:r>
          </a:p>
          <a:p>
            <a:r>
              <a:t>After four minutes, show the brief model action on slide 64.</a:t>
            </a:r>
          </a:p>
          <a:p>
            <a:endParaRPr/>
          </a:p>
          <a:p>
            <a:r>
              <a:t>Sources</a:t>
            </a:r>
          </a:p>
          <a:p>
            <a:r>
              <a:t>Primary source: 02 Student Workbook.docx, illustrated edition, and 03 Answer and Facilitator Notes.docx. Workbook SHA-256: 4fdcbb49ef5176b80dfc3e242d1a38befc7458887b78971b256fe607992e7de2.</a:t>
            </a:r>
          </a:p>
          <a:p>
            <a:endParaRPr/>
          </a:p>
          <a:p>
            <a:endParaRPr/>
          </a:p>
          <a:p>
            <a:r>
              <a:t>Facilitator reference, not visible on question slide</a:t>
            </a:r>
          </a:p>
          <a:p>
            <a:r>
              <a:t>Individual responses vary. A useful action is specific and observable: “I confuse stroke volume and cardiac output → page 23/A20 → write a corrected two-sentence explanation using CO = HR × SV.” Another is “I list SDGs without evaluating → page 16/A13 → write a supported judgement with a limitation and indicator.”</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Teaching purpose</a:t>
            </a:r>
          </a:p>
          <a:p>
            <a:r>
              <a:t>Discuss the reasoning and repair a common misconception.</a:t>
            </a:r>
          </a:p>
          <a:p>
            <a:endParaRPr/>
          </a:p>
          <a:p>
            <a:r>
              <a:t>Explain</a:t>
            </a:r>
          </a:p>
          <a:p>
            <a:r>
              <a:t>Individual responses vary. A useful action is specific and observable: “I confuse stroke volume and cardiac output → page 23/A20 → write a corrected two-sentence explanation using CO = HR × SV.” Another is “I list SDGs without evaluating → page 16/A13 → write a supported judgement with a limitation and indicator.”</a:t>
            </a:r>
          </a:p>
          <a:p>
            <a:endParaRPr/>
          </a:p>
          <a:p>
            <a:r>
              <a:t>Watch for</a:t>
            </a:r>
          </a:p>
          <a:p>
            <a:r>
              <a:t>Show one model action briefly. Keep one minute for the final priority question.</a:t>
            </a:r>
          </a:p>
          <a:p>
            <a:endParaRPr/>
          </a:p>
          <a:p>
            <a:r>
              <a:t>Workbook link</a:t>
            </a:r>
          </a:p>
          <a:p>
            <a:r>
              <a:t>Illustrated student workbook p35, A32. Consolidation and next steps.</a:t>
            </a:r>
          </a:p>
          <a:p>
            <a:endParaRPr/>
          </a:p>
          <a:p>
            <a:r>
              <a:t>Timing</a:t>
            </a:r>
          </a:p>
          <a:p>
            <a:r>
              <a:t>30 seconds, workshop clock 118:30–119.</a:t>
            </a:r>
          </a:p>
          <a:p>
            <a:endParaRPr/>
          </a:p>
          <a:p>
            <a:r>
              <a:t>Transition</a:t>
            </a:r>
          </a:p>
          <a:p>
            <a:r>
              <a:t>Move to the final course connections and one priority question.</a:t>
            </a:r>
          </a:p>
          <a:p>
            <a:endParaRPr/>
          </a:p>
          <a:p>
            <a:r>
              <a:t>Sources</a:t>
            </a:r>
          </a:p>
          <a:p>
            <a:r>
              <a:t>Primary source: 02 Student Workbook.docx, illustrated edition, and 03 Answer and Facilitator Notes.docx. Workbook SHA-256: 4fdcbb49ef5176b80dfc3e242d1a38befc7458887b78971b256fe607992e7de2.</a:t>
            </a: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Teaching purpose</a:t>
            </a:r>
          </a:p>
          <a:p>
            <a:r>
              <a:t>Resolve the most important remaining gap and explain follow-up use.</a:t>
            </a:r>
          </a:p>
          <a:p>
            <a:endParaRPr/>
          </a:p>
          <a:p>
            <a:r>
              <a:t>Explain</a:t>
            </a:r>
          </a:p>
          <a:p>
            <a:r>
              <a:t>Invite one priority question. The 3-minute consolidation feedback allowance comprises A31 discussion (1.5), A32 example (0.5) and this question minute. The appendix contains the exact after-workshop questions. Reference bridge p36, evidence p37 and sources pp38–39.</a:t>
            </a:r>
          </a:p>
          <a:p>
            <a:endParaRPr/>
          </a:p>
          <a:p>
            <a:r>
              <a:t>Watch for</a:t>
            </a:r>
          </a:p>
          <a:p>
            <a:r>
              <a:t>Finish at 120 minutes. Direct remaining individual gaps to the workbook and after-workshop questions.</a:t>
            </a:r>
          </a:p>
          <a:p>
            <a:endParaRPr/>
          </a:p>
          <a:p>
            <a:r>
              <a:t>Workbook link</a:t>
            </a:r>
          </a:p>
          <a:p>
            <a:r>
              <a:t>Illustrated student workbook p34–39. Consolidation and next steps.</a:t>
            </a:r>
          </a:p>
          <a:p>
            <a:endParaRPr/>
          </a:p>
          <a:p>
            <a:r>
              <a:t>Timing</a:t>
            </a:r>
          </a:p>
          <a:p>
            <a:r>
              <a:t>1 minute, workshop clock 119–120. Feedback across slides 62, 64 and 65 totals three minutes.</a:t>
            </a:r>
          </a:p>
          <a:p>
            <a:endParaRPr/>
          </a:p>
          <a:p>
            <a:r>
              <a:t>Transition</a:t>
            </a:r>
          </a:p>
          <a:p>
            <a:r>
              <a:t>Use the optional appendix after the live session.</a:t>
            </a:r>
          </a:p>
          <a:p>
            <a:endParaRPr/>
          </a:p>
          <a:p>
            <a:r>
              <a:t>Sources</a:t>
            </a:r>
          </a:p>
          <a:p>
            <a:r>
              <a:t>Primary source: 02 Student Workbook.docx, illustrated edition, and 03 Answer and Facilitator Notes.docx. Workbook SHA-256: 4fdcbb49ef5176b80dfc3e242d1a38befc7458887b78971b256fe607992e7de2.</a:t>
            </a:r>
          </a:p>
          <a:p>
            <a:r>
              <a:t>R5 — AIHW, Heart, stroke and vascular disease: Australian facts — https://www.aihw.gov.au/reports/heart-stroke-vascular-diseases/hsvd-facts/contents/disease-types</a:t>
            </a:r>
          </a:p>
          <a:p>
            <a:r>
              <a:t>R6 — AIHW, Diabetes: Australian facts, summary — https://www.aihw.gov.au/reports/diabetes/diabetes/contents/summary</a:t>
            </a:r>
          </a:p>
          <a:p>
            <a:r>
              <a:t>R18 — AIHW, Cancer data in Australia: overview of cancer in Australia, 2025 — https://www.aihw.gov.au/reports/cancer/cancer-data-in-australia/contents/overview</a:t>
            </a:r>
          </a:p>
          <a:p>
            <a:r>
              <a:t>R19 — AIHW, Deaths in Australia: life expectancy across population groups — https://www.aihw.gov.au/reports/life-expectancy-deaths/deaths-in-australia/contents/life-expectancy/life-expectancy-across-population-groups</a:t>
            </a:r>
          </a:p>
          <a:p>
            <a:r>
              <a:t>R20 — AIHW, Diabetes: Australian facts, type 2 diabetes — https://www.aihw.gov.au/reports/diabetes/diabetes/contents/how-common-is-diabetes/type-2-diabetes</a:t>
            </a:r>
          </a:p>
          <a:p>
            <a:r>
              <a:t>R21 — AIHW, Diabetes: Australian facts, diabetes deaths — https://www.aihw.gov.au/reports/diabetes/diabetes/contents/impact-of-diabetes/diabetes-deaths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Teaching purpose</a:t>
            </a:r>
          </a:p>
          <a:p>
            <a:r>
              <a:t>Apply the preceding concept using the exact workbook question.</a:t>
            </a:r>
          </a:p>
          <a:p>
            <a:endParaRPr/>
          </a:p>
          <a:p>
            <a:r>
              <a:t>Explain</a:t>
            </a:r>
          </a:p>
          <a:p>
            <a:r>
              <a:t>Display the question without its answer. Invite key phrases, a choice or a plan as the workbook directs.</a:t>
            </a:r>
          </a:p>
          <a:p>
            <a:endParaRPr/>
          </a:p>
          <a:p>
            <a:r>
              <a:t>Watch for</a:t>
            </a:r>
          </a:p>
          <a:p>
            <a:r>
              <a:t>For 3 marks, expect a clear distinction, a resource implication and a relevant example or developed link. Listing definitions alone is incomplete.</a:t>
            </a:r>
          </a:p>
          <a:p>
            <a:endParaRPr/>
          </a:p>
          <a:p>
            <a:r>
              <a:t>Workbook link</a:t>
            </a:r>
          </a:p>
          <a:p>
            <a:r>
              <a:t>Illustrated student workbook p5, A02. How healthy are Australians?.</a:t>
            </a:r>
          </a:p>
          <a:p>
            <a:endParaRPr/>
          </a:p>
          <a:p>
            <a:r>
              <a:t>Timing</a:t>
            </a:r>
          </a:p>
          <a:p>
            <a:r>
              <a:t>Optional appendix: outside the 120-minute session.</a:t>
            </a:r>
          </a:p>
          <a:p>
            <a:endParaRPr/>
          </a:p>
          <a:p>
            <a:r>
              <a:t>Transition</a:t>
            </a:r>
          </a:p>
          <a:p>
            <a:r>
              <a:t>Complete this after the workshop, then use the facilitator feedback.</a:t>
            </a:r>
          </a:p>
          <a:p>
            <a:endParaRPr/>
          </a:p>
          <a:p>
            <a:r>
              <a:t>Sources</a:t>
            </a:r>
          </a:p>
          <a:p>
            <a:r>
              <a:t>Primary source: 02 Student Workbook.docx, illustrated edition, and 03 Answer and Facilitator Notes.docx. Workbook SHA-256: 4fdcbb49ef5176b80dfc3e242d1a38befc7458887b78971b256fe607992e7de2.</a:t>
            </a:r>
          </a:p>
          <a:p>
            <a:r>
              <a:t>R1 — AIHW, Australia’s health 2026: key findings — https://www.aihw.gov.au/reports/australias-health/australias-health-2026/contents/key-findings</a:t>
            </a:r>
          </a:p>
          <a:p>
            <a:r>
              <a:t>R2 — AIHW, Australian Burden of Disease Study 2024: summary — https://www.aihw.gov.au/reports/burden-of-disease/australian-burden-of-disease-study-2024/contents/summary</a:t>
            </a:r>
          </a:p>
          <a:p>
            <a:r>
              <a:t>R3 — AIHW, Life expectancy and deaths: overview — https://www.aihw.gov.au/reports-data/health-conditions-disability-deaths/life-expectancy-deaths/overview</a:t>
            </a:r>
          </a:p>
          <a:p>
            <a:endParaRPr/>
          </a:p>
          <a:p>
            <a:r>
              <a:t>Facilitator reference, not visible on question slide</a:t>
            </a:r>
          </a:p>
          <a:p>
            <a:r>
              <a:t>Mortality identifies premature deaths and prevention priorities, but morbidity reveals illness and disability among people who remain alive. For example, musculoskeletal conditions can create substantial pain and functional limitation. Using both enables funding for rehabilitation and ongoing care as well as reducing deaths.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Teaching purpose</a:t>
            </a:r>
          </a:p>
          <a:p>
            <a:r>
              <a:t>Apply the preceding concept using the exact workbook question.</a:t>
            </a:r>
          </a:p>
          <a:p>
            <a:endParaRPr/>
          </a:p>
          <a:p>
            <a:r>
              <a:t>Explain</a:t>
            </a:r>
          </a:p>
          <a:p>
            <a:r>
              <a:t>Display the question without its answer. Invite key phrases, a choice or a plan as the workbook directs.</a:t>
            </a:r>
          </a:p>
          <a:p>
            <a:endParaRPr/>
          </a:p>
          <a:p>
            <a:r>
              <a:t>Watch for</a:t>
            </a:r>
          </a:p>
          <a:p>
            <a:r>
              <a:t>Two distinct considerations, each linked to implementation or effectiveness; 2 marks each. Do not require a memorised international country case.</a:t>
            </a:r>
          </a:p>
          <a:p>
            <a:endParaRPr/>
          </a:p>
          <a:p>
            <a:r>
              <a:t>Workbook link</a:t>
            </a:r>
          </a:p>
          <a:p>
            <a:r>
              <a:t>Illustrated student workbook p7, A04. How healthy are Australians?.</a:t>
            </a:r>
          </a:p>
          <a:p>
            <a:endParaRPr/>
          </a:p>
          <a:p>
            <a:r>
              <a:t>Timing</a:t>
            </a:r>
          </a:p>
          <a:p>
            <a:r>
              <a:t>Optional appendix: outside the 120-minute session.</a:t>
            </a:r>
          </a:p>
          <a:p>
            <a:endParaRPr/>
          </a:p>
          <a:p>
            <a:r>
              <a:t>Transition</a:t>
            </a:r>
          </a:p>
          <a:p>
            <a:r>
              <a:t>Complete this after the workshop, then use the facilitator feedback.</a:t>
            </a:r>
          </a:p>
          <a:p>
            <a:endParaRPr/>
          </a:p>
          <a:p>
            <a:r>
              <a:t>Sources</a:t>
            </a:r>
          </a:p>
          <a:p>
            <a:r>
              <a:t>Primary source: 02 Student Workbook.docx, illustrated edition, and 03 Answer and Facilitator Notes.docx. Workbook SHA-256: 4fdcbb49ef5176b80dfc3e242d1a38befc7458887b78971b256fe607992e7de2.</a:t>
            </a:r>
          </a:p>
          <a:p>
            <a:r>
              <a:t>R4 — OECD, Health at a Glance 2025: Australia country note — https://www.oecd.org/en/publications/health-at-a-glance-2025_15a55280-en/australia_7cad4f74-en.html</a:t>
            </a:r>
          </a:p>
          <a:p>
            <a:endParaRPr/>
          </a:p>
          <a:p>
            <a:r>
              <a:t>Facilitator reference, not visible on question slide</a:t>
            </a:r>
          </a:p>
          <a:p>
            <a:r>
              <a:t>Geographic distribution and workforce capacity matter: a dense urban network may not reach remote Australians, so staffing and delivery need local adaptation. Cultural safety and community involvement also matter: services designed with local communities are more likely to be trusted and used. Funding sustainability and existing service coordination are other valid considerations.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Teaching purpose</a:t>
            </a:r>
          </a:p>
          <a:p>
            <a:r>
              <a:t>Apply the preceding concept using the exact workbook question.</a:t>
            </a:r>
          </a:p>
          <a:p>
            <a:endParaRPr/>
          </a:p>
          <a:p>
            <a:r>
              <a:t>Explain</a:t>
            </a:r>
          </a:p>
          <a:p>
            <a:r>
              <a:t>Display the question without its answer. Invite key phrases, a choice or a plan as the workbook directs.</a:t>
            </a:r>
          </a:p>
          <a:p>
            <a:endParaRPr/>
          </a:p>
          <a:p>
            <a:r>
              <a:t>Watch for</a:t>
            </a:r>
          </a:p>
          <a:p>
            <a:r>
              <a:t>4: accurate condition, specific population strategy and developed causal links to burden; 3: sound explanation with less development; 2: some correct links; 1: relevant fact. Accept CVD or type 2 diabetes alternatives.</a:t>
            </a:r>
          </a:p>
          <a:p>
            <a:endParaRPr/>
          </a:p>
          <a:p>
            <a:r>
              <a:t>Workbook link</a:t>
            </a:r>
          </a:p>
          <a:p>
            <a:r>
              <a:t>Illustrated student workbook p8, A05. How healthy are Australians?.</a:t>
            </a:r>
          </a:p>
          <a:p>
            <a:endParaRPr/>
          </a:p>
          <a:p>
            <a:r>
              <a:t>Timing</a:t>
            </a:r>
          </a:p>
          <a:p>
            <a:r>
              <a:t>Optional appendix: outside the 120-minute session.</a:t>
            </a:r>
          </a:p>
          <a:p>
            <a:endParaRPr/>
          </a:p>
          <a:p>
            <a:r>
              <a:t>Transition</a:t>
            </a:r>
          </a:p>
          <a:p>
            <a:r>
              <a:t>Complete this after the workshop, then use the facilitator feedback.</a:t>
            </a:r>
          </a:p>
          <a:p>
            <a:endParaRPr/>
          </a:p>
          <a:p>
            <a:r>
              <a:t>Sources</a:t>
            </a:r>
          </a:p>
          <a:p>
            <a:r>
              <a:t>Primary source: 02 Student Workbook.docx, illustrated edition, and 03 Answer and Facilitator Notes.docx. Workbook SHA-256: 4fdcbb49ef5176b80dfc3e242d1a38befc7458887b78971b256fe607992e7de2.</a:t>
            </a:r>
          </a:p>
          <a:p>
            <a:r>
              <a:t>R1 — AIHW, Australia’s health 2026: key findings — https://www.aihw.gov.au/reports/australias-health/australias-health-2026/contents/key-findings</a:t>
            </a:r>
          </a:p>
          <a:p>
            <a:r>
              <a:t>R3 — AIHW, Life expectancy and deaths: overview — https://www.aihw.gov.au/reports-data/health-conditions-disability-deaths/life-expectancy-deaths/overview</a:t>
            </a:r>
          </a:p>
          <a:p>
            <a:r>
              <a:t>R5 — AIHW, Heart, stroke and vascular disease: Australian facts — https://www.aihw.gov.au/reports/heart-stroke-vascular-diseases/hsvd-facts/contents/disease-types</a:t>
            </a:r>
          </a:p>
          <a:p>
            <a:r>
              <a:t>R6 — AIHW, Diabetes: Australian facts, summary — https://www.aihw.gov.au/reports/diabetes/diabetes/contents/summary</a:t>
            </a:r>
          </a:p>
          <a:p>
            <a:endParaRPr/>
          </a:p>
          <a:p>
            <a:r>
              <a:t>Facilitator reference, not visible on question slide</a:t>
            </a:r>
          </a:p>
          <a:p>
            <a:r>
              <a:t>For cancer, a comprehensive sun-protection strategy can increase shade in schools and public spaces, support protective clothing and explain UV risk. Reduced harmful UV exposure lowers skin-cancer risk, potentially reducing new cases and later treatment burden. Access to affordable protection and sustained implementation influence effectiveness.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Teaching purpose</a:t>
            </a:r>
          </a:p>
          <a:p>
            <a:r>
              <a:t>Apply the preceding concept using the exact workbook question.</a:t>
            </a:r>
          </a:p>
          <a:p>
            <a:endParaRPr/>
          </a:p>
          <a:p>
            <a:r>
              <a:t>Explain</a:t>
            </a:r>
          </a:p>
          <a:p>
            <a:r>
              <a:t>Display the question without its answer. Invite key phrases, a choice or a plan as the workbook directs.</a:t>
            </a:r>
          </a:p>
          <a:p>
            <a:endParaRPr/>
          </a:p>
          <a:p>
            <a:r>
              <a:t>Watch for</a:t>
            </a:r>
          </a:p>
          <a:p>
            <a:r>
              <a:t>Assess requires a judgement against a criterion. 4: supported balanced judgement applied to both stimulus features; 3: sound judgement with less development; 2: some relevant explanation; 1: identifies an access issue.</a:t>
            </a:r>
          </a:p>
          <a:p>
            <a:endParaRPr/>
          </a:p>
          <a:p>
            <a:r>
              <a:t>Workbook link</a:t>
            </a:r>
          </a:p>
          <a:p>
            <a:r>
              <a:t>Illustrated student workbook p10, A07. Australia’s healthcare system.</a:t>
            </a:r>
          </a:p>
          <a:p>
            <a:endParaRPr/>
          </a:p>
          <a:p>
            <a:r>
              <a:t>Timing</a:t>
            </a:r>
          </a:p>
          <a:p>
            <a:r>
              <a:t>Optional appendix: outside the 120-minute session.</a:t>
            </a:r>
          </a:p>
          <a:p>
            <a:endParaRPr/>
          </a:p>
          <a:p>
            <a:r>
              <a:t>Transition</a:t>
            </a:r>
          </a:p>
          <a:p>
            <a:r>
              <a:t>Complete this after the workshop, then use the facilitator feedback.</a:t>
            </a:r>
          </a:p>
          <a:p>
            <a:endParaRPr/>
          </a:p>
          <a:p>
            <a:r>
              <a:t>Sources</a:t>
            </a:r>
          </a:p>
          <a:p>
            <a:r>
              <a:t>Primary source: 02 Student Workbook.docx, illustrated edition, and 03 Answer and Facilitator Notes.docx. Workbook SHA-256: 4fdcbb49ef5176b80dfc3e242d1a38befc7458887b78971b256fe607992e7de2.</a:t>
            </a:r>
          </a:p>
          <a:p>
            <a:r>
              <a:t>R8 — Australian Government, About Medicare — https://www.health.gov.au/topics/medicare/about</a:t>
            </a:r>
          </a:p>
          <a:p>
            <a:r>
              <a:t>R9 — Australian Government, About hospital care — https://www.health.gov.au/topics/hospital-care/about</a:t>
            </a:r>
          </a:p>
          <a:p>
            <a:endParaRPr/>
          </a:p>
          <a:p>
            <a:r>
              <a:t>Facilitator reference, not visible on question slide</a:t>
            </a:r>
          </a:p>
          <a:p>
            <a:r>
              <a:t>The clinic improves geographic access, which can reduce travel time and support attendance. However, unaffordable fees retain a financial barrier for lower-income residents, so benefits may be uneven. Its contribution is therefore partial; fee support and consultation with the affected community would improve equity. Attendance and unmet need by income group would test the judgement.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Teaching purpose</a:t>
            </a:r>
          </a:p>
          <a:p>
            <a:r>
              <a:t>Apply the preceding concept using the exact workbook question.</a:t>
            </a:r>
          </a:p>
          <a:p>
            <a:endParaRPr/>
          </a:p>
          <a:p>
            <a:r>
              <a:t>Explain</a:t>
            </a:r>
          </a:p>
          <a:p>
            <a:r>
              <a:t>Display the question without its answer. Invite key phrases, a choice or a plan as the workbook directs.</a:t>
            </a:r>
          </a:p>
          <a:p>
            <a:endParaRPr/>
          </a:p>
          <a:p>
            <a:r>
              <a:t>Watch for</a:t>
            </a:r>
          </a:p>
          <a:p>
            <a:r>
              <a:t>Distinguish a weakness in the evidence from certainty that a product cannot work.</a:t>
            </a:r>
          </a:p>
          <a:p>
            <a:endParaRPr/>
          </a:p>
          <a:p>
            <a:r>
              <a:t>Workbook link</a:t>
            </a:r>
          </a:p>
          <a:p>
            <a:r>
              <a:t>Illustrated student workbook p12, A09. Australia’s healthcare system.</a:t>
            </a:r>
          </a:p>
          <a:p>
            <a:endParaRPr/>
          </a:p>
          <a:p>
            <a:r>
              <a:t>Timing</a:t>
            </a:r>
          </a:p>
          <a:p>
            <a:r>
              <a:t>Optional appendix: outside the 120-minute session.</a:t>
            </a:r>
          </a:p>
          <a:p>
            <a:endParaRPr/>
          </a:p>
          <a:p>
            <a:r>
              <a:t>Transition</a:t>
            </a:r>
          </a:p>
          <a:p>
            <a:r>
              <a:t>Complete this after the workshop, then use the facilitator feedback.</a:t>
            </a:r>
          </a:p>
          <a:p>
            <a:endParaRPr/>
          </a:p>
          <a:p>
            <a:r>
              <a:t>Sources</a:t>
            </a:r>
          </a:p>
          <a:p>
            <a:r>
              <a:t>Primary source: 02 Student Workbook.docx, illustrated edition, and 03 Answer and Facilitator Notes.docx. Workbook SHA-256: 4fdcbb49ef5176b80dfc3e242d1a38befc7458887b78971b256fe607992e7de2.</a:t>
            </a:r>
          </a:p>
          <a:p>
            <a:endParaRPr/>
          </a:p>
          <a:p>
            <a:endParaRPr/>
          </a:p>
          <a:p>
            <a:r>
              <a:t>Facilitator reference, not visible on question slide</a:t>
            </a:r>
          </a:p>
          <a:p>
            <a:r>
              <a:t>Weaknesses include missing sample size, self-selection, no comparison group, subjective outcome and financial conflict. Without a suitable comparison, improvement could reflect other changes or expectations rather than the supplement. A conflict warrants scrutiny but alone does not prove the claim false.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Teaching purpose</a:t>
            </a:r>
          </a:p>
          <a:p>
            <a:r>
              <a:t>Apply the preceding concept using the exact workbook question.</a:t>
            </a:r>
          </a:p>
          <a:p>
            <a:endParaRPr/>
          </a:p>
          <a:p>
            <a:r>
              <a:t>Explain</a:t>
            </a:r>
          </a:p>
          <a:p>
            <a:r>
              <a:t>Display the question without its answer. Invite key phrases, a choice or a plan as the workbook directs.</a:t>
            </a:r>
          </a:p>
          <a:p>
            <a:endParaRPr/>
          </a:p>
          <a:p>
            <a:r>
              <a:t>Watch for</a:t>
            </a:r>
          </a:p>
          <a:p>
            <a:r>
              <a:t>Award up to 2 for each developed benefit/limitation. A bare label such as “privacy” is insufficient.</a:t>
            </a:r>
          </a:p>
          <a:p>
            <a:endParaRPr/>
          </a:p>
          <a:p>
            <a:r>
              <a:t>Workbook link</a:t>
            </a:r>
          </a:p>
          <a:p>
            <a:r>
              <a:t>Illustrated student workbook p14, A11. Technology and data.</a:t>
            </a:r>
          </a:p>
          <a:p>
            <a:endParaRPr/>
          </a:p>
          <a:p>
            <a:r>
              <a:t>Timing</a:t>
            </a:r>
          </a:p>
          <a:p>
            <a:r>
              <a:t>Optional appendix: outside the 120-minute session.</a:t>
            </a:r>
          </a:p>
          <a:p>
            <a:endParaRPr/>
          </a:p>
          <a:p>
            <a:r>
              <a:t>Transition</a:t>
            </a:r>
          </a:p>
          <a:p>
            <a:r>
              <a:t>Complete this after the workshop, then use the facilitator feedback.</a:t>
            </a:r>
          </a:p>
          <a:p>
            <a:endParaRPr/>
          </a:p>
          <a:p>
            <a:r>
              <a:t>Sources</a:t>
            </a:r>
          </a:p>
          <a:p>
            <a:r>
              <a:t>Primary source: 02 Student Workbook.docx, illustrated edition, and 03 Answer and Facilitator Notes.docx. Workbook SHA-256: 4fdcbb49ef5176b80dfc3e242d1a38befc7458887b78971b256fe607992e7de2.</a:t>
            </a:r>
          </a:p>
          <a:p>
            <a:endParaRPr/>
          </a:p>
          <a:p>
            <a:endParaRPr/>
          </a:p>
          <a:p>
            <a:r>
              <a:t>Facilitator reference, not visible on question slide</a:t>
            </a:r>
          </a:p>
          <a:p>
            <a:r>
              <a:t>Linked data may reveal repeated admissions and gaps in follow-up, enabling more coordinated community support and better targeting of resources. However, groups with limited service access may be under-represented, so the pattern can underestimate their unmet need and reinforce inequity if used alone. Privacy risk with a clear mechanism is another valid limitation.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Teaching purpose</a:t>
            </a:r>
          </a:p>
          <a:p>
            <a:r>
              <a:t>Apply the preceding concept using the exact workbook question.</a:t>
            </a:r>
          </a:p>
          <a:p>
            <a:endParaRPr/>
          </a:p>
          <a:p>
            <a:r>
              <a:t>Explain</a:t>
            </a:r>
          </a:p>
          <a:p>
            <a:r>
              <a:t>Display the question without its answer. Invite key phrases, a choice or a plan as the workbook directs.</a:t>
            </a:r>
          </a:p>
          <a:p>
            <a:endParaRPr/>
          </a:p>
          <a:p>
            <a:r>
              <a:t>Watch for</a:t>
            </a:r>
          </a:p>
          <a:p>
            <a:r>
              <a:t>Allow more than one mapping where the mechanism is sound. Goal numbers alone are not explanations.</a:t>
            </a:r>
          </a:p>
          <a:p>
            <a:endParaRPr/>
          </a:p>
          <a:p>
            <a:r>
              <a:t>Workbook link</a:t>
            </a:r>
          </a:p>
          <a:p>
            <a:r>
              <a:t>Illustrated student workbook p15, A12. SDGs and community action.</a:t>
            </a:r>
          </a:p>
          <a:p>
            <a:endParaRPr/>
          </a:p>
          <a:p>
            <a:r>
              <a:t>Timing</a:t>
            </a:r>
          </a:p>
          <a:p>
            <a:r>
              <a:t>Optional appendix: outside the 120-minute session.</a:t>
            </a:r>
          </a:p>
          <a:p>
            <a:endParaRPr/>
          </a:p>
          <a:p>
            <a:r>
              <a:t>Transition</a:t>
            </a:r>
          </a:p>
          <a:p>
            <a:r>
              <a:t>Complete this after the workshop, then use the facilitator feedback.</a:t>
            </a:r>
          </a:p>
          <a:p>
            <a:endParaRPr/>
          </a:p>
          <a:p>
            <a:r>
              <a:t>Sources</a:t>
            </a:r>
          </a:p>
          <a:p>
            <a:r>
              <a:t>Primary source: 02 Student Workbook.docx, illustrated edition, and 03 Answer and Facilitator Notes.docx. Workbook SHA-256: 4fdcbb49ef5176b80dfc3e242d1a38befc7458887b78971b256fe607992e7de2.</a:t>
            </a:r>
          </a:p>
          <a:p>
            <a:endParaRPr/>
          </a:p>
          <a:p>
            <a:endParaRPr/>
          </a:p>
          <a:p>
            <a:r>
              <a:t>Facilitator reference, not visible on question slide</a:t>
            </a:r>
          </a:p>
          <a:p>
            <a:r>
              <a:t>Classes link to SDG 4 by developing knowledge and practical skills; free multilingual delivery links to SDG 10 by reducing cost and language barriers; accessible transport links to SDG 11 by supporting inclusive access. SDG 3 is also defensible when linked to healthier eating or wellbeing, but the question requires three distinct goals.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Teaching purpose</a:t>
            </a:r>
          </a:p>
          <a:p>
            <a:r>
              <a:t>Apply the preceding concept using the exact workbook question.</a:t>
            </a:r>
          </a:p>
          <a:p>
            <a:endParaRPr/>
          </a:p>
          <a:p>
            <a:r>
              <a:t>Explain</a:t>
            </a:r>
          </a:p>
          <a:p>
            <a:r>
              <a:t>Display the question without its answer. Invite key phrases, a choice or a plan as the workbook directs.</a:t>
            </a:r>
          </a:p>
          <a:p>
            <a:endParaRPr/>
          </a:p>
          <a:p>
            <a:r>
              <a:t>Watch for</a:t>
            </a:r>
          </a:p>
          <a:p>
            <a:r>
              <a:t>4: developed assessment-to-prescription and monitoring links in context; 3: sound but less complete explanation; 2: some correct links; 1: relevant fact.</a:t>
            </a:r>
          </a:p>
          <a:p>
            <a:endParaRPr/>
          </a:p>
          <a:p>
            <a:r>
              <a:t>Workbook link</a:t>
            </a:r>
          </a:p>
          <a:p>
            <a:r>
              <a:t>Illustrated student workbook p18, A15. Personalised assessment and prescription.</a:t>
            </a:r>
          </a:p>
          <a:p>
            <a:endParaRPr/>
          </a:p>
          <a:p>
            <a:r>
              <a:t>Timing</a:t>
            </a:r>
          </a:p>
          <a:p>
            <a:r>
              <a:t>Optional appendix: outside the 120-minute session.</a:t>
            </a:r>
          </a:p>
          <a:p>
            <a:endParaRPr/>
          </a:p>
          <a:p>
            <a:r>
              <a:t>Transition</a:t>
            </a:r>
          </a:p>
          <a:p>
            <a:r>
              <a:t>Complete this after the workshop, then use the facilitator feedback.</a:t>
            </a:r>
          </a:p>
          <a:p>
            <a:endParaRPr/>
          </a:p>
          <a:p>
            <a:r>
              <a:t>Sources</a:t>
            </a:r>
          </a:p>
          <a:p>
            <a:r>
              <a:t>Primary source: 02 Student Workbook.docx, illustrated edition, and 03 Answer and Facilitator Notes.docx. Workbook SHA-256: 4fdcbb49ef5176b80dfc3e242d1a38befc7458887b78971b256fe607992e7de2.</a:t>
            </a:r>
          </a:p>
          <a:p>
            <a:endParaRPr/>
          </a:p>
          <a:p>
            <a:endParaRPr/>
          </a:p>
          <a:p>
            <a:r>
              <a:t>Facilitator reference, not visible on question slide</a:t>
            </a:r>
          </a:p>
          <a:p>
            <a:r>
              <a:t>Screening and training history identify relevant risks and current tolerance. A suitable endurance assessment and the rider’s goals provide a baseline for frequency, duration and intensity. Training can then progress from current capacity rather than an elite template. Monitoring fatigue and repeating comparable assessments allow load to be adjusted as fitness improves.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Teaching purpose</a:t>
            </a:r>
          </a:p>
          <a:p>
            <a:r>
              <a:t>Apply the preceding concept using the exact workbook question.</a:t>
            </a:r>
          </a:p>
          <a:p>
            <a:endParaRPr/>
          </a:p>
          <a:p>
            <a:r>
              <a:t>Explain</a:t>
            </a:r>
          </a:p>
          <a:p>
            <a:r>
              <a:t>Display the question without its answer. Invite key phrases, a choice or a plan as the workbook directs.</a:t>
            </a:r>
          </a:p>
          <a:p>
            <a:endParaRPr/>
          </a:p>
          <a:p>
            <a:r>
              <a:t>Watch for</a:t>
            </a:r>
          </a:p>
          <a:p>
            <a:r>
              <a:t>4: clear similarity and difference applied to the runner; 3: sound comparison with limited application; 2: accurate descriptions with weak comparison; 1: relevant fact.</a:t>
            </a:r>
          </a:p>
          <a:p>
            <a:endParaRPr/>
          </a:p>
          <a:p>
            <a:r>
              <a:t>Workbook link</a:t>
            </a:r>
          </a:p>
          <a:p>
            <a:r>
              <a:t>Illustrated student workbook p20, A17. Training and performance.</a:t>
            </a:r>
          </a:p>
          <a:p>
            <a:endParaRPr/>
          </a:p>
          <a:p>
            <a:r>
              <a:t>Timing</a:t>
            </a:r>
          </a:p>
          <a:p>
            <a:r>
              <a:t>Optional appendix: outside the 120-minute session.</a:t>
            </a:r>
          </a:p>
          <a:p>
            <a:endParaRPr/>
          </a:p>
          <a:p>
            <a:r>
              <a:t>Transition</a:t>
            </a:r>
          </a:p>
          <a:p>
            <a:r>
              <a:t>Complete this after the workshop, then use the facilitator feedback.</a:t>
            </a:r>
          </a:p>
          <a:p>
            <a:endParaRPr/>
          </a:p>
          <a:p>
            <a:r>
              <a:t>Sources</a:t>
            </a:r>
          </a:p>
          <a:p>
            <a:r>
              <a:t>Primary source: 02 Student Workbook.docx, illustrated edition, and 03 Answer and Facilitator Notes.docx. Workbook SHA-256: 4fdcbb49ef5176b80dfc3e242d1a38befc7458887b78971b256fe607992e7de2.</a:t>
            </a:r>
          </a:p>
          <a:p>
            <a:endParaRPr/>
          </a:p>
          <a:p>
            <a:endParaRPr/>
          </a:p>
          <a:p>
            <a:r>
              <a:t>Facilitator reference, not visible on question slide</a:t>
            </a:r>
          </a:p>
          <a:p>
            <a:r>
              <a:t>Both can develop aerobic capacity through sustained running. Continuous training maintains a relatively steady intensity and can build endurance with controlled load. Fartlek varies pace or uses terrain changes, rehearsing changing effort demands relevant to hills and surges. Their usefulness depends on the runner’s goals, current fitness and total training load.</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Teaching purpose</a:t>
            </a:r>
          </a:p>
          <a:p>
            <a:r>
              <a:t>Apply the preceding concept using the exact workbook question.</a:t>
            </a:r>
          </a:p>
          <a:p>
            <a:endParaRPr/>
          </a:p>
          <a:p>
            <a:r>
              <a:t>Explain</a:t>
            </a:r>
          </a:p>
          <a:p>
            <a:r>
              <a:t>Display the question without its answer. Invite key phrases, a choice or a plan as the workbook directs.</a:t>
            </a:r>
          </a:p>
          <a:p>
            <a:endParaRPr/>
          </a:p>
          <a:p>
            <a:r>
              <a:t>Watch for</a:t>
            </a:r>
          </a:p>
          <a:p>
            <a:r>
              <a:t>3: selects B, explains the decision-making or execution mechanism and links it to possession under pressure; 2: sound but partial justification; 1: relevant feature or method. Merely counting defenders is insufficient. Accept a qualified answer recognising the role of unopposed practice.</a:t>
            </a:r>
          </a:p>
          <a:p>
            <a:endParaRPr/>
          </a:p>
          <a:p>
            <a:r>
              <a:t>Workbook link</a:t>
            </a:r>
          </a:p>
          <a:p>
            <a:r>
              <a:t>Illustrated student workbook p21, A18. Training and performance.</a:t>
            </a:r>
          </a:p>
          <a:p>
            <a:endParaRPr/>
          </a:p>
          <a:p>
            <a:r>
              <a:t>Timing</a:t>
            </a:r>
          </a:p>
          <a:p>
            <a:r>
              <a:t>Optional appendix: outside the 120-minute session.</a:t>
            </a:r>
          </a:p>
          <a:p>
            <a:endParaRPr/>
          </a:p>
          <a:p>
            <a:r>
              <a:t>Transition</a:t>
            </a:r>
          </a:p>
          <a:p>
            <a:r>
              <a:t>Complete this after the workshop, then use the facilitator feedback.</a:t>
            </a:r>
          </a:p>
          <a:p>
            <a:endParaRPr/>
          </a:p>
          <a:p>
            <a:r>
              <a:t>Sources</a:t>
            </a:r>
          </a:p>
          <a:p>
            <a:r>
              <a:t>Primary source: 02 Student Workbook.docx, illustrated edition, and 03 Answer and Facilitator Notes.docx. Workbook SHA-256: 4fdcbb49ef5176b80dfc3e242d1a38befc7458887b78971b256fe607992e7de2.</a:t>
            </a:r>
          </a:p>
          <a:p>
            <a:endParaRPr/>
          </a:p>
          <a:p>
            <a:r>
              <a:t>Visual asset: original AI-generated teaching illustration from the workbook. Hypothetical scene, not documentary photography. Precise labels and diagrams are native editable slide objects.</a:t>
            </a:r>
          </a:p>
          <a:p>
            <a:endParaRPr/>
          </a:p>
          <a:p>
            <a:r>
              <a:t>Facilitator reference, not visible on question slide</a:t>
            </a:r>
          </a:p>
          <a:p>
            <a:r>
              <a:t>Practice B adds two defenders, requiring attackers to scan, choose passes and execute under opponent pressure. This better addresses the transfer gap from unopposed passing to pressured possession. Adjust the space, rules and pressure to keep the challenge achievable and provide focused feedback. Practice A can still help isolate technique.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Teaching purpose</a:t>
            </a:r>
          </a:p>
          <a:p>
            <a:r>
              <a:t>Apply the preceding concept using the exact workbook question.</a:t>
            </a:r>
          </a:p>
          <a:p>
            <a:endParaRPr/>
          </a:p>
          <a:p>
            <a:r>
              <a:t>Explain</a:t>
            </a:r>
          </a:p>
          <a:p>
            <a:r>
              <a:t>Display the question without its answer. Invite key phrases, a choice or a plan as the workbook directs.</a:t>
            </a:r>
          </a:p>
          <a:p>
            <a:endParaRPr/>
          </a:p>
          <a:p>
            <a:r>
              <a:t>Watch for</a:t>
            </a:r>
          </a:p>
          <a:p>
            <a:r>
              <a:t>Use the equation to expose the misconception; distinguish resting, submaximal and maximal conditions.</a:t>
            </a:r>
          </a:p>
          <a:p>
            <a:endParaRPr/>
          </a:p>
          <a:p>
            <a:r>
              <a:t>Workbook link</a:t>
            </a:r>
          </a:p>
          <a:p>
            <a:r>
              <a:t>Illustrated student workbook p23, A20. Training and performance.</a:t>
            </a:r>
          </a:p>
          <a:p>
            <a:endParaRPr/>
          </a:p>
          <a:p>
            <a:r>
              <a:t>Timing</a:t>
            </a:r>
          </a:p>
          <a:p>
            <a:r>
              <a:t>Optional appendix: outside the 120-minute session.</a:t>
            </a:r>
          </a:p>
          <a:p>
            <a:endParaRPr/>
          </a:p>
          <a:p>
            <a:r>
              <a:t>Transition</a:t>
            </a:r>
          </a:p>
          <a:p>
            <a:r>
              <a:t>Complete this after the workshop, then use the facilitator feedback.</a:t>
            </a:r>
          </a:p>
          <a:p>
            <a:endParaRPr/>
          </a:p>
          <a:p>
            <a:r>
              <a:t>Sources</a:t>
            </a:r>
          </a:p>
          <a:p>
            <a:r>
              <a:t>Primary source: 02 Student Workbook.docx, illustrated edition, and 03 Answer and Facilitator Notes.docx. Workbook SHA-256: 4fdcbb49ef5176b80dfc3e242d1a38befc7458887b78971b256fe607992e7de2.</a:t>
            </a:r>
          </a:p>
          <a:p>
            <a:endParaRPr/>
          </a:p>
          <a:p>
            <a:endParaRPr/>
          </a:p>
          <a:p>
            <a:r>
              <a:t>Facilitator reference, not visible on question slide</a:t>
            </a:r>
          </a:p>
          <a:p>
            <a:r>
              <a:t>Endurance training commonly increases stroke volume and lowers resting heart rate. Because cardiac output is the product of these variables, resting output may remain similar while maximal output can increase.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Teaching purpose</a:t>
            </a:r>
          </a:p>
          <a:p>
            <a:r>
              <a:t>Apply the preceding concept using the exact workbook question.</a:t>
            </a:r>
          </a:p>
          <a:p>
            <a:endParaRPr/>
          </a:p>
          <a:p>
            <a:r>
              <a:t>Explain</a:t>
            </a:r>
          </a:p>
          <a:p>
            <a:r>
              <a:t>Display the question without its answer. Invite key phrases, a choice or a plan as the workbook directs.</a:t>
            </a:r>
          </a:p>
          <a:p>
            <a:endParaRPr/>
          </a:p>
          <a:p>
            <a:r>
              <a:t>Watch for</a:t>
            </a:r>
          </a:p>
          <a:p>
            <a:r>
              <a:t>4: similarity and difference developed with both examples; 3: sound but uneven comparison; 2: two descriptions; 1: relevant fact.</a:t>
            </a:r>
          </a:p>
          <a:p>
            <a:endParaRPr/>
          </a:p>
          <a:p>
            <a:r>
              <a:t>Workbook link</a:t>
            </a:r>
          </a:p>
          <a:p>
            <a:r>
              <a:t>Illustrated student workbook p24, A21. Individual and group sports.</a:t>
            </a:r>
          </a:p>
          <a:p>
            <a:endParaRPr/>
          </a:p>
          <a:p>
            <a:r>
              <a:t>Timing</a:t>
            </a:r>
          </a:p>
          <a:p>
            <a:r>
              <a:t>Optional appendix: outside the 120-minute session.</a:t>
            </a:r>
          </a:p>
          <a:p>
            <a:endParaRPr/>
          </a:p>
          <a:p>
            <a:r>
              <a:t>Transition</a:t>
            </a:r>
          </a:p>
          <a:p>
            <a:r>
              <a:t>Complete this after the workshop, then use the facilitator feedback.</a:t>
            </a:r>
          </a:p>
          <a:p>
            <a:endParaRPr/>
          </a:p>
          <a:p>
            <a:r>
              <a:t>Sources</a:t>
            </a:r>
          </a:p>
          <a:p>
            <a:r>
              <a:t>Primary source: 02 Student Workbook.docx, illustrated edition, and 03 Answer and Facilitator Notes.docx. Workbook SHA-256: 4fdcbb49ef5176b80dfc3e242d1a38befc7458887b78971b256fe607992e7de2.</a:t>
            </a:r>
          </a:p>
          <a:p>
            <a:endParaRPr/>
          </a:p>
          <a:p>
            <a:endParaRPr/>
          </a:p>
          <a:p>
            <a:r>
              <a:t>Facilitator reference, not visible on question slide</a:t>
            </a:r>
          </a:p>
          <a:p>
            <a:r>
              <a:t>Both require a clear goal, appropriate challenge and feedback. In tennis singles, a coach can focus repetitions and feedback on one player’s serve and adjust the task to that player. In basketball, a small-sided passing task must also develop coordinated decisions and communication between players. Both can progress towards pressure and competition-like conditions, but the group task adds interaction and role demands.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Teaching purpose</a:t>
            </a:r>
          </a:p>
          <a:p>
            <a:r>
              <a:t>Apply the preceding concept using the exact workbook question.</a:t>
            </a:r>
          </a:p>
          <a:p>
            <a:endParaRPr/>
          </a:p>
          <a:p>
            <a:r>
              <a:t>Explain</a:t>
            </a:r>
          </a:p>
          <a:p>
            <a:r>
              <a:t>Display the question without its answer. Invite key phrases, a choice or a plan as the workbook directs.</a:t>
            </a:r>
          </a:p>
          <a:p>
            <a:endParaRPr/>
          </a:p>
          <a:p>
            <a:r>
              <a:t>Watch for</a:t>
            </a:r>
          </a:p>
          <a:p>
            <a:r>
              <a:t>Two context-specific justifications, up to 2 each. A list of technique names is incomplete.</a:t>
            </a:r>
          </a:p>
          <a:p>
            <a:endParaRPr/>
          </a:p>
          <a:p>
            <a:r>
              <a:t>Workbook link</a:t>
            </a:r>
          </a:p>
          <a:p>
            <a:r>
              <a:t>Illustrated student workbook p26, A23. Individual and group sports.</a:t>
            </a:r>
          </a:p>
          <a:p>
            <a:endParaRPr/>
          </a:p>
          <a:p>
            <a:r>
              <a:t>Timing</a:t>
            </a:r>
          </a:p>
          <a:p>
            <a:r>
              <a:t>Optional appendix: outside the 120-minute session.</a:t>
            </a:r>
          </a:p>
          <a:p>
            <a:endParaRPr/>
          </a:p>
          <a:p>
            <a:r>
              <a:t>Transition</a:t>
            </a:r>
          </a:p>
          <a:p>
            <a:r>
              <a:t>Complete this after the workshop, then use the facilitator feedback.</a:t>
            </a:r>
          </a:p>
          <a:p>
            <a:endParaRPr/>
          </a:p>
          <a:p>
            <a:r>
              <a:t>Sources</a:t>
            </a:r>
          </a:p>
          <a:p>
            <a:r>
              <a:t>Primary source: 02 Student Workbook.docx, illustrated edition, and 03 Answer and Facilitator Notes.docx. Workbook SHA-256: 4fdcbb49ef5176b80dfc3e242d1a38befc7458887b78971b256fe607992e7de2.</a:t>
            </a:r>
          </a:p>
          <a:p>
            <a:endParaRPr/>
          </a:p>
          <a:p>
            <a:endParaRPr/>
          </a:p>
          <a:p>
            <a:r>
              <a:t>Facilitator reference, not visible on question slide</a:t>
            </a:r>
          </a:p>
          <a:p>
            <a:r>
              <a:t>Agreed communication cues and shared process goals clarify roles and redirect attention to the next point rather than blame. A practised between-point breathing routine can help regulate excessive activation, allowing clearer decisions. Each strategy should be rehearsed and reviewed against the pair’s needs.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Teaching purpose</a:t>
            </a:r>
          </a:p>
          <a:p>
            <a:r>
              <a:t>Apply the preceding concept using the exact workbook question.</a:t>
            </a:r>
          </a:p>
          <a:p>
            <a:endParaRPr/>
          </a:p>
          <a:p>
            <a:r>
              <a:t>Explain</a:t>
            </a:r>
          </a:p>
          <a:p>
            <a:r>
              <a:t>Display the question without its answer. Invite key phrases, a choice or a plan as the workbook directs.</a:t>
            </a:r>
          </a:p>
          <a:p>
            <a:endParaRPr/>
          </a:p>
          <a:p>
            <a:r>
              <a:t>Watch for</a:t>
            </a:r>
          </a:p>
          <a:p>
            <a:r>
              <a:t>4: connected physiological/behavioural explanation addressing performance and risk; 3: sound but uneven; 2: partial links; 1: relevant fact.</a:t>
            </a:r>
          </a:p>
          <a:p>
            <a:endParaRPr/>
          </a:p>
          <a:p>
            <a:r>
              <a:t>Workbook link</a:t>
            </a:r>
          </a:p>
          <a:p>
            <a:r>
              <a:t>Illustrated student workbook p28, A25. Sleep, nutrition and supplementation.</a:t>
            </a:r>
          </a:p>
          <a:p>
            <a:endParaRPr/>
          </a:p>
          <a:p>
            <a:r>
              <a:t>Timing</a:t>
            </a:r>
          </a:p>
          <a:p>
            <a:r>
              <a:t>Optional appendix: outside the 120-minute session.</a:t>
            </a:r>
          </a:p>
          <a:p>
            <a:endParaRPr/>
          </a:p>
          <a:p>
            <a:r>
              <a:t>Transition</a:t>
            </a:r>
          </a:p>
          <a:p>
            <a:r>
              <a:t>Complete this after the workshop, then use the facilitator feedback.</a:t>
            </a:r>
          </a:p>
          <a:p>
            <a:endParaRPr/>
          </a:p>
          <a:p>
            <a:r>
              <a:t>Sources</a:t>
            </a:r>
          </a:p>
          <a:p>
            <a:r>
              <a:t>Primary source: 02 Student Workbook.docx, illustrated edition, and 03 Answer and Facilitator Notes.docx. Workbook SHA-256: 4fdcbb49ef5176b80dfc3e242d1a38befc7458887b78971b256fe607992e7de2.</a:t>
            </a:r>
          </a:p>
          <a:p>
            <a:r>
              <a:t>R12 — Sports Dietitians Australia, Recovery nutrition — https://www.sportsdietitians.com.au/wp-content/uploads/2020/07/Recovery-Nutrition.pdf</a:t>
            </a:r>
          </a:p>
          <a:p>
            <a:r>
              <a:t>R13 — AIS, Sports drinks: how and when do I use it? — https://www.ausport.gov.au/ais/nutrition/supplements/group_a/sports-foods2/sports-drink/how-and-when-do-i-use-it</a:t>
            </a:r>
          </a:p>
          <a:p>
            <a:r>
              <a:t>R14 — AIS, REST Hub: sleep — https://www.ausport.gov.au/ais/rest-hub/sleep</a:t>
            </a:r>
          </a:p>
          <a:p>
            <a:endParaRPr/>
          </a:p>
          <a:p>
            <a:r>
              <a:t>Facilitator reference, not visible on question slide</a:t>
            </a:r>
          </a:p>
          <a:p>
            <a:r>
              <a:t>A consistent routine can support sufficient, good-quality sleep, aiding recovery and reducing fatigue. Better attention and decision-making may support movement technique and responses to changing conditions, while recovered athletes may maintain training quality. This can reduce some fatigue-related injury risks, although contact, load, environment and other factors still matter.</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Teaching purpose</a:t>
            </a:r>
          </a:p>
          <a:p>
            <a:r>
              <a:t>Apply the preceding concept using the exact workbook question.</a:t>
            </a:r>
          </a:p>
          <a:p>
            <a:endParaRPr/>
          </a:p>
          <a:p>
            <a:r>
              <a:t>Explain</a:t>
            </a:r>
          </a:p>
          <a:p>
            <a:r>
              <a:t>Display the question without its answer. Invite key phrases, a choice or a plan as the workbook directs.</a:t>
            </a:r>
          </a:p>
          <a:p>
            <a:endParaRPr/>
          </a:p>
          <a:p>
            <a:r>
              <a:t>Watch for</a:t>
            </a:r>
          </a:p>
          <a:p>
            <a:r>
              <a:t>Discuss requires issues on more than one side with a contextual conclusion; 4 developed, 3 sound but uneven, 2 partial, 1 relevant fact.</a:t>
            </a:r>
          </a:p>
          <a:p>
            <a:endParaRPr/>
          </a:p>
          <a:p>
            <a:r>
              <a:t>Workbook link</a:t>
            </a:r>
          </a:p>
          <a:p>
            <a:r>
              <a:t>Illustrated student workbook p29, A26. Sleep, nutrition and supplementation.</a:t>
            </a:r>
          </a:p>
          <a:p>
            <a:endParaRPr/>
          </a:p>
          <a:p>
            <a:r>
              <a:t>Timing</a:t>
            </a:r>
          </a:p>
          <a:p>
            <a:r>
              <a:t>Optional appendix: outside the 120-minute session.</a:t>
            </a:r>
          </a:p>
          <a:p>
            <a:endParaRPr/>
          </a:p>
          <a:p>
            <a:r>
              <a:t>Transition</a:t>
            </a:r>
          </a:p>
          <a:p>
            <a:r>
              <a:t>Complete this after the workshop, then use the facilitator feedback.</a:t>
            </a:r>
          </a:p>
          <a:p>
            <a:endParaRPr/>
          </a:p>
          <a:p>
            <a:r>
              <a:t>Sources</a:t>
            </a:r>
          </a:p>
          <a:p>
            <a:r>
              <a:t>Primary source: 02 Student Workbook.docx, illustrated edition, and 03 Answer and Facilitator Notes.docx. Workbook SHA-256: 4fdcbb49ef5176b80dfc3e242d1a38befc7458887b78971b256fe607992e7de2.</a:t>
            </a:r>
          </a:p>
          <a:p>
            <a:r>
              <a:t>R15 — AIS, Sports Supplement Framework: Group A — https://www.ausport.gov.au/ais/nutrition/supplements/group_a</a:t>
            </a:r>
          </a:p>
          <a:p>
            <a:r>
              <a:t>R16 — Sport Integrity Australia, Supplements in sport — https://www.sportintegrity.gov.au/what-we-do/anti-doping/substances/supplements-sport</a:t>
            </a:r>
          </a:p>
          <a:p>
            <a:endParaRPr/>
          </a:p>
          <a:p>
            <a:r>
              <a:t>Facilitator reference, not visible on question slide</a:t>
            </a:r>
          </a:p>
          <a:p>
            <a:r>
              <a:t>Protein supports repair and adaptation, and a supplement can be convenient when food access makes needs difficult to meet. However, if normal food already provides adequate protein and energy, extra supplementation may offer little additional benefit. Progressive resistance training and recovery remain necessary, and cost, product quality and contamination risk should be considered. Use should therefore respond to a specific need.</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Teaching purpose</a:t>
            </a:r>
          </a:p>
          <a:p>
            <a:r>
              <a:t>Apply the preceding concept using the exact workbook question.</a:t>
            </a:r>
          </a:p>
          <a:p>
            <a:endParaRPr/>
          </a:p>
          <a:p>
            <a:r>
              <a:t>Explain</a:t>
            </a:r>
          </a:p>
          <a:p>
            <a:r>
              <a:t>Display the question without its answer. Invite key phrases, a choice or a plan as the workbook directs.</a:t>
            </a:r>
          </a:p>
          <a:p>
            <a:endParaRPr/>
          </a:p>
          <a:p>
            <a:r>
              <a:t>Watch for</a:t>
            </a:r>
          </a:p>
          <a:p>
            <a:r>
              <a:t>3: links equal momentum change/impulse, longer time and lower average force; 2: correct relationship with partial explanation; 1: identifies the longer landing. This is a conceptual application, not an instruction to practise landings. Use the graph to establish equal impulse and different duration; body position alone cannot measure force or time. Greater controlled flexion is a possible way to extend deceleration, not a guarantee of injury prevention.</a:t>
            </a:r>
          </a:p>
          <a:p>
            <a:endParaRPr/>
          </a:p>
          <a:p>
            <a:r>
              <a:t>Workbook link</a:t>
            </a:r>
          </a:p>
          <a:p>
            <a:r>
              <a:t>Illustrated student workbook p30, A27. Sustained movement and performance.</a:t>
            </a:r>
          </a:p>
          <a:p>
            <a:endParaRPr/>
          </a:p>
          <a:p>
            <a:r>
              <a:t>Timing</a:t>
            </a:r>
          </a:p>
          <a:p>
            <a:r>
              <a:t>Optional appendix: outside the 120-minute session.</a:t>
            </a:r>
          </a:p>
          <a:p>
            <a:endParaRPr/>
          </a:p>
          <a:p>
            <a:r>
              <a:t>Transition</a:t>
            </a:r>
          </a:p>
          <a:p>
            <a:r>
              <a:t>Complete this after the workshop, then use the facilitator feedback.</a:t>
            </a:r>
          </a:p>
          <a:p>
            <a:endParaRPr/>
          </a:p>
          <a:p>
            <a:r>
              <a:t>Sources</a:t>
            </a:r>
          </a:p>
          <a:p>
            <a:r>
              <a:t>Primary source: 02 Student Workbook.docx, illustrated edition, and 03 Answer and Facilitator Notes.docx. Workbook SHA-256: 4fdcbb49ef5176b80dfc3e242d1a38befc7458887b78971b256fe607992e7de2.</a:t>
            </a:r>
          </a:p>
          <a:p>
            <a:endParaRPr/>
          </a:p>
          <a:p>
            <a:r>
              <a:t>Visual asset: original AI-generated teaching illustration from the workbook. Hypothetical scene, not documentary photography. Precise labels and diagrams are native editable slide objects.</a:t>
            </a:r>
          </a:p>
          <a:p>
            <a:endParaRPr/>
          </a:p>
          <a:p>
            <a:r>
              <a:t>Facilitator reference, not visible on question slide</a:t>
            </a:r>
          </a:p>
          <a:p>
            <a:r>
              <a:t>Impulse equals change in momentum and is represented by the area under the net-force–time curve. For the same change in momentum, spreading the impulse over a longer time reduces average net force. A controlled landing that increases deceleration time can therefore reduce average loading compared with a shorter, stiffer landing.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Teaching purpose</a:t>
            </a:r>
          </a:p>
          <a:p>
            <a:r>
              <a:t>Apply the preceding concept using the exact workbook question.</a:t>
            </a:r>
          </a:p>
          <a:p>
            <a:endParaRPr/>
          </a:p>
          <a:p>
            <a:r>
              <a:t>Explain</a:t>
            </a:r>
          </a:p>
          <a:p>
            <a:r>
              <a:t>Display the question without its answer. Invite key phrases, a choice or a plan as the workbook directs.</a:t>
            </a:r>
          </a:p>
          <a:p>
            <a:endParaRPr/>
          </a:p>
          <a:p>
            <a:r>
              <a:t>Watch for</a:t>
            </a:r>
          </a:p>
          <a:p>
            <a:r>
              <a:t>3: limitation, complementary evidence and decision link; 2: partial explanation; 1: relevant fact.</a:t>
            </a:r>
          </a:p>
          <a:p>
            <a:endParaRPr/>
          </a:p>
          <a:p>
            <a:r>
              <a:t>Workbook link</a:t>
            </a:r>
          </a:p>
          <a:p>
            <a:r>
              <a:t>Illustrated student workbook p31, A28. Sustained movement and performance.</a:t>
            </a:r>
          </a:p>
          <a:p>
            <a:endParaRPr/>
          </a:p>
          <a:p>
            <a:r>
              <a:t>Timing</a:t>
            </a:r>
          </a:p>
          <a:p>
            <a:r>
              <a:t>Optional appendix: outside the 120-minute session.</a:t>
            </a:r>
          </a:p>
          <a:p>
            <a:endParaRPr/>
          </a:p>
          <a:p>
            <a:r>
              <a:t>Transition</a:t>
            </a:r>
          </a:p>
          <a:p>
            <a:r>
              <a:t>Complete this after the workshop, then use the facilitator feedback.</a:t>
            </a:r>
          </a:p>
          <a:p>
            <a:endParaRPr/>
          </a:p>
          <a:p>
            <a:r>
              <a:t>Sources</a:t>
            </a:r>
          </a:p>
          <a:p>
            <a:r>
              <a:t>Primary source: 02 Student Workbook.docx, illustrated edition, and 03 Answer and Facilitator Notes.docx. Workbook SHA-256: 4fdcbb49ef5176b80dfc3e242d1a38befc7458887b78971b256fe607992e7de2.</a:t>
            </a:r>
          </a:p>
          <a:p>
            <a:endParaRPr/>
          </a:p>
          <a:p>
            <a:endParaRPr/>
          </a:p>
          <a:p>
            <a:r>
              <a:t>Facilitator reference, not visible on question slide</a:t>
            </a:r>
          </a:p>
          <a:p>
            <a:r>
              <a:t>The score is an estimate based on selected signals and an algorithm, so it may miss relevant stress or misrepresent the athlete’s state. Combining it with fatigue reports, technique and load history gives a fuller picture. The coach can then adjust training or seek appropriate advice rather than treating one score as decisive.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Teaching purpose</a:t>
            </a:r>
          </a:p>
          <a:p>
            <a:r>
              <a:t>Apply the preceding concept using the exact workbook question.</a:t>
            </a:r>
          </a:p>
          <a:p>
            <a:endParaRPr/>
          </a:p>
          <a:p>
            <a:r>
              <a:t>Explain</a:t>
            </a:r>
          </a:p>
          <a:p>
            <a:r>
              <a:t>Display the question without its answer. Invite key phrases, a choice or a plan as the workbook directs.</a:t>
            </a:r>
          </a:p>
          <a:p>
            <a:endParaRPr/>
          </a:p>
          <a:p>
            <a:r>
              <a:t>Watch for</a:t>
            </a:r>
          </a:p>
          <a:p>
            <a:r>
              <a:t>4: considers legitimate purpose and risks with a reasoned conclusion; 3: sound but uneven; 2: partial discussion; 1: relevant fact.</a:t>
            </a:r>
          </a:p>
          <a:p>
            <a:endParaRPr/>
          </a:p>
          <a:p>
            <a:r>
              <a:t>Workbook link</a:t>
            </a:r>
          </a:p>
          <a:p>
            <a:r>
              <a:t>Illustrated student workbook p33, A30. Sustained movement and performance.</a:t>
            </a:r>
          </a:p>
          <a:p>
            <a:endParaRPr/>
          </a:p>
          <a:p>
            <a:r>
              <a:t>Timing</a:t>
            </a:r>
          </a:p>
          <a:p>
            <a:r>
              <a:t>Optional appendix: outside the 120-minute session.</a:t>
            </a:r>
          </a:p>
          <a:p>
            <a:endParaRPr/>
          </a:p>
          <a:p>
            <a:r>
              <a:t>Transition</a:t>
            </a:r>
          </a:p>
          <a:p>
            <a:r>
              <a:t>Complete this after the workshop, then use the facilitator feedback.</a:t>
            </a:r>
          </a:p>
          <a:p>
            <a:endParaRPr/>
          </a:p>
          <a:p>
            <a:r>
              <a:t>Sources</a:t>
            </a:r>
          </a:p>
          <a:p>
            <a:r>
              <a:t>Primary source: 02 Student Workbook.docx, illustrated edition, and 03 Answer and Facilitator Notes.docx. Workbook SHA-256: 4fdcbb49ef5176b80dfc3e242d1a38befc7458887b78971b256fe607992e7de2.</a:t>
            </a:r>
          </a:p>
          <a:p>
            <a:r>
              <a:t>R16 — Sport Integrity Australia, Supplements in sport — https://www.sportintegrity.gov.au/what-we-do/anti-doping/substances/supplements-sport</a:t>
            </a:r>
          </a:p>
          <a:p>
            <a:endParaRPr/>
          </a:p>
          <a:p>
            <a:r>
              <a:t>Facilitator reference, not visible on question slide</a:t>
            </a:r>
          </a:p>
          <a:p>
            <a:r>
              <a:t>Appropriate medication under qualified guidance may manage symptoms as part of treatment. However, reduced pain does not mean the injury has healed, and competing may worsen damage or conceal a warning sign. Pressure to compete raises duty-of-care concerns; permitted status and relevant procedures also need checking. Participation should depend on appropriate assessment and readiness rather than medication alone.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WSU_CRIMONSON_TITLE">
  <p:cSld name="WSU_CRIMONSON_TITLE">
    <p:bg>
      <p:bgPr>
        <a:solidFill>
          <a:srgbClr val="990033"/>
        </a:solidFill>
        <a:effectLst/>
      </p:bgPr>
    </p:bg>
    <p:spTree>
      <p:nvGrpSpPr>
        <p:cNvPr id="1" name="Shape 18"/>
        <p:cNvGrpSpPr/>
        <p:nvPr/>
      </p:nvGrpSpPr>
      <p:grpSpPr>
        <a:xfrm>
          <a:off x="0" y="0"/>
          <a:ext cx="0" cy="0"/>
          <a:chOff x="0" y="0"/>
          <a:chExt cx="0" cy="0"/>
        </a:xfrm>
      </p:grpSpPr>
      <p:sp>
        <p:nvSpPr>
          <p:cNvPr id="19" name="Google Shape;19;p5"/>
          <p:cNvSpPr txBox="1"/>
          <p:nvPr/>
        </p:nvSpPr>
        <p:spPr>
          <a:xfrm rot="-5400000">
            <a:off x="-80748" y="427047"/>
            <a:ext cx="731550" cy="326100"/>
          </a:xfrm>
          <a:prstGeom prst="rect">
            <a:avLst/>
          </a:prstGeom>
          <a:noFill/>
          <a:ln>
            <a:noFill/>
          </a:ln>
        </p:spPr>
        <p:txBody>
          <a:bodyPr spcFirstLastPara="1" wrap="square" lIns="0" tIns="0" rIns="0" bIns="0" anchor="t" anchorCtr="0">
            <a:noAutofit/>
          </a:bodyPr>
          <a:lstStyle/>
          <a:p>
            <a:pPr marL="0" lvl="0" indent="0" algn="r" rtl="0">
              <a:lnSpc>
                <a:spcPct val="93000"/>
              </a:lnSpc>
              <a:spcBef>
                <a:spcPts val="0"/>
              </a:spcBef>
              <a:spcAft>
                <a:spcPts val="0"/>
              </a:spcAft>
              <a:buNone/>
            </a:pPr>
            <a:fld id="{00000000-1234-1234-1234-123412341234}" type="slidenum">
              <a:rPr lang="en-GB" sz="650">
                <a:solidFill>
                  <a:srgbClr val="FFFFFF"/>
                </a:solidFill>
                <a:latin typeface="Open Sans SemiBold"/>
                <a:ea typeface="Open Sans SemiBold"/>
                <a:cs typeface="Open Sans SemiBold"/>
                <a:sym typeface="Open Sans SemiBold"/>
              </a:rPr>
              <a:pPr marL="0" lvl="0" indent="0" algn="r" rtl="0">
                <a:lnSpc>
                  <a:spcPct val="93000"/>
                </a:lnSpc>
                <a:spcBef>
                  <a:spcPts val="0"/>
                </a:spcBef>
                <a:spcAft>
                  <a:spcPts val="0"/>
                </a:spcAft>
                <a:buNone/>
              </a:pPr>
              <a:t>‹#›</a:t>
            </a:fld>
            <a:endParaRPr sz="650">
              <a:solidFill>
                <a:srgbClr val="FFFFFF"/>
              </a:solidFill>
              <a:latin typeface="Open Sans SemiBold"/>
              <a:ea typeface="Open Sans SemiBold"/>
              <a:cs typeface="Open Sans SemiBold"/>
              <a:sym typeface="Open Sans SemiBold"/>
            </a:endParaRPr>
          </a:p>
        </p:txBody>
      </p:sp>
      <p:sp>
        <p:nvSpPr>
          <p:cNvPr id="20" name="Google Shape;20;p5"/>
          <p:cNvSpPr txBox="1"/>
          <p:nvPr/>
        </p:nvSpPr>
        <p:spPr>
          <a:xfrm rot="-5400000">
            <a:off x="-657983" y="5485278"/>
            <a:ext cx="1885950" cy="326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650">
                <a:solidFill>
                  <a:srgbClr val="FFFFFF"/>
                </a:solidFill>
                <a:latin typeface="Open Sans SemiBold"/>
                <a:ea typeface="Open Sans SemiBold"/>
                <a:cs typeface="Open Sans SemiBold"/>
                <a:sym typeface="Open Sans SemiBold"/>
              </a:rPr>
              <a:t>WESTERN SYDNEY UNIVERSITY</a:t>
            </a:r>
            <a:endParaRPr sz="650">
              <a:solidFill>
                <a:srgbClr val="FFFFFF"/>
              </a:solidFill>
              <a:latin typeface="Open Sans SemiBold"/>
              <a:ea typeface="Open Sans SemiBold"/>
              <a:cs typeface="Open Sans SemiBold"/>
              <a:sym typeface="Open Sans SemiBold"/>
            </a:endParaRPr>
          </a:p>
        </p:txBody>
      </p:sp>
      <p:sp>
        <p:nvSpPr>
          <p:cNvPr id="21" name="Google Shape;21;p5"/>
          <p:cNvSpPr txBox="1"/>
          <p:nvPr/>
        </p:nvSpPr>
        <p:spPr>
          <a:xfrm rot="-5400000">
            <a:off x="-387421" y="3265955"/>
            <a:ext cx="1344900" cy="326100"/>
          </a:xfrm>
          <a:prstGeom prst="rect">
            <a:avLst/>
          </a:prstGeom>
          <a:noFill/>
          <a:ln>
            <a:noFill/>
          </a:ln>
        </p:spPr>
        <p:txBody>
          <a:bodyPr spcFirstLastPara="1" wrap="square" lIns="0" tIns="0" rIns="0" bIns="0" anchor="t" anchorCtr="0">
            <a:noAutofit/>
          </a:bodyPr>
          <a:lstStyle/>
          <a:p>
            <a:pPr marL="0" lvl="0" indent="0" algn="ctr" rtl="0">
              <a:spcBef>
                <a:spcPts val="0"/>
              </a:spcBef>
              <a:spcAft>
                <a:spcPts val="0"/>
              </a:spcAft>
              <a:buNone/>
            </a:pPr>
            <a:r>
              <a:rPr lang="en-GB" sz="650">
                <a:solidFill>
                  <a:schemeClr val="lt1"/>
                </a:solidFill>
                <a:latin typeface="Open Sans SemiBold"/>
                <a:ea typeface="Open Sans SemiBold"/>
                <a:cs typeface="Open Sans SemiBold"/>
                <a:sym typeface="Open Sans SemiBold"/>
              </a:rPr>
              <a:t>CHARGE </a:t>
            </a:r>
            <a:r>
              <a:rPr lang="en-GB" sz="650" b="0" i="1">
                <a:solidFill>
                  <a:schemeClr val="lt1"/>
                </a:solidFill>
                <a:latin typeface="Georgia" panose="02040502050405020303" pitchFamily="18" charset="0"/>
                <a:ea typeface="Open Sans SemiBold"/>
                <a:cs typeface="Open Sans SemiBold"/>
                <a:sym typeface="Open Sans SemiBold"/>
              </a:rPr>
              <a:t>TOWARDS </a:t>
            </a:r>
            <a:r>
              <a:rPr lang="en-GB" sz="650">
                <a:solidFill>
                  <a:schemeClr val="lt1"/>
                </a:solidFill>
                <a:latin typeface="Open Sans SemiBold"/>
                <a:ea typeface="Open Sans SemiBold"/>
                <a:cs typeface="Open Sans SemiBold"/>
                <a:sym typeface="Open Sans SemiBold"/>
              </a:rPr>
              <a:t>CHANGE</a:t>
            </a:r>
            <a:endParaRPr sz="650">
              <a:solidFill>
                <a:srgbClr val="FFFFFF"/>
              </a:solidFill>
              <a:latin typeface="Open Sans SemiBold"/>
              <a:ea typeface="Open Sans SemiBold"/>
              <a:cs typeface="Open Sans SemiBold"/>
              <a:sym typeface="Open Sans SemiBold"/>
            </a:endParaRPr>
          </a:p>
        </p:txBody>
      </p:sp>
    </p:spTree>
    <p:extLst>
      <p:ext uri="{BB962C8B-B14F-4D97-AF65-F5344CB8AC3E}">
        <p14:creationId xmlns:p14="http://schemas.microsoft.com/office/powerpoint/2010/main" val="1175692140"/>
      </p:ext>
    </p:extLst>
  </p:cSld>
  <p:clrMapOvr>
    <a:masterClrMapping/>
  </p:clrMapOvr>
  <p:extLst>
    <p:ext uri="{DCECCB84-F9BA-43D5-87BE-67443E8EF086}">
      <p15:sldGuideLst xmlns:p15="http://schemas.microsoft.com/office/powerpoint/2012/main">
        <p15:guide id="1" orient="horz" pos="4320">
          <p15:clr>
            <a:srgbClr val="E46962"/>
          </p15:clr>
        </p15:guide>
        <p15:guide id="2" pos="7680">
          <p15:clr>
            <a:srgbClr val="00FFFF"/>
          </p15:clr>
        </p15:guide>
        <p15:guide id="3" pos="775">
          <p15:clr>
            <a:srgbClr val="00FFFF"/>
          </p15:clr>
        </p15:guide>
        <p15:guide id="4" pos="14587">
          <p15:clr>
            <a:srgbClr val="00FFFF"/>
          </p15:clr>
        </p15:guide>
        <p15:guide id="5" orient="horz" pos="760">
          <p15:clr>
            <a:srgbClr val="E46962"/>
          </p15:clr>
        </p15:guide>
        <p15:guide id="6" orient="horz" pos="7880">
          <p15:clr>
            <a:srgbClr val="E46962"/>
          </p15:clr>
        </p15:guide>
        <p15:guide id="7" pos="1550">
          <p15:clr>
            <a:srgbClr val="00FFFF"/>
          </p15:clr>
        </p15:guide>
        <p15:guide id="8" pos="1958">
          <p15:clr>
            <a:srgbClr val="00FFFF"/>
          </p15:clr>
        </p15:guide>
        <p15:guide id="9" pos="2738">
          <p15:clr>
            <a:srgbClr val="00FFFF"/>
          </p15:clr>
        </p15:guide>
        <p15:guide id="10" pos="3144">
          <p15:clr>
            <a:srgbClr val="00FFFF"/>
          </p15:clr>
        </p15:guide>
        <p15:guide id="11" pos="3917">
          <p15:clr>
            <a:srgbClr val="00FFFF"/>
          </p15:clr>
        </p15:guide>
        <p15:guide id="12" pos="4330">
          <p15:clr>
            <a:srgbClr val="00FFFF"/>
          </p15:clr>
        </p15:guide>
        <p15:guide id="13" pos="5102">
          <p15:clr>
            <a:srgbClr val="00FFFF"/>
          </p15:clr>
        </p15:guide>
        <p15:guide id="14" pos="5515">
          <p15:clr>
            <a:srgbClr val="00FFFF"/>
          </p15:clr>
        </p15:guide>
        <p15:guide id="15" pos="6288">
          <p15:clr>
            <a:srgbClr val="00FFFF"/>
          </p15:clr>
        </p15:guide>
        <p15:guide id="16" pos="6701">
          <p15:clr>
            <a:srgbClr val="00FFFF"/>
          </p15:clr>
        </p15:guide>
        <p15:guide id="17" pos="7474">
          <p15:clr>
            <a:srgbClr val="00FFFF"/>
          </p15:clr>
        </p15:guide>
        <p15:guide id="18" pos="7886">
          <p15:clr>
            <a:srgbClr val="00FFFF"/>
          </p15:clr>
        </p15:guide>
        <p15:guide id="19" pos="8659">
          <p15:clr>
            <a:srgbClr val="00FFFF"/>
          </p15:clr>
        </p15:guide>
        <p15:guide id="20" pos="9072">
          <p15:clr>
            <a:srgbClr val="00FFFF"/>
          </p15:clr>
        </p15:guide>
        <p15:guide id="21" pos="9845">
          <p15:clr>
            <a:srgbClr val="00FFFF"/>
          </p15:clr>
        </p15:guide>
        <p15:guide id="22" pos="10258">
          <p15:clr>
            <a:srgbClr val="00FFFF"/>
          </p15:clr>
        </p15:guide>
        <p15:guide id="23" pos="11030">
          <p15:clr>
            <a:srgbClr val="00FFFF"/>
          </p15:clr>
        </p15:guide>
        <p15:guide id="24" pos="11443">
          <p15:clr>
            <a:srgbClr val="00FFFF"/>
          </p15:clr>
        </p15:guide>
        <p15:guide id="25" pos="12216">
          <p15:clr>
            <a:srgbClr val="00FFFF"/>
          </p15:clr>
        </p15:guide>
        <p15:guide id="26" pos="12629">
          <p15:clr>
            <a:srgbClr val="00FFFF"/>
          </p15:clr>
        </p15:guide>
        <p15:guide id="27" pos="13402">
          <p15:clr>
            <a:srgbClr val="00FFFF"/>
          </p15:clr>
        </p15:guide>
        <p15:guide id="28" pos="13814">
          <p15:clr>
            <a:srgbClr val="00FFFF"/>
          </p15:clr>
        </p15:guide>
        <p15:guide id="29" pos="413">
          <p15:clr>
            <a:srgbClr val="E46962"/>
          </p15:clr>
        </p15:guide>
        <p15:guide id="30" pos="14947">
          <p15:clr>
            <a:srgbClr val="E46962"/>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46AEE13-0A41-6890-4C37-0F99E47C2554}"/>
              </a:ext>
            </a:extLst>
          </p:cNvPr>
          <p:cNvSpPr>
            <a:spLocks noGrp="1"/>
          </p:cNvSpPr>
          <p:nvPr>
            <p:ph type="dt" sz="half" idx="10"/>
          </p:nvPr>
        </p:nvSpPr>
        <p:spPr/>
        <p:txBody>
          <a:bodyPr/>
          <a:lstStyle/>
          <a:p>
            <a:fld id="{C803E0FF-DACD-4334-84AD-F84A8CE40810}" type="datetimeFigureOut">
              <a:rPr lang="en-AU" smtClean="0"/>
              <a:t>6/10/2026</a:t>
            </a:fld>
            <a:endParaRPr lang="en-AU"/>
          </a:p>
        </p:txBody>
      </p:sp>
      <p:sp>
        <p:nvSpPr>
          <p:cNvPr id="3" name="Footer Placeholder 2">
            <a:extLst>
              <a:ext uri="{FF2B5EF4-FFF2-40B4-BE49-F238E27FC236}">
                <a16:creationId xmlns:a16="http://schemas.microsoft.com/office/drawing/2014/main" id="{7EBB62C8-423A-9656-7C9A-2C2D563DBA84}"/>
              </a:ext>
            </a:extLst>
          </p:cNvPr>
          <p:cNvSpPr>
            <a:spLocks noGrp="1"/>
          </p:cNvSpPr>
          <p:nvPr>
            <p:ph type="ftr" sz="quarter" idx="11"/>
          </p:nvPr>
        </p:nvSpPr>
        <p:spPr/>
        <p:txBody>
          <a:bodyPr/>
          <a:lstStyle/>
          <a:p>
            <a:endParaRPr lang="en-AU"/>
          </a:p>
        </p:txBody>
      </p:sp>
      <p:sp>
        <p:nvSpPr>
          <p:cNvPr id="4" name="Slide Number Placeholder 3">
            <a:extLst>
              <a:ext uri="{FF2B5EF4-FFF2-40B4-BE49-F238E27FC236}">
                <a16:creationId xmlns:a16="http://schemas.microsoft.com/office/drawing/2014/main" id="{6E1B5B7C-2154-BF7D-13DB-D174A78A6A02}"/>
              </a:ext>
            </a:extLst>
          </p:cNvPr>
          <p:cNvSpPr>
            <a:spLocks noGrp="1"/>
          </p:cNvSpPr>
          <p:nvPr>
            <p:ph type="sldNum" sz="quarter" idx="12"/>
          </p:nvPr>
        </p:nvSpPr>
        <p:spPr/>
        <p:txBody>
          <a:bodyPr/>
          <a:lstStyle/>
          <a:p>
            <a:fld id="{02BF2856-170A-4261-81A0-4634E4E35F71}" type="slidenum">
              <a:rPr lang="en-AU" smtClean="0"/>
              <a:t>‹#›</a:t>
            </a:fld>
            <a:endParaRPr lang="en-AU"/>
          </a:p>
        </p:txBody>
      </p:sp>
    </p:spTree>
    <p:extLst>
      <p:ext uri="{BB962C8B-B14F-4D97-AF65-F5344CB8AC3E}">
        <p14:creationId xmlns:p14="http://schemas.microsoft.com/office/powerpoint/2010/main" val="82211580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1" r:id="rId2"/>
    <p:sldLayoutId id="2147483652" r:id="rId3"/>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8.xml"/><Relationship Id="rId1" Type="http://schemas.openxmlformats.org/officeDocument/2006/relationships/slideLayout" Target="../slideLayouts/slideLayout1.xml"/><Relationship Id="rId4" Type="http://schemas.openxmlformats.org/officeDocument/2006/relationships/chart" Target="../charts/char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9.xml"/><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5.xml"/><Relationship Id="rId1" Type="http://schemas.openxmlformats.org/officeDocument/2006/relationships/slideLayout" Target="../slideLayouts/slideLayout1.xml"/><Relationship Id="rId4" Type="http://schemas.openxmlformats.org/officeDocument/2006/relationships/chart" Target="../charts/chart3.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1">
          <a:extLst>
            <a:ext uri="{FF2B5EF4-FFF2-40B4-BE49-F238E27FC236}">
              <a16:creationId xmlns:a16="http://schemas.microsoft.com/office/drawing/2014/main" id="{B72C5D9C-E462-0C35-5C78-4C116B399ACF}"/>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9DA3E6C6-4235-CB82-9934-EA91870274A6}"/>
              </a:ext>
            </a:extLst>
          </p:cNvPr>
          <p:cNvPicPr>
            <a:picLocks noChangeAspect="1"/>
          </p:cNvPicPr>
          <p:nvPr/>
        </p:nvPicPr>
        <p:blipFill>
          <a:blip r:embed="rId3">
            <a:extLst>
              <a:ext uri="{28A0092B-C50C-407E-A947-70E740481C1C}">
                <a14:useLocalDpi xmlns:a14="http://schemas.microsoft.com/office/drawing/2010/main" val="0"/>
              </a:ext>
            </a:extLst>
          </a:blip>
          <a:srcRect r="32542"/>
          <a:stretch>
            <a:fillRect/>
          </a:stretch>
        </p:blipFill>
        <p:spPr>
          <a:xfrm>
            <a:off x="-180753" y="-20016"/>
            <a:ext cx="12372753" cy="6878016"/>
          </a:xfrm>
          <a:prstGeom prst="rect">
            <a:avLst/>
          </a:prstGeom>
        </p:spPr>
      </p:pic>
      <p:sp>
        <p:nvSpPr>
          <p:cNvPr id="34" name="Google Shape;34;p7">
            <a:extLst>
              <a:ext uri="{FF2B5EF4-FFF2-40B4-BE49-F238E27FC236}">
                <a16:creationId xmlns:a16="http://schemas.microsoft.com/office/drawing/2014/main" id="{266773F7-FE48-695F-1C87-9190B844B839}"/>
              </a:ext>
            </a:extLst>
          </p:cNvPr>
          <p:cNvSpPr txBox="1"/>
          <p:nvPr/>
        </p:nvSpPr>
        <p:spPr>
          <a:xfrm>
            <a:off x="508918" y="1614538"/>
            <a:ext cx="8755500" cy="2437590"/>
          </a:xfrm>
          <a:prstGeom prst="rect">
            <a:avLst/>
          </a:prstGeom>
          <a:noFill/>
          <a:ln>
            <a:noFill/>
          </a:ln>
        </p:spPr>
        <p:txBody>
          <a:bodyPr spcFirstLastPara="1" wrap="square" lIns="0" tIns="0" rIns="0" bIns="0" anchor="t" anchorCtr="0">
            <a:spAutoFit/>
          </a:bodyPr>
          <a:lstStyle/>
          <a:p>
            <a:pPr>
              <a:lnSpc>
                <a:spcPct val="80000"/>
              </a:lnSpc>
            </a:pPr>
            <a:r>
              <a:rPr lang="en-GB" sz="6600" b="1" dirty="0">
                <a:solidFill>
                  <a:schemeClr val="lt1"/>
                </a:solidFill>
                <a:latin typeface="Open Sans SemiBold" panose="020B0706030804020204" pitchFamily="34" charset="0"/>
                <a:ea typeface="Open Sans SemiBold" panose="020B0706030804020204" pitchFamily="34" charset="0"/>
                <a:cs typeface="Open Sans SemiBold" panose="020B0706030804020204" pitchFamily="34" charset="0"/>
                <a:sym typeface="Open Sans SemiBold"/>
              </a:rPr>
              <a:t>HEALTH AND MOVEMENT </a:t>
            </a:r>
          </a:p>
          <a:p>
            <a:pPr>
              <a:lnSpc>
                <a:spcPct val="80000"/>
              </a:lnSpc>
            </a:pPr>
            <a:r>
              <a:rPr lang="en-GB" sz="6600" b="1" dirty="0">
                <a:solidFill>
                  <a:schemeClr val="lt1"/>
                </a:solidFill>
                <a:latin typeface="Open Sans SemiBold" panose="020B0706030804020204" pitchFamily="34" charset="0"/>
                <a:ea typeface="Open Sans SemiBold" panose="020B0706030804020204" pitchFamily="34" charset="0"/>
                <a:cs typeface="Open Sans SemiBold" panose="020B0706030804020204" pitchFamily="34" charset="0"/>
                <a:sym typeface="Open Sans SemiBold"/>
              </a:rPr>
              <a:t>SCIENCE</a:t>
            </a:r>
            <a:endParaRPr sz="6600" b="1" dirty="0">
              <a:latin typeface="Open Sans SemiBold" panose="020B0706030804020204" pitchFamily="34" charset="0"/>
              <a:ea typeface="Open Sans SemiBold" panose="020B0706030804020204" pitchFamily="34" charset="0"/>
              <a:cs typeface="Open Sans SemiBold" panose="020B0706030804020204" pitchFamily="34" charset="0"/>
              <a:sym typeface="Georgia"/>
            </a:endParaRPr>
          </a:p>
        </p:txBody>
      </p:sp>
      <p:sp>
        <p:nvSpPr>
          <p:cNvPr id="35" name="Google Shape;35;p7">
            <a:extLst>
              <a:ext uri="{FF2B5EF4-FFF2-40B4-BE49-F238E27FC236}">
                <a16:creationId xmlns:a16="http://schemas.microsoft.com/office/drawing/2014/main" id="{C9CF2629-0F38-9EE2-951A-CDDD9D5791D1}"/>
              </a:ext>
            </a:extLst>
          </p:cNvPr>
          <p:cNvSpPr txBox="1"/>
          <p:nvPr/>
        </p:nvSpPr>
        <p:spPr>
          <a:xfrm>
            <a:off x="508918" y="4032017"/>
            <a:ext cx="6234300" cy="787908"/>
          </a:xfrm>
          <a:prstGeom prst="rect">
            <a:avLst/>
          </a:prstGeom>
          <a:noFill/>
          <a:ln>
            <a:noFill/>
          </a:ln>
        </p:spPr>
        <p:txBody>
          <a:bodyPr spcFirstLastPara="1" wrap="square" lIns="0" tIns="0" rIns="0" bIns="0" anchor="t" anchorCtr="0">
            <a:spAutoFit/>
          </a:bodyPr>
          <a:lstStyle/>
          <a:p>
            <a:pPr>
              <a:lnSpc>
                <a:spcPct val="80000"/>
              </a:lnSpc>
            </a:pPr>
            <a:r>
              <a:rPr lang="en-GB" sz="3200" i="1" dirty="0">
                <a:solidFill>
                  <a:schemeClr val="lt1"/>
                </a:solidFill>
                <a:latin typeface="Georgia"/>
                <a:ea typeface="Georgia"/>
                <a:cs typeface="Georgia"/>
                <a:sym typeface="Georgia"/>
              </a:rPr>
              <a:t>CONTENT ANALYSIS &amp; SYLLABUS REVIEW</a:t>
            </a:r>
            <a:endParaRPr sz="400" dirty="0">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37" name="Google Shape;37;p7">
            <a:extLst>
              <a:ext uri="{FF2B5EF4-FFF2-40B4-BE49-F238E27FC236}">
                <a16:creationId xmlns:a16="http://schemas.microsoft.com/office/drawing/2014/main" id="{4A3C28D8-081E-F6B3-F747-5DE0A6198C71}"/>
              </a:ext>
            </a:extLst>
          </p:cNvPr>
          <p:cNvSpPr/>
          <p:nvPr/>
        </p:nvSpPr>
        <p:spPr>
          <a:xfrm>
            <a:off x="613340" y="603000"/>
            <a:ext cx="566204" cy="707920"/>
          </a:xfrm>
          <a:custGeom>
            <a:avLst/>
            <a:gdLst/>
            <a:ahLst/>
            <a:cxnLst/>
            <a:rect l="l" t="t" r="r" b="b"/>
            <a:pathLst>
              <a:path w="167145" h="208980" extrusionOk="0">
                <a:moveTo>
                  <a:pt x="150285" y="33404"/>
                </a:moveTo>
                <a:lnTo>
                  <a:pt x="122712" y="150475"/>
                </a:lnTo>
                <a:cubicBezTo>
                  <a:pt x="116374" y="146926"/>
                  <a:pt x="108895" y="144200"/>
                  <a:pt x="100781" y="142552"/>
                </a:cubicBezTo>
                <a:lnTo>
                  <a:pt x="83541" y="70357"/>
                </a:lnTo>
                <a:lnTo>
                  <a:pt x="66300" y="142552"/>
                </a:lnTo>
                <a:cubicBezTo>
                  <a:pt x="58124" y="144200"/>
                  <a:pt x="50708" y="146926"/>
                  <a:pt x="44369" y="150475"/>
                </a:cubicBezTo>
                <a:lnTo>
                  <a:pt x="16734" y="33404"/>
                </a:lnTo>
                <a:lnTo>
                  <a:pt x="34101" y="33404"/>
                </a:lnTo>
                <a:lnTo>
                  <a:pt x="55208" y="121128"/>
                </a:lnTo>
                <a:lnTo>
                  <a:pt x="76125" y="33404"/>
                </a:lnTo>
                <a:lnTo>
                  <a:pt x="90893" y="33404"/>
                </a:lnTo>
                <a:lnTo>
                  <a:pt x="112317" y="121128"/>
                </a:lnTo>
                <a:lnTo>
                  <a:pt x="132981" y="33404"/>
                </a:lnTo>
                <a:close/>
                <a:moveTo>
                  <a:pt x="0" y="0"/>
                </a:moveTo>
                <a:lnTo>
                  <a:pt x="0" y="125692"/>
                </a:lnTo>
                <a:cubicBezTo>
                  <a:pt x="0" y="171836"/>
                  <a:pt x="83541" y="208980"/>
                  <a:pt x="83604" y="208980"/>
                </a:cubicBezTo>
                <a:cubicBezTo>
                  <a:pt x="83668" y="208980"/>
                  <a:pt x="167145" y="171836"/>
                  <a:pt x="167145" y="125692"/>
                </a:cubicBezTo>
                <a:lnTo>
                  <a:pt x="167145" y="0"/>
                </a:lnTo>
                <a:close/>
              </a:path>
            </a:pathLst>
          </a:custGeom>
          <a:solidFill>
            <a:schemeClr val="lt1"/>
          </a:solidFill>
          <a:ln>
            <a:noFill/>
          </a:ln>
        </p:spPr>
        <p:txBody>
          <a:bodyPr spcFirstLastPara="1" wrap="square" lIns="45713" tIns="45713" rIns="45713" bIns="45713" anchor="ctr" anchorCtr="0">
            <a:noAutofit/>
          </a:bodyPr>
          <a:lstStyle/>
          <a:p>
            <a:endParaRPr sz="900">
              <a:latin typeface="Open Sans Light" panose="020B0306030504020204" pitchFamily="34" charset="0"/>
              <a:ea typeface="Open Sans Light" panose="020B0306030504020204" pitchFamily="34" charset="0"/>
              <a:cs typeface="Open Sans Light" panose="020B0306030504020204" pitchFamily="34" charset="0"/>
            </a:endParaRPr>
          </a:p>
        </p:txBody>
      </p:sp>
      <p:pic>
        <p:nvPicPr>
          <p:cNvPr id="4" name="Picture 3">
            <a:extLst>
              <a:ext uri="{FF2B5EF4-FFF2-40B4-BE49-F238E27FC236}">
                <a16:creationId xmlns:a16="http://schemas.microsoft.com/office/drawing/2014/main" id="{0E2CFB05-8063-072A-C478-5E5815E5156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8918" y="5018567"/>
            <a:ext cx="2548684" cy="1424730"/>
          </a:xfrm>
          <a:prstGeom prst="rect">
            <a:avLst/>
          </a:prstGeom>
        </p:spPr>
      </p:pic>
    </p:spTree>
    <p:extLst>
      <p:ext uri="{BB962C8B-B14F-4D97-AF65-F5344CB8AC3E}">
        <p14:creationId xmlns:p14="http://schemas.microsoft.com/office/powerpoint/2010/main" val="3719802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1">
          <a:extLst>
            <a:ext uri="{FF2B5EF4-FFF2-40B4-BE49-F238E27FC236}">
              <a16:creationId xmlns:a16="http://schemas.microsoft.com/office/drawing/2014/main" id="{BFD5EAA0-8736-550B-3FE5-DE7E75351B1B}"/>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9046475B-C46D-1403-EB22-23C0D6D2CABF}"/>
              </a:ext>
            </a:extLst>
          </p:cNvPr>
          <p:cNvPicPr>
            <a:picLocks noChangeAspect="1"/>
          </p:cNvPicPr>
          <p:nvPr/>
        </p:nvPicPr>
        <p:blipFill>
          <a:blip r:embed="rId3">
            <a:extLst>
              <a:ext uri="{28A0092B-C50C-407E-A947-70E740481C1C}">
                <a14:useLocalDpi xmlns:a14="http://schemas.microsoft.com/office/drawing/2010/main" val="0"/>
              </a:ext>
            </a:extLst>
          </a:blip>
          <a:srcRect r="32542"/>
          <a:stretch>
            <a:fillRect/>
          </a:stretch>
        </p:blipFill>
        <p:spPr>
          <a:xfrm>
            <a:off x="-180753" y="-20016"/>
            <a:ext cx="12372753" cy="6878016"/>
          </a:xfrm>
          <a:prstGeom prst="rect">
            <a:avLst/>
          </a:prstGeom>
        </p:spPr>
      </p:pic>
      <p:sp>
        <p:nvSpPr>
          <p:cNvPr id="34" name="Google Shape;34;p7">
            <a:extLst>
              <a:ext uri="{FF2B5EF4-FFF2-40B4-BE49-F238E27FC236}">
                <a16:creationId xmlns:a16="http://schemas.microsoft.com/office/drawing/2014/main" id="{CB15F0AD-5C4D-6B7D-E72A-175DF11D62DC}"/>
              </a:ext>
            </a:extLst>
          </p:cNvPr>
          <p:cNvSpPr txBox="1"/>
          <p:nvPr/>
        </p:nvSpPr>
        <p:spPr>
          <a:xfrm>
            <a:off x="508918" y="1614538"/>
            <a:ext cx="8755500" cy="2437590"/>
          </a:xfrm>
          <a:prstGeom prst="rect">
            <a:avLst/>
          </a:prstGeom>
          <a:noFill/>
          <a:ln>
            <a:noFill/>
          </a:ln>
        </p:spPr>
        <p:txBody>
          <a:bodyPr spcFirstLastPara="1" wrap="square" lIns="0" tIns="0" rIns="0" bIns="0" anchor="t" anchorCtr="0">
            <a:spAutoFit/>
          </a:bodyPr>
          <a:lstStyle/>
          <a:p>
            <a:pPr>
              <a:lnSpc>
                <a:spcPct val="80000"/>
              </a:lnSpc>
            </a:pPr>
            <a:r>
              <a:rPr lang="en-GB" sz="6600" b="1" dirty="0">
                <a:solidFill>
                  <a:schemeClr val="lt1"/>
                </a:solidFill>
                <a:latin typeface="Open Sans SemiBold" panose="020B0706030804020204" pitchFamily="34" charset="0"/>
                <a:ea typeface="Open Sans SemiBold" panose="020B0706030804020204" pitchFamily="34" charset="0"/>
                <a:cs typeface="Open Sans SemiBold" panose="020B0706030804020204" pitchFamily="34" charset="0"/>
                <a:sym typeface="Open Sans SemiBold"/>
              </a:rPr>
              <a:t>HEALTH AND MOVEMENT </a:t>
            </a:r>
          </a:p>
          <a:p>
            <a:pPr>
              <a:lnSpc>
                <a:spcPct val="80000"/>
              </a:lnSpc>
            </a:pPr>
            <a:r>
              <a:rPr lang="en-GB" sz="6600" b="1" dirty="0">
                <a:solidFill>
                  <a:schemeClr val="lt1"/>
                </a:solidFill>
                <a:latin typeface="Open Sans SemiBold" panose="020B0706030804020204" pitchFamily="34" charset="0"/>
                <a:ea typeface="Open Sans SemiBold" panose="020B0706030804020204" pitchFamily="34" charset="0"/>
                <a:cs typeface="Open Sans SemiBold" panose="020B0706030804020204" pitchFamily="34" charset="0"/>
                <a:sym typeface="Open Sans SemiBold"/>
              </a:rPr>
              <a:t>SCIENCE</a:t>
            </a:r>
            <a:endParaRPr sz="6600" b="1" dirty="0">
              <a:latin typeface="Open Sans SemiBold" panose="020B0706030804020204" pitchFamily="34" charset="0"/>
              <a:ea typeface="Open Sans SemiBold" panose="020B0706030804020204" pitchFamily="34" charset="0"/>
              <a:cs typeface="Open Sans SemiBold" panose="020B0706030804020204" pitchFamily="34" charset="0"/>
              <a:sym typeface="Georgia"/>
            </a:endParaRPr>
          </a:p>
        </p:txBody>
      </p:sp>
      <p:sp>
        <p:nvSpPr>
          <p:cNvPr id="35" name="Google Shape;35;p7">
            <a:extLst>
              <a:ext uri="{FF2B5EF4-FFF2-40B4-BE49-F238E27FC236}">
                <a16:creationId xmlns:a16="http://schemas.microsoft.com/office/drawing/2014/main" id="{402001F9-CB00-1314-A4E4-9C72116C1EBA}"/>
              </a:ext>
            </a:extLst>
          </p:cNvPr>
          <p:cNvSpPr txBox="1"/>
          <p:nvPr/>
        </p:nvSpPr>
        <p:spPr>
          <a:xfrm>
            <a:off x="508918" y="4032017"/>
            <a:ext cx="6234300" cy="393954"/>
          </a:xfrm>
          <a:prstGeom prst="rect">
            <a:avLst/>
          </a:prstGeom>
          <a:noFill/>
          <a:ln>
            <a:noFill/>
          </a:ln>
        </p:spPr>
        <p:txBody>
          <a:bodyPr spcFirstLastPara="1" wrap="square" lIns="0" tIns="0" rIns="0" bIns="0" anchor="t" anchorCtr="0">
            <a:spAutoFit/>
          </a:bodyPr>
          <a:lstStyle/>
          <a:p>
            <a:pPr>
              <a:lnSpc>
                <a:spcPct val="80000"/>
              </a:lnSpc>
            </a:pPr>
            <a:r>
              <a:rPr lang="en-GB" sz="3200" i="1" dirty="0">
                <a:solidFill>
                  <a:schemeClr val="lt1"/>
                </a:solidFill>
                <a:latin typeface="Georgia"/>
                <a:ea typeface="Georgia"/>
                <a:cs typeface="Georgia"/>
                <a:sym typeface="Georgia"/>
              </a:rPr>
              <a:t>EXAM DECONSTRUCTION</a:t>
            </a:r>
            <a:endParaRPr lang="en-GB" sz="400" dirty="0">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37" name="Google Shape;37;p7">
            <a:extLst>
              <a:ext uri="{FF2B5EF4-FFF2-40B4-BE49-F238E27FC236}">
                <a16:creationId xmlns:a16="http://schemas.microsoft.com/office/drawing/2014/main" id="{5ED4E1B6-B486-B9E1-64F0-4B48329E65C4}"/>
              </a:ext>
            </a:extLst>
          </p:cNvPr>
          <p:cNvSpPr/>
          <p:nvPr/>
        </p:nvSpPr>
        <p:spPr>
          <a:xfrm>
            <a:off x="613340" y="603000"/>
            <a:ext cx="566204" cy="707920"/>
          </a:xfrm>
          <a:custGeom>
            <a:avLst/>
            <a:gdLst/>
            <a:ahLst/>
            <a:cxnLst/>
            <a:rect l="l" t="t" r="r" b="b"/>
            <a:pathLst>
              <a:path w="167145" h="208980" extrusionOk="0">
                <a:moveTo>
                  <a:pt x="150285" y="33404"/>
                </a:moveTo>
                <a:lnTo>
                  <a:pt x="122712" y="150475"/>
                </a:lnTo>
                <a:cubicBezTo>
                  <a:pt x="116374" y="146926"/>
                  <a:pt x="108895" y="144200"/>
                  <a:pt x="100781" y="142552"/>
                </a:cubicBezTo>
                <a:lnTo>
                  <a:pt x="83541" y="70357"/>
                </a:lnTo>
                <a:lnTo>
                  <a:pt x="66300" y="142552"/>
                </a:lnTo>
                <a:cubicBezTo>
                  <a:pt x="58124" y="144200"/>
                  <a:pt x="50708" y="146926"/>
                  <a:pt x="44369" y="150475"/>
                </a:cubicBezTo>
                <a:lnTo>
                  <a:pt x="16734" y="33404"/>
                </a:lnTo>
                <a:lnTo>
                  <a:pt x="34101" y="33404"/>
                </a:lnTo>
                <a:lnTo>
                  <a:pt x="55208" y="121128"/>
                </a:lnTo>
                <a:lnTo>
                  <a:pt x="76125" y="33404"/>
                </a:lnTo>
                <a:lnTo>
                  <a:pt x="90893" y="33404"/>
                </a:lnTo>
                <a:lnTo>
                  <a:pt x="112317" y="121128"/>
                </a:lnTo>
                <a:lnTo>
                  <a:pt x="132981" y="33404"/>
                </a:lnTo>
                <a:close/>
                <a:moveTo>
                  <a:pt x="0" y="0"/>
                </a:moveTo>
                <a:lnTo>
                  <a:pt x="0" y="125692"/>
                </a:lnTo>
                <a:cubicBezTo>
                  <a:pt x="0" y="171836"/>
                  <a:pt x="83541" y="208980"/>
                  <a:pt x="83604" y="208980"/>
                </a:cubicBezTo>
                <a:cubicBezTo>
                  <a:pt x="83668" y="208980"/>
                  <a:pt x="167145" y="171836"/>
                  <a:pt x="167145" y="125692"/>
                </a:cubicBezTo>
                <a:lnTo>
                  <a:pt x="167145" y="0"/>
                </a:lnTo>
                <a:close/>
              </a:path>
            </a:pathLst>
          </a:custGeom>
          <a:solidFill>
            <a:schemeClr val="lt1"/>
          </a:solidFill>
          <a:ln>
            <a:noFill/>
          </a:ln>
        </p:spPr>
        <p:txBody>
          <a:bodyPr spcFirstLastPara="1" wrap="square" lIns="45713" tIns="45713" rIns="45713" bIns="45713" anchor="ctr" anchorCtr="0">
            <a:noAutofit/>
          </a:bodyPr>
          <a:lstStyle/>
          <a:p>
            <a:endParaRPr sz="900">
              <a:latin typeface="Open Sans Light" panose="020B0306030504020204" pitchFamily="34" charset="0"/>
              <a:ea typeface="Open Sans Light" panose="020B0306030504020204" pitchFamily="34" charset="0"/>
              <a:cs typeface="Open Sans Light" panose="020B0306030504020204" pitchFamily="34" charset="0"/>
            </a:endParaRPr>
          </a:p>
        </p:txBody>
      </p:sp>
      <p:pic>
        <p:nvPicPr>
          <p:cNvPr id="4" name="Picture 3">
            <a:extLst>
              <a:ext uri="{FF2B5EF4-FFF2-40B4-BE49-F238E27FC236}">
                <a16:creationId xmlns:a16="http://schemas.microsoft.com/office/drawing/2014/main" id="{B3DC45A0-73E5-91B4-F33F-7DB597C9E74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8918" y="5018567"/>
            <a:ext cx="2548684" cy="1424730"/>
          </a:xfrm>
          <a:prstGeom prst="rect">
            <a:avLst/>
          </a:prstGeom>
        </p:spPr>
      </p:pic>
    </p:spTree>
    <p:extLst>
      <p:ext uri="{BB962C8B-B14F-4D97-AF65-F5344CB8AC3E}">
        <p14:creationId xmlns:p14="http://schemas.microsoft.com/office/powerpoint/2010/main" val="38415320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Google Shape;229;p28">
            <a:extLst>
              <a:ext uri="{FF2B5EF4-FFF2-40B4-BE49-F238E27FC236}">
                <a16:creationId xmlns:a16="http://schemas.microsoft.com/office/drawing/2014/main" id="{2993FBF6-01BC-1496-9527-45706D616C3E}"/>
              </a:ext>
            </a:extLst>
          </p:cNvPr>
          <p:cNvSpPr txBox="1"/>
          <p:nvPr/>
        </p:nvSpPr>
        <p:spPr>
          <a:xfrm>
            <a:off x="1007688" y="1586000"/>
            <a:ext cx="5860350" cy="2862308"/>
          </a:xfrm>
          <a:prstGeom prst="rect">
            <a:avLst/>
          </a:prstGeom>
          <a:noFill/>
          <a:ln>
            <a:noFill/>
          </a:ln>
        </p:spPr>
        <p:txBody>
          <a:bodyPr spcFirstLastPara="1" wrap="square" lIns="45713" tIns="45713" rIns="45713" bIns="45713" anchor="t" anchorCtr="0">
            <a:spAutoFit/>
          </a:bodyPr>
          <a:lstStyle/>
          <a:p>
            <a:pPr>
              <a:lnSpc>
                <a:spcPct val="80000"/>
              </a:lnSpc>
            </a:pPr>
            <a:r>
              <a:rPr lang="en-GB" sz="7500" b="1" dirty="0">
                <a:solidFill>
                  <a:schemeClr val="lt1"/>
                </a:solidFill>
                <a:latin typeface="Open Sans SemiBold" panose="020B0706030804020204" pitchFamily="34" charset="0"/>
                <a:ea typeface="Open Sans SemiBold" panose="020B0706030804020204" pitchFamily="34" charset="0"/>
                <a:cs typeface="Open Sans SemiBold" panose="020B0706030804020204" pitchFamily="34" charset="0"/>
                <a:sym typeface="Open Sans SemiBold"/>
              </a:rPr>
              <a:t>    </a:t>
            </a:r>
            <a:br>
              <a:rPr lang="en-GB" sz="7500" b="1" dirty="0">
                <a:solidFill>
                  <a:schemeClr val="lt1"/>
                </a:solidFill>
                <a:latin typeface="Open Sans SemiBold" panose="020B0706030804020204" pitchFamily="34" charset="0"/>
                <a:ea typeface="Open Sans SemiBold" panose="020B0706030804020204" pitchFamily="34" charset="0"/>
                <a:cs typeface="Open Sans SemiBold" panose="020B0706030804020204" pitchFamily="34" charset="0"/>
                <a:sym typeface="Open Sans SemiBold"/>
              </a:rPr>
            </a:br>
            <a:r>
              <a:rPr lang="en-AU" sz="7500" b="1" dirty="0">
                <a:solidFill>
                  <a:schemeClr val="lt1"/>
                </a:solidFill>
                <a:latin typeface="Gotham Narrow Bold" pitchFamily="50" charset="0"/>
                <a:ea typeface="Open Sans SemiBold" panose="020B0706030804020204" pitchFamily="34" charset="0"/>
                <a:cs typeface="Open Sans SemiBold" panose="020B0706030804020204" pitchFamily="34" charset="0"/>
                <a:sym typeface="Open Sans SemiBold"/>
              </a:rPr>
              <a:t>Session</a:t>
            </a:r>
            <a:endParaRPr sz="7500" b="1" dirty="0">
              <a:solidFill>
                <a:schemeClr val="lt1"/>
              </a:solidFill>
              <a:latin typeface="Gotham Narrow Bold" pitchFamily="50" charset="0"/>
              <a:ea typeface="Open Sans SemiBold" panose="020B0706030804020204" pitchFamily="34" charset="0"/>
              <a:cs typeface="Open Sans SemiBold" panose="020B0706030804020204" pitchFamily="34" charset="0"/>
              <a:sym typeface="Open Sans SemiBold"/>
            </a:endParaRPr>
          </a:p>
          <a:p>
            <a:pPr>
              <a:lnSpc>
                <a:spcPct val="80000"/>
              </a:lnSpc>
            </a:pPr>
            <a:r>
              <a:rPr lang="en-GB" sz="7500" dirty="0">
                <a:solidFill>
                  <a:schemeClr val="lt1"/>
                </a:solidFill>
                <a:latin typeface="Open Sans SemiBold"/>
                <a:ea typeface="Open Sans SemiBold"/>
                <a:cs typeface="Open Sans SemiBold"/>
                <a:sym typeface="Open Sans SemiBold"/>
              </a:rPr>
              <a:t>     </a:t>
            </a:r>
            <a:r>
              <a:rPr lang="en-GB" sz="7500" i="1" dirty="0">
                <a:solidFill>
                  <a:schemeClr val="lt1"/>
                </a:solidFill>
                <a:latin typeface="Georgia"/>
                <a:ea typeface="Georgia"/>
                <a:cs typeface="Georgia"/>
                <a:sym typeface="Georgia"/>
              </a:rPr>
              <a:t>Schedule</a:t>
            </a:r>
            <a:endParaRPr sz="7500" b="1" dirty="0">
              <a:solidFill>
                <a:schemeClr val="lt1"/>
              </a:solidFill>
              <a:latin typeface="Open Sans SemiBold" panose="020B0706030804020204" pitchFamily="34" charset="0"/>
              <a:ea typeface="Open Sans SemiBold" panose="020B0706030804020204" pitchFamily="34" charset="0"/>
              <a:cs typeface="Open Sans SemiBold" panose="020B0706030804020204" pitchFamily="34" charset="0"/>
              <a:sym typeface="Open Sans SemiBold"/>
            </a:endParaRPr>
          </a:p>
        </p:txBody>
      </p:sp>
      <p:pic>
        <p:nvPicPr>
          <p:cNvPr id="12" name="Google Shape;238;p28">
            <a:extLst>
              <a:ext uri="{FF2B5EF4-FFF2-40B4-BE49-F238E27FC236}">
                <a16:creationId xmlns:a16="http://schemas.microsoft.com/office/drawing/2014/main" id="{58268646-CB9E-7A93-36F6-FC8D1405411F}"/>
              </a:ext>
            </a:extLst>
          </p:cNvPr>
          <p:cNvPicPr preferRelativeResize="0"/>
          <p:nvPr/>
        </p:nvPicPr>
        <p:blipFill rotWithShape="1">
          <a:blip r:embed="rId3">
            <a:alphaModFix/>
          </a:blip>
          <a:srcRect l="9731" t="27587" b="53504"/>
          <a:stretch/>
        </p:blipFill>
        <p:spPr>
          <a:xfrm>
            <a:off x="1800244" y="356913"/>
            <a:ext cx="2840363" cy="841513"/>
          </a:xfrm>
          <a:prstGeom prst="rect">
            <a:avLst/>
          </a:prstGeom>
          <a:noFill/>
          <a:ln>
            <a:noFill/>
          </a:ln>
        </p:spPr>
      </p:pic>
      <p:pic>
        <p:nvPicPr>
          <p:cNvPr id="13" name="Google Shape;239;p28">
            <a:extLst>
              <a:ext uri="{FF2B5EF4-FFF2-40B4-BE49-F238E27FC236}">
                <a16:creationId xmlns:a16="http://schemas.microsoft.com/office/drawing/2014/main" id="{D9928582-5762-EA4A-E729-6CA4E9738CC8}"/>
              </a:ext>
            </a:extLst>
          </p:cNvPr>
          <p:cNvPicPr preferRelativeResize="0"/>
          <p:nvPr/>
        </p:nvPicPr>
        <p:blipFill rotWithShape="1">
          <a:blip r:embed="rId3">
            <a:alphaModFix/>
          </a:blip>
          <a:srcRect l="9731" t="27587" b="64146"/>
          <a:stretch/>
        </p:blipFill>
        <p:spPr>
          <a:xfrm>
            <a:off x="1800250" y="5760025"/>
            <a:ext cx="2840350" cy="367926"/>
          </a:xfrm>
          <a:prstGeom prst="rect">
            <a:avLst/>
          </a:prstGeom>
          <a:noFill/>
          <a:ln>
            <a:noFill/>
          </a:ln>
        </p:spPr>
      </p:pic>
      <p:sp>
        <p:nvSpPr>
          <p:cNvPr id="15" name="Google Shape;229;p28">
            <a:extLst>
              <a:ext uri="{FF2B5EF4-FFF2-40B4-BE49-F238E27FC236}">
                <a16:creationId xmlns:a16="http://schemas.microsoft.com/office/drawing/2014/main" id="{51AE29DA-A23C-C957-D6CF-DCFE78666EB6}"/>
              </a:ext>
            </a:extLst>
          </p:cNvPr>
          <p:cNvSpPr txBox="1"/>
          <p:nvPr/>
        </p:nvSpPr>
        <p:spPr>
          <a:xfrm>
            <a:off x="7366461" y="1678922"/>
            <a:ext cx="5860350" cy="4081103"/>
          </a:xfrm>
          <a:prstGeom prst="rect">
            <a:avLst/>
          </a:prstGeom>
          <a:noFill/>
          <a:ln>
            <a:noFill/>
          </a:ln>
        </p:spPr>
        <p:txBody>
          <a:bodyPr spcFirstLastPara="1" wrap="square" lIns="45713" tIns="45713" rIns="45713" bIns="45713" anchor="t" anchorCtr="0">
            <a:spAutoFit/>
          </a:bodyPr>
          <a:lstStyle/>
          <a:p>
            <a:pPr>
              <a:lnSpc>
                <a:spcPct val="80000"/>
              </a:lnSpc>
            </a:pPr>
            <a:r>
              <a:rPr lang="en-AU" b="1" dirty="0">
                <a:solidFill>
                  <a:schemeClr val="lt1"/>
                </a:solidFill>
                <a:latin typeface="Open Sans SemiBold" panose="020B0706030804020204" pitchFamily="34" charset="0"/>
                <a:ea typeface="Open Sans SemiBold" panose="020B0706030804020204" pitchFamily="34" charset="0"/>
                <a:cs typeface="Open Sans SemiBold" panose="020B0706030804020204" pitchFamily="34" charset="0"/>
                <a:sym typeface="Open Sans SemiBold"/>
              </a:rPr>
              <a:t>01 Title</a:t>
            </a:r>
          </a:p>
          <a:p>
            <a:pPr>
              <a:lnSpc>
                <a:spcPct val="80000"/>
              </a:lnSpc>
            </a:pPr>
            <a:r>
              <a:rPr lang="en-AU" i="1" dirty="0">
                <a:solidFill>
                  <a:schemeClr val="lt1"/>
                </a:solidFill>
                <a:latin typeface="Georgia"/>
                <a:ea typeface="Georgia"/>
                <a:cs typeface="Georgia"/>
                <a:sym typeface="Georgia"/>
              </a:rPr>
              <a:t>Agenda Item</a:t>
            </a:r>
          </a:p>
          <a:p>
            <a:pPr>
              <a:lnSpc>
                <a:spcPct val="80000"/>
              </a:lnSpc>
            </a:pPr>
            <a:endParaRPr lang="en-AU" b="1" i="1" dirty="0">
              <a:solidFill>
                <a:schemeClr val="lt1"/>
              </a:solidFill>
              <a:latin typeface="Georgia"/>
              <a:ea typeface="Open Sans SemiBold" panose="020B0706030804020204" pitchFamily="34" charset="0"/>
              <a:cs typeface="Open Sans SemiBold" panose="020B0706030804020204" pitchFamily="34" charset="0"/>
              <a:sym typeface="Georgia"/>
            </a:endParaRPr>
          </a:p>
          <a:p>
            <a:pPr>
              <a:lnSpc>
                <a:spcPct val="80000"/>
              </a:lnSpc>
            </a:pPr>
            <a:r>
              <a:rPr lang="en-AU" b="1" dirty="0">
                <a:solidFill>
                  <a:schemeClr val="lt1"/>
                </a:solidFill>
                <a:latin typeface="Open Sans SemiBold" panose="020B0706030804020204" pitchFamily="34" charset="0"/>
                <a:ea typeface="Open Sans SemiBold" panose="020B0706030804020204" pitchFamily="34" charset="0"/>
                <a:cs typeface="Open Sans SemiBold" panose="020B0706030804020204" pitchFamily="34" charset="0"/>
                <a:sym typeface="Open Sans SemiBold"/>
              </a:rPr>
              <a:t>02 Title</a:t>
            </a:r>
          </a:p>
          <a:p>
            <a:pPr>
              <a:lnSpc>
                <a:spcPct val="80000"/>
              </a:lnSpc>
            </a:pPr>
            <a:r>
              <a:rPr lang="en-AU" i="1" dirty="0">
                <a:solidFill>
                  <a:schemeClr val="lt1"/>
                </a:solidFill>
                <a:latin typeface="Georgia"/>
                <a:ea typeface="Georgia"/>
                <a:cs typeface="Georgia"/>
                <a:sym typeface="Georgia"/>
              </a:rPr>
              <a:t>Agenda Item</a:t>
            </a:r>
          </a:p>
          <a:p>
            <a:pPr>
              <a:lnSpc>
                <a:spcPct val="80000"/>
              </a:lnSpc>
            </a:pPr>
            <a:endParaRPr lang="en-AU" b="1" dirty="0">
              <a:solidFill>
                <a:schemeClr val="lt1"/>
              </a:solidFill>
              <a:latin typeface="Open Sans SemiBold" panose="020B0706030804020204" pitchFamily="34" charset="0"/>
              <a:ea typeface="Open Sans SemiBold" panose="020B0706030804020204" pitchFamily="34" charset="0"/>
              <a:cs typeface="Open Sans SemiBold" panose="020B0706030804020204" pitchFamily="34" charset="0"/>
              <a:sym typeface="Open Sans SemiBold"/>
            </a:endParaRPr>
          </a:p>
          <a:p>
            <a:pPr>
              <a:lnSpc>
                <a:spcPct val="80000"/>
              </a:lnSpc>
            </a:pPr>
            <a:endParaRPr lang="en-AU" b="1" dirty="0">
              <a:solidFill>
                <a:schemeClr val="lt1"/>
              </a:solidFill>
              <a:latin typeface="Open Sans SemiBold" panose="020B0706030804020204" pitchFamily="34" charset="0"/>
              <a:ea typeface="Open Sans SemiBold" panose="020B0706030804020204" pitchFamily="34" charset="0"/>
              <a:cs typeface="Open Sans SemiBold" panose="020B0706030804020204" pitchFamily="34" charset="0"/>
              <a:sym typeface="Open Sans SemiBold"/>
            </a:endParaRPr>
          </a:p>
          <a:p>
            <a:pPr>
              <a:lnSpc>
                <a:spcPct val="80000"/>
              </a:lnSpc>
            </a:pPr>
            <a:r>
              <a:rPr lang="en-AU" b="1" dirty="0">
                <a:solidFill>
                  <a:schemeClr val="lt1"/>
                </a:solidFill>
                <a:latin typeface="Open Sans SemiBold" panose="020B0706030804020204" pitchFamily="34" charset="0"/>
                <a:ea typeface="Open Sans SemiBold" panose="020B0706030804020204" pitchFamily="34" charset="0"/>
                <a:cs typeface="Open Sans SemiBold" panose="020B0706030804020204" pitchFamily="34" charset="0"/>
                <a:sym typeface="Open Sans SemiBold"/>
              </a:rPr>
              <a:t>03 Title</a:t>
            </a:r>
          </a:p>
          <a:p>
            <a:pPr>
              <a:lnSpc>
                <a:spcPct val="80000"/>
              </a:lnSpc>
            </a:pPr>
            <a:r>
              <a:rPr lang="en-AU" i="1" dirty="0">
                <a:solidFill>
                  <a:schemeClr val="lt1"/>
                </a:solidFill>
                <a:latin typeface="Georgia"/>
                <a:ea typeface="Georgia"/>
                <a:cs typeface="Georgia"/>
                <a:sym typeface="Georgia"/>
              </a:rPr>
              <a:t>Agenda Item</a:t>
            </a:r>
          </a:p>
          <a:p>
            <a:pPr>
              <a:lnSpc>
                <a:spcPct val="80000"/>
              </a:lnSpc>
            </a:pPr>
            <a:endParaRPr lang="en-AU" b="1" dirty="0">
              <a:solidFill>
                <a:schemeClr val="lt1"/>
              </a:solidFill>
              <a:latin typeface="Open Sans SemiBold" panose="020B0706030804020204" pitchFamily="34" charset="0"/>
              <a:ea typeface="Open Sans SemiBold" panose="020B0706030804020204" pitchFamily="34" charset="0"/>
              <a:cs typeface="Open Sans SemiBold" panose="020B0706030804020204" pitchFamily="34" charset="0"/>
              <a:sym typeface="Open Sans SemiBold"/>
            </a:endParaRPr>
          </a:p>
          <a:p>
            <a:pPr>
              <a:lnSpc>
                <a:spcPct val="80000"/>
              </a:lnSpc>
            </a:pPr>
            <a:endParaRPr lang="en-AU" b="1" dirty="0">
              <a:solidFill>
                <a:schemeClr val="lt1"/>
              </a:solidFill>
              <a:latin typeface="Open Sans SemiBold" panose="020B0706030804020204" pitchFamily="34" charset="0"/>
              <a:ea typeface="Open Sans SemiBold" panose="020B0706030804020204" pitchFamily="34" charset="0"/>
              <a:cs typeface="Open Sans SemiBold" panose="020B0706030804020204" pitchFamily="34" charset="0"/>
              <a:sym typeface="Open Sans SemiBold"/>
            </a:endParaRPr>
          </a:p>
          <a:p>
            <a:pPr>
              <a:lnSpc>
                <a:spcPct val="80000"/>
              </a:lnSpc>
            </a:pPr>
            <a:r>
              <a:rPr lang="en-AU" b="1" dirty="0">
                <a:solidFill>
                  <a:schemeClr val="lt1"/>
                </a:solidFill>
                <a:latin typeface="Open Sans SemiBold" panose="020B0706030804020204" pitchFamily="34" charset="0"/>
                <a:ea typeface="Open Sans SemiBold" panose="020B0706030804020204" pitchFamily="34" charset="0"/>
                <a:cs typeface="Open Sans SemiBold" panose="020B0706030804020204" pitchFamily="34" charset="0"/>
                <a:sym typeface="Open Sans SemiBold"/>
              </a:rPr>
              <a:t>04 Title</a:t>
            </a:r>
          </a:p>
          <a:p>
            <a:pPr>
              <a:lnSpc>
                <a:spcPct val="80000"/>
              </a:lnSpc>
            </a:pPr>
            <a:r>
              <a:rPr lang="en-AU" i="1" dirty="0">
                <a:solidFill>
                  <a:schemeClr val="lt1"/>
                </a:solidFill>
                <a:latin typeface="Georgia"/>
                <a:ea typeface="Georgia"/>
                <a:cs typeface="Georgia"/>
                <a:sym typeface="Georgia"/>
              </a:rPr>
              <a:t>Agenda Item</a:t>
            </a:r>
          </a:p>
          <a:p>
            <a:pPr>
              <a:lnSpc>
                <a:spcPct val="80000"/>
              </a:lnSpc>
            </a:pPr>
            <a:endParaRPr lang="en-AU" b="1" dirty="0">
              <a:solidFill>
                <a:schemeClr val="lt1"/>
              </a:solidFill>
              <a:latin typeface="Open Sans SemiBold" panose="020B0706030804020204" pitchFamily="34" charset="0"/>
              <a:ea typeface="Open Sans SemiBold" panose="020B0706030804020204" pitchFamily="34" charset="0"/>
              <a:cs typeface="Open Sans SemiBold" panose="020B0706030804020204" pitchFamily="34" charset="0"/>
              <a:sym typeface="Open Sans SemiBold"/>
            </a:endParaRPr>
          </a:p>
          <a:p>
            <a:pPr>
              <a:lnSpc>
                <a:spcPct val="80000"/>
              </a:lnSpc>
            </a:pPr>
            <a:endParaRPr lang="en-AU" b="1" dirty="0">
              <a:solidFill>
                <a:schemeClr val="lt1"/>
              </a:solidFill>
              <a:latin typeface="Open Sans SemiBold" panose="020B0706030804020204" pitchFamily="34" charset="0"/>
              <a:ea typeface="Open Sans SemiBold" panose="020B0706030804020204" pitchFamily="34" charset="0"/>
              <a:cs typeface="Open Sans SemiBold" panose="020B0706030804020204" pitchFamily="34" charset="0"/>
              <a:sym typeface="Open Sans SemiBold"/>
            </a:endParaRPr>
          </a:p>
          <a:p>
            <a:pPr>
              <a:lnSpc>
                <a:spcPct val="80000"/>
              </a:lnSpc>
            </a:pPr>
            <a:r>
              <a:rPr lang="en-AU" b="1" dirty="0">
                <a:solidFill>
                  <a:schemeClr val="lt1"/>
                </a:solidFill>
                <a:latin typeface="Open Sans SemiBold" panose="020B0706030804020204" pitchFamily="34" charset="0"/>
                <a:ea typeface="Open Sans SemiBold" panose="020B0706030804020204" pitchFamily="34" charset="0"/>
                <a:cs typeface="Open Sans SemiBold" panose="020B0706030804020204" pitchFamily="34" charset="0"/>
                <a:sym typeface="Open Sans SemiBold"/>
              </a:rPr>
              <a:t>05 Title</a:t>
            </a:r>
          </a:p>
          <a:p>
            <a:pPr>
              <a:lnSpc>
                <a:spcPct val="80000"/>
              </a:lnSpc>
            </a:pPr>
            <a:r>
              <a:rPr lang="en-AU" i="1" dirty="0">
                <a:solidFill>
                  <a:schemeClr val="lt1"/>
                </a:solidFill>
                <a:latin typeface="Georgia"/>
                <a:ea typeface="Georgia"/>
                <a:cs typeface="Georgia"/>
                <a:sym typeface="Georgia"/>
              </a:rPr>
              <a:t>Agenda Item</a:t>
            </a:r>
          </a:p>
          <a:p>
            <a:pPr>
              <a:lnSpc>
                <a:spcPct val="80000"/>
              </a:lnSpc>
            </a:pPr>
            <a:endParaRPr lang="en-AU" b="1" dirty="0">
              <a:solidFill>
                <a:schemeClr val="lt1"/>
              </a:solidFill>
              <a:latin typeface="Open Sans SemiBold" panose="020B0706030804020204" pitchFamily="34" charset="0"/>
              <a:ea typeface="Open Sans SemiBold" panose="020B0706030804020204" pitchFamily="34" charset="0"/>
              <a:cs typeface="Open Sans SemiBold" panose="020B0706030804020204" pitchFamily="34" charset="0"/>
              <a:sym typeface="Open Sans SemiBold"/>
            </a:endParaRPr>
          </a:p>
        </p:txBody>
      </p:sp>
    </p:spTree>
    <p:extLst>
      <p:ext uri="{BB962C8B-B14F-4D97-AF65-F5344CB8AC3E}">
        <p14:creationId xmlns:p14="http://schemas.microsoft.com/office/powerpoint/2010/main" val="26223666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21D0D971-1247-7C21-9A23-CA4DA96F55FD}"/>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l="20854" r="5463" b="5462"/>
          <a:stretch>
            <a:fillRect/>
          </a:stretch>
        </p:blipFill>
        <p:spPr>
          <a:xfrm rot="5400000">
            <a:off x="2645229" y="-2645227"/>
            <a:ext cx="6901541" cy="12192000"/>
          </a:xfrm>
          <a:prstGeom prst="rect">
            <a:avLst/>
          </a:prstGeom>
        </p:spPr>
      </p:pic>
      <p:pic>
        <p:nvPicPr>
          <p:cNvPr id="11" name="Picture 10">
            <a:extLst>
              <a:ext uri="{FF2B5EF4-FFF2-40B4-BE49-F238E27FC236}">
                <a16:creationId xmlns:a16="http://schemas.microsoft.com/office/drawing/2014/main" id="{E9CBA102-C741-AC8B-BD73-DBB73859D5F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22257" y="362857"/>
            <a:ext cx="6132285" cy="6132285"/>
          </a:xfrm>
          <a:prstGeom prst="rect">
            <a:avLst/>
          </a:prstGeom>
        </p:spPr>
      </p:pic>
      <p:sp>
        <p:nvSpPr>
          <p:cNvPr id="13" name="TextBox 12">
            <a:extLst>
              <a:ext uri="{FF2B5EF4-FFF2-40B4-BE49-F238E27FC236}">
                <a16:creationId xmlns:a16="http://schemas.microsoft.com/office/drawing/2014/main" id="{138DDE4F-0264-27FD-6A02-222F9F8F7154}"/>
              </a:ext>
            </a:extLst>
          </p:cNvPr>
          <p:cNvSpPr txBox="1"/>
          <p:nvPr/>
        </p:nvSpPr>
        <p:spPr>
          <a:xfrm>
            <a:off x="562356" y="1896501"/>
            <a:ext cx="4822443" cy="3108543"/>
          </a:xfrm>
          <a:prstGeom prst="rect">
            <a:avLst/>
          </a:prstGeom>
          <a:noFill/>
        </p:spPr>
        <p:txBody>
          <a:bodyPr wrap="square">
            <a:spAutoFit/>
          </a:bodyPr>
          <a:lstStyle/>
          <a:p>
            <a:r>
              <a:rPr lang="en-US" sz="4400" b="1" dirty="0">
                <a:solidFill>
                  <a:srgbClr val="F2727A"/>
                </a:solidFill>
                <a:latin typeface="Gotham Narrow Bold" pitchFamily="50" charset="0"/>
              </a:rPr>
              <a:t>GET THE MOST OUT OF YOUR </a:t>
            </a:r>
          </a:p>
          <a:p>
            <a:r>
              <a:rPr lang="en-US" sz="5400" i="1" dirty="0">
                <a:solidFill>
                  <a:schemeClr val="bg1"/>
                </a:solidFill>
                <a:latin typeface="Georgia" panose="02040502050405020303" pitchFamily="18" charset="0"/>
              </a:rPr>
              <a:t>HSC STUDY SESSIONS</a:t>
            </a:r>
            <a:endParaRPr lang="en-US" sz="4400" i="1" dirty="0">
              <a:solidFill>
                <a:schemeClr val="bg1"/>
              </a:solidFill>
              <a:latin typeface="Georgia" panose="02040502050405020303" pitchFamily="18" charset="0"/>
            </a:endParaRPr>
          </a:p>
        </p:txBody>
      </p:sp>
    </p:spTree>
    <p:extLst>
      <p:ext uri="{BB962C8B-B14F-4D97-AF65-F5344CB8AC3E}">
        <p14:creationId xmlns:p14="http://schemas.microsoft.com/office/powerpoint/2010/main" val="17349990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Google Shape;229;p28">
            <a:extLst>
              <a:ext uri="{FF2B5EF4-FFF2-40B4-BE49-F238E27FC236}">
                <a16:creationId xmlns:a16="http://schemas.microsoft.com/office/drawing/2014/main" id="{2993FBF6-01BC-1496-9527-45706D616C3E}"/>
              </a:ext>
            </a:extLst>
          </p:cNvPr>
          <p:cNvSpPr txBox="1"/>
          <p:nvPr/>
        </p:nvSpPr>
        <p:spPr>
          <a:xfrm>
            <a:off x="1007688" y="1586000"/>
            <a:ext cx="5860350" cy="3785638"/>
          </a:xfrm>
          <a:prstGeom prst="rect">
            <a:avLst/>
          </a:prstGeom>
          <a:noFill/>
          <a:ln>
            <a:noFill/>
          </a:ln>
        </p:spPr>
        <p:txBody>
          <a:bodyPr spcFirstLastPara="1" wrap="square" lIns="45713" tIns="45713" rIns="45713" bIns="45713" anchor="t" anchorCtr="0">
            <a:spAutoFit/>
          </a:bodyPr>
          <a:lstStyle/>
          <a:p>
            <a:pPr>
              <a:lnSpc>
                <a:spcPct val="80000"/>
              </a:lnSpc>
            </a:pPr>
            <a:r>
              <a:rPr lang="en-GB" sz="7500" b="1" dirty="0">
                <a:solidFill>
                  <a:schemeClr val="lt1"/>
                </a:solidFill>
                <a:latin typeface="Gotham Narrow Bold" pitchFamily="50" charset="0"/>
                <a:ea typeface="Open Sans SemiBold" panose="020B0706030804020204" pitchFamily="34" charset="0"/>
                <a:cs typeface="Open Sans SemiBold" panose="020B0706030804020204" pitchFamily="34" charset="0"/>
                <a:sym typeface="Open Sans SemiBold"/>
              </a:rPr>
              <a:t>   Ready </a:t>
            </a:r>
            <a:br>
              <a:rPr lang="en-GB" sz="7500" b="1" dirty="0">
                <a:solidFill>
                  <a:schemeClr val="lt1"/>
                </a:solidFill>
                <a:latin typeface="Gotham Narrow Bold" pitchFamily="50" charset="0"/>
                <a:ea typeface="Open Sans SemiBold" panose="020B0706030804020204" pitchFamily="34" charset="0"/>
                <a:cs typeface="Open Sans SemiBold" panose="020B0706030804020204" pitchFamily="34" charset="0"/>
                <a:sym typeface="Open Sans SemiBold"/>
              </a:rPr>
            </a:br>
            <a:r>
              <a:rPr lang="en-GB" sz="7500" b="1" dirty="0">
                <a:solidFill>
                  <a:schemeClr val="lt1"/>
                </a:solidFill>
                <a:latin typeface="Gotham Narrow Bold" pitchFamily="50" charset="0"/>
                <a:ea typeface="Open Sans SemiBold" panose="020B0706030804020204" pitchFamily="34" charset="0"/>
                <a:cs typeface="Open Sans SemiBold" panose="020B0706030804020204" pitchFamily="34" charset="0"/>
                <a:sym typeface="Open Sans SemiBold"/>
              </a:rPr>
              <a:t>to charge</a:t>
            </a:r>
            <a:endParaRPr sz="7500" b="1" dirty="0">
              <a:solidFill>
                <a:schemeClr val="lt1"/>
              </a:solidFill>
              <a:latin typeface="Gotham Narrow Bold" pitchFamily="50" charset="0"/>
              <a:ea typeface="Open Sans SemiBold" panose="020B0706030804020204" pitchFamily="34" charset="0"/>
              <a:cs typeface="Open Sans SemiBold" panose="020B0706030804020204" pitchFamily="34" charset="0"/>
              <a:sym typeface="Open Sans SemiBold"/>
            </a:endParaRPr>
          </a:p>
          <a:p>
            <a:pPr>
              <a:lnSpc>
                <a:spcPct val="80000"/>
              </a:lnSpc>
            </a:pPr>
            <a:r>
              <a:rPr lang="en-GB" sz="7500" dirty="0">
                <a:solidFill>
                  <a:schemeClr val="lt1"/>
                </a:solidFill>
                <a:latin typeface="Gotham Narrow Bold" pitchFamily="50" charset="0"/>
                <a:ea typeface="Open Sans SemiBold"/>
                <a:cs typeface="Open Sans SemiBold"/>
                <a:sym typeface="Open Sans SemiBold"/>
              </a:rPr>
              <a:t>     </a:t>
            </a:r>
            <a:r>
              <a:rPr lang="en-GB" sz="7500" i="1" dirty="0">
                <a:solidFill>
                  <a:schemeClr val="lt1"/>
                </a:solidFill>
                <a:latin typeface="Georgia"/>
                <a:ea typeface="Georgia"/>
                <a:cs typeface="Georgia"/>
                <a:sym typeface="Georgia"/>
              </a:rPr>
              <a:t>towards</a:t>
            </a:r>
            <a:r>
              <a:rPr lang="en-GB" sz="7500" dirty="0">
                <a:solidFill>
                  <a:schemeClr val="lt1"/>
                </a:solidFill>
                <a:latin typeface="Gotham Narrow Bold" pitchFamily="50" charset="0"/>
                <a:ea typeface="Open Sans SemiBold"/>
                <a:cs typeface="Open Sans SemiBold"/>
                <a:sym typeface="Open Sans SemiBold"/>
              </a:rPr>
              <a:t> </a:t>
            </a:r>
            <a:r>
              <a:rPr lang="en-GB" sz="7500" b="1" dirty="0">
                <a:solidFill>
                  <a:schemeClr val="lt1"/>
                </a:solidFill>
                <a:latin typeface="Gotham Narrow Bold" pitchFamily="50" charset="0"/>
                <a:ea typeface="Open Sans SemiBold" panose="020B0706030804020204" pitchFamily="34" charset="0"/>
                <a:cs typeface="Open Sans SemiBold" panose="020B0706030804020204" pitchFamily="34" charset="0"/>
                <a:sym typeface="Open Sans SemiBold"/>
              </a:rPr>
              <a:t>change?</a:t>
            </a:r>
            <a:endParaRPr sz="7500" b="1" dirty="0">
              <a:solidFill>
                <a:schemeClr val="lt1"/>
              </a:solidFill>
              <a:latin typeface="Gotham Narrow Bold" pitchFamily="50" charset="0"/>
              <a:ea typeface="Open Sans SemiBold" panose="020B0706030804020204" pitchFamily="34" charset="0"/>
              <a:cs typeface="Open Sans SemiBold" panose="020B0706030804020204" pitchFamily="34" charset="0"/>
              <a:sym typeface="Open Sans SemiBold"/>
            </a:endParaRPr>
          </a:p>
        </p:txBody>
      </p:sp>
      <p:sp>
        <p:nvSpPr>
          <p:cNvPr id="5" name="Google Shape;231;p28">
            <a:extLst>
              <a:ext uri="{FF2B5EF4-FFF2-40B4-BE49-F238E27FC236}">
                <a16:creationId xmlns:a16="http://schemas.microsoft.com/office/drawing/2014/main" id="{81B20958-2894-BA62-7A85-875F0162BF32}"/>
              </a:ext>
            </a:extLst>
          </p:cNvPr>
          <p:cNvSpPr txBox="1"/>
          <p:nvPr/>
        </p:nvSpPr>
        <p:spPr>
          <a:xfrm>
            <a:off x="7194238" y="1079338"/>
            <a:ext cx="4115100" cy="414000"/>
          </a:xfrm>
          <a:prstGeom prst="rect">
            <a:avLst/>
          </a:prstGeom>
          <a:noFill/>
          <a:ln>
            <a:noFill/>
          </a:ln>
        </p:spPr>
        <p:txBody>
          <a:bodyPr spcFirstLastPara="1" wrap="square" lIns="0" tIns="0" rIns="0" bIns="0" anchor="t" anchorCtr="0">
            <a:noAutofit/>
          </a:bodyPr>
          <a:lstStyle/>
          <a:p>
            <a:pPr>
              <a:lnSpc>
                <a:spcPct val="115000"/>
              </a:lnSpc>
              <a:spcAft>
                <a:spcPts val="850"/>
              </a:spcAft>
            </a:pPr>
            <a:r>
              <a:rPr lang="en-GB" sz="1600" b="1">
                <a:solidFill>
                  <a:schemeClr val="lt1"/>
                </a:solidFill>
                <a:latin typeface="Gotham Narrow Book" pitchFamily="50" charset="0"/>
                <a:ea typeface="Open Sans"/>
                <a:cs typeface="Open Sans"/>
                <a:sym typeface="Open Sans"/>
              </a:rPr>
              <a:t>KEEP IN TOUCH</a:t>
            </a:r>
            <a:endParaRPr sz="1600" b="1" i="1">
              <a:solidFill>
                <a:schemeClr val="lt1"/>
              </a:solidFill>
              <a:latin typeface="Gotham Narrow Book" pitchFamily="50" charset="0"/>
              <a:ea typeface="Open Sans"/>
              <a:cs typeface="Open Sans"/>
              <a:sym typeface="Open Sans"/>
            </a:endParaRPr>
          </a:p>
        </p:txBody>
      </p:sp>
      <p:cxnSp>
        <p:nvCxnSpPr>
          <p:cNvPr id="6" name="Google Shape;232;p28">
            <a:extLst>
              <a:ext uri="{FF2B5EF4-FFF2-40B4-BE49-F238E27FC236}">
                <a16:creationId xmlns:a16="http://schemas.microsoft.com/office/drawing/2014/main" id="{8EDE0A78-6705-852F-B8C6-5B8846044594}"/>
              </a:ext>
            </a:extLst>
          </p:cNvPr>
          <p:cNvCxnSpPr/>
          <p:nvPr/>
        </p:nvCxnSpPr>
        <p:spPr>
          <a:xfrm rot="10800000">
            <a:off x="7194238" y="1490388"/>
            <a:ext cx="4403850" cy="0"/>
          </a:xfrm>
          <a:prstGeom prst="straightConnector1">
            <a:avLst/>
          </a:prstGeom>
          <a:noFill/>
          <a:ln w="38100" cap="flat" cmpd="sng">
            <a:solidFill>
              <a:srgbClr val="FF0033"/>
            </a:solidFill>
            <a:prstDash val="dot"/>
            <a:round/>
            <a:headEnd type="none" w="med" len="med"/>
            <a:tailEnd type="none" w="med" len="med"/>
          </a:ln>
        </p:spPr>
      </p:cxnSp>
      <p:pic>
        <p:nvPicPr>
          <p:cNvPr id="8" name="Google Shape;234;p28">
            <a:extLst>
              <a:ext uri="{FF2B5EF4-FFF2-40B4-BE49-F238E27FC236}">
                <a16:creationId xmlns:a16="http://schemas.microsoft.com/office/drawing/2014/main" id="{2391C5D0-C046-2DC1-4191-1A3A34BF0D7D}"/>
              </a:ext>
            </a:extLst>
          </p:cNvPr>
          <p:cNvPicPr preferRelativeResize="0"/>
          <p:nvPr/>
        </p:nvPicPr>
        <p:blipFill>
          <a:blip r:embed="rId3">
            <a:alphaModFix/>
          </a:blip>
          <a:stretch>
            <a:fillRect/>
          </a:stretch>
        </p:blipFill>
        <p:spPr>
          <a:xfrm rot="5400000">
            <a:off x="7545792" y="2405330"/>
            <a:ext cx="176488" cy="193900"/>
          </a:xfrm>
          <a:prstGeom prst="rect">
            <a:avLst/>
          </a:prstGeom>
          <a:noFill/>
          <a:ln>
            <a:noFill/>
          </a:ln>
        </p:spPr>
      </p:pic>
      <p:pic>
        <p:nvPicPr>
          <p:cNvPr id="9" name="Google Shape;235;p28">
            <a:extLst>
              <a:ext uri="{FF2B5EF4-FFF2-40B4-BE49-F238E27FC236}">
                <a16:creationId xmlns:a16="http://schemas.microsoft.com/office/drawing/2014/main" id="{F8AAC6A1-A26F-D346-1C76-AB86A93CD2F1}"/>
              </a:ext>
            </a:extLst>
          </p:cNvPr>
          <p:cNvPicPr preferRelativeResize="0"/>
          <p:nvPr/>
        </p:nvPicPr>
        <p:blipFill>
          <a:blip r:embed="rId3">
            <a:alphaModFix/>
          </a:blip>
          <a:stretch>
            <a:fillRect/>
          </a:stretch>
        </p:blipFill>
        <p:spPr>
          <a:xfrm rot="5400000">
            <a:off x="7545792" y="2826155"/>
            <a:ext cx="176488" cy="193900"/>
          </a:xfrm>
          <a:prstGeom prst="rect">
            <a:avLst/>
          </a:prstGeom>
          <a:noFill/>
          <a:ln>
            <a:noFill/>
          </a:ln>
        </p:spPr>
      </p:pic>
      <p:pic>
        <p:nvPicPr>
          <p:cNvPr id="10" name="Google Shape;236;p28">
            <a:extLst>
              <a:ext uri="{FF2B5EF4-FFF2-40B4-BE49-F238E27FC236}">
                <a16:creationId xmlns:a16="http://schemas.microsoft.com/office/drawing/2014/main" id="{6D555834-F25E-5CA7-63DF-C0C33CEE059F}"/>
              </a:ext>
            </a:extLst>
          </p:cNvPr>
          <p:cNvPicPr preferRelativeResize="0"/>
          <p:nvPr/>
        </p:nvPicPr>
        <p:blipFill>
          <a:blip r:embed="rId3">
            <a:alphaModFix/>
          </a:blip>
          <a:stretch>
            <a:fillRect/>
          </a:stretch>
        </p:blipFill>
        <p:spPr>
          <a:xfrm rot="5400000">
            <a:off x="7545792" y="3246980"/>
            <a:ext cx="176488" cy="193900"/>
          </a:xfrm>
          <a:prstGeom prst="rect">
            <a:avLst/>
          </a:prstGeom>
          <a:noFill/>
          <a:ln>
            <a:noFill/>
          </a:ln>
        </p:spPr>
      </p:pic>
      <p:sp>
        <p:nvSpPr>
          <p:cNvPr id="11" name="Google Shape;237;p28">
            <a:extLst>
              <a:ext uri="{FF2B5EF4-FFF2-40B4-BE49-F238E27FC236}">
                <a16:creationId xmlns:a16="http://schemas.microsoft.com/office/drawing/2014/main" id="{8D55174F-894C-6592-C771-DD1D59760488}"/>
              </a:ext>
            </a:extLst>
          </p:cNvPr>
          <p:cNvSpPr txBox="1"/>
          <p:nvPr/>
        </p:nvSpPr>
        <p:spPr>
          <a:xfrm>
            <a:off x="7194238" y="1635088"/>
            <a:ext cx="4403850" cy="637200"/>
          </a:xfrm>
          <a:prstGeom prst="rect">
            <a:avLst/>
          </a:prstGeom>
          <a:noFill/>
          <a:ln>
            <a:noFill/>
          </a:ln>
        </p:spPr>
        <p:txBody>
          <a:bodyPr spcFirstLastPara="1" wrap="square" lIns="0" tIns="0" rIns="0" bIns="0" anchor="t" anchorCtr="0">
            <a:noAutofit/>
          </a:bodyPr>
          <a:lstStyle/>
          <a:p>
            <a:pPr>
              <a:lnSpc>
                <a:spcPct val="115000"/>
              </a:lnSpc>
            </a:pPr>
            <a:r>
              <a:rPr lang="en-AU" sz="1600">
                <a:solidFill>
                  <a:srgbClr val="FFFFFF"/>
                </a:solidFill>
                <a:latin typeface="Gotham Narrow Book" pitchFamily="50" charset="0"/>
                <a:ea typeface="Open Sans Medium"/>
                <a:cs typeface="Open Sans Medium"/>
                <a:sym typeface="Open Sans Medium"/>
              </a:rPr>
              <a:t>CONTACT US IF YOU HAVE ANY QUESTIONS</a:t>
            </a:r>
            <a:endParaRPr sz="1600">
              <a:solidFill>
                <a:srgbClr val="FFFFFF"/>
              </a:solidFill>
              <a:latin typeface="Gotham Narrow Book" pitchFamily="50" charset="0"/>
              <a:ea typeface="Open Sans Medium"/>
              <a:cs typeface="Open Sans Medium"/>
              <a:sym typeface="Open Sans Medium"/>
            </a:endParaRPr>
          </a:p>
          <a:p>
            <a:pPr>
              <a:lnSpc>
                <a:spcPct val="115000"/>
              </a:lnSpc>
              <a:spcBef>
                <a:spcPts val="850"/>
              </a:spcBef>
              <a:spcAft>
                <a:spcPts val="850"/>
              </a:spcAft>
            </a:pPr>
            <a:endParaRPr sz="1250">
              <a:solidFill>
                <a:srgbClr val="FFFFFF"/>
              </a:solidFill>
              <a:latin typeface="Open Sans Medium"/>
              <a:ea typeface="Open Sans Medium"/>
              <a:cs typeface="Open Sans Medium"/>
              <a:sym typeface="Open Sans Medium"/>
            </a:endParaRPr>
          </a:p>
        </p:txBody>
      </p:sp>
      <p:pic>
        <p:nvPicPr>
          <p:cNvPr id="12" name="Google Shape;238;p28">
            <a:extLst>
              <a:ext uri="{FF2B5EF4-FFF2-40B4-BE49-F238E27FC236}">
                <a16:creationId xmlns:a16="http://schemas.microsoft.com/office/drawing/2014/main" id="{58268646-CB9E-7A93-36F6-FC8D1405411F}"/>
              </a:ext>
            </a:extLst>
          </p:cNvPr>
          <p:cNvPicPr preferRelativeResize="0"/>
          <p:nvPr/>
        </p:nvPicPr>
        <p:blipFill rotWithShape="1">
          <a:blip r:embed="rId4">
            <a:alphaModFix/>
          </a:blip>
          <a:srcRect l="9731" t="27587" b="53504"/>
          <a:stretch/>
        </p:blipFill>
        <p:spPr>
          <a:xfrm>
            <a:off x="1800244" y="356913"/>
            <a:ext cx="2840363" cy="841513"/>
          </a:xfrm>
          <a:prstGeom prst="rect">
            <a:avLst/>
          </a:prstGeom>
          <a:noFill/>
          <a:ln>
            <a:noFill/>
          </a:ln>
        </p:spPr>
      </p:pic>
      <p:pic>
        <p:nvPicPr>
          <p:cNvPr id="13" name="Google Shape;239;p28">
            <a:extLst>
              <a:ext uri="{FF2B5EF4-FFF2-40B4-BE49-F238E27FC236}">
                <a16:creationId xmlns:a16="http://schemas.microsoft.com/office/drawing/2014/main" id="{D9928582-5762-EA4A-E729-6CA4E9738CC8}"/>
              </a:ext>
            </a:extLst>
          </p:cNvPr>
          <p:cNvPicPr preferRelativeResize="0"/>
          <p:nvPr/>
        </p:nvPicPr>
        <p:blipFill rotWithShape="1">
          <a:blip r:embed="rId4">
            <a:alphaModFix/>
          </a:blip>
          <a:srcRect l="9731" t="27587" b="64146"/>
          <a:stretch/>
        </p:blipFill>
        <p:spPr>
          <a:xfrm>
            <a:off x="1800250" y="5760025"/>
            <a:ext cx="2840350" cy="367926"/>
          </a:xfrm>
          <a:prstGeom prst="rect">
            <a:avLst/>
          </a:prstGeom>
          <a:noFill/>
          <a:ln>
            <a:noFill/>
          </a:ln>
        </p:spPr>
      </p:pic>
      <p:pic>
        <p:nvPicPr>
          <p:cNvPr id="14" name="Picture 2" descr="Qr code&#10;&#10;Description automatically generated">
            <a:extLst>
              <a:ext uri="{FF2B5EF4-FFF2-40B4-BE49-F238E27FC236}">
                <a16:creationId xmlns:a16="http://schemas.microsoft.com/office/drawing/2014/main" id="{3A5B3202-6EA9-3614-27E6-F4565CB2D1F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30986" y="3812003"/>
            <a:ext cx="2315948" cy="23159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Google Shape;237;p28">
            <a:extLst>
              <a:ext uri="{FF2B5EF4-FFF2-40B4-BE49-F238E27FC236}">
                <a16:creationId xmlns:a16="http://schemas.microsoft.com/office/drawing/2014/main" id="{09530A1F-E173-1DAB-AD3C-E6A170D8BE04}"/>
              </a:ext>
            </a:extLst>
          </p:cNvPr>
          <p:cNvSpPr txBox="1"/>
          <p:nvPr/>
        </p:nvSpPr>
        <p:spPr>
          <a:xfrm>
            <a:off x="7907077" y="2385868"/>
            <a:ext cx="4403850" cy="228820"/>
          </a:xfrm>
          <a:prstGeom prst="rect">
            <a:avLst/>
          </a:prstGeom>
          <a:noFill/>
          <a:ln>
            <a:noFill/>
          </a:ln>
        </p:spPr>
        <p:txBody>
          <a:bodyPr spcFirstLastPara="1" wrap="square" lIns="0" tIns="0" rIns="0" bIns="0" anchor="t" anchorCtr="0">
            <a:noAutofit/>
          </a:bodyPr>
          <a:lstStyle/>
          <a:p>
            <a:pPr>
              <a:lnSpc>
                <a:spcPct val="115000"/>
              </a:lnSpc>
            </a:pPr>
            <a:r>
              <a:rPr lang="en-US" sz="1400" dirty="0">
                <a:solidFill>
                  <a:srgbClr val="FFFFFF"/>
                </a:solidFill>
                <a:latin typeface="Gotham Narrow Book" pitchFamily="50" charset="0"/>
                <a:ea typeface="Open Sans Medium"/>
                <a:cs typeface="Open Sans Medium"/>
                <a:sym typeface="Open Sans Medium"/>
              </a:rPr>
              <a:t>hscstudy@westernsydney.edu.au</a:t>
            </a:r>
            <a:endParaRPr lang="en-US" sz="1250" dirty="0">
              <a:solidFill>
                <a:srgbClr val="FFFFFF"/>
              </a:solidFill>
              <a:latin typeface="Open Sans Medium"/>
              <a:ea typeface="Open Sans Medium"/>
              <a:cs typeface="Open Sans Medium"/>
              <a:sym typeface="Open Sans Medium"/>
            </a:endParaRPr>
          </a:p>
          <a:p>
            <a:pPr>
              <a:lnSpc>
                <a:spcPct val="115000"/>
              </a:lnSpc>
              <a:spcBef>
                <a:spcPts val="850"/>
              </a:spcBef>
              <a:spcAft>
                <a:spcPts val="850"/>
              </a:spcAft>
            </a:pPr>
            <a:endParaRPr sz="1250" dirty="0">
              <a:solidFill>
                <a:srgbClr val="FFFFFF"/>
              </a:solidFill>
              <a:latin typeface="Open Sans Medium"/>
              <a:ea typeface="Open Sans Medium"/>
              <a:cs typeface="Open Sans Medium"/>
              <a:sym typeface="Open Sans Medium"/>
            </a:endParaRPr>
          </a:p>
        </p:txBody>
      </p:sp>
      <p:sp>
        <p:nvSpPr>
          <p:cNvPr id="16" name="Google Shape;237;p28">
            <a:extLst>
              <a:ext uri="{FF2B5EF4-FFF2-40B4-BE49-F238E27FC236}">
                <a16:creationId xmlns:a16="http://schemas.microsoft.com/office/drawing/2014/main" id="{B6AB879A-6C81-B8EC-600E-5A71C972DB82}"/>
              </a:ext>
            </a:extLst>
          </p:cNvPr>
          <p:cNvSpPr txBox="1"/>
          <p:nvPr/>
        </p:nvSpPr>
        <p:spPr>
          <a:xfrm>
            <a:off x="7907077" y="2798209"/>
            <a:ext cx="4403850" cy="247789"/>
          </a:xfrm>
          <a:prstGeom prst="rect">
            <a:avLst/>
          </a:prstGeom>
          <a:noFill/>
          <a:ln>
            <a:noFill/>
          </a:ln>
        </p:spPr>
        <p:txBody>
          <a:bodyPr spcFirstLastPara="1" wrap="square" lIns="0" tIns="0" rIns="0" bIns="0" anchor="t" anchorCtr="0">
            <a:noAutofit/>
          </a:bodyPr>
          <a:lstStyle/>
          <a:p>
            <a:pPr>
              <a:lnSpc>
                <a:spcPct val="115000"/>
              </a:lnSpc>
            </a:pPr>
            <a:r>
              <a:rPr lang="en-AU" sz="1400">
                <a:solidFill>
                  <a:srgbClr val="FFFFFF"/>
                </a:solidFill>
                <a:latin typeface="Gotham Narrow Book" pitchFamily="50" charset="0"/>
                <a:ea typeface="Open Sans Medium"/>
                <a:cs typeface="Open Sans Medium"/>
                <a:sym typeface="Open Sans Medium"/>
              </a:rPr>
              <a:t>1300 668 370 </a:t>
            </a:r>
            <a:endParaRPr sz="1400">
              <a:solidFill>
                <a:srgbClr val="FFFFFF"/>
              </a:solidFill>
              <a:latin typeface="Gotham Narrow Book" pitchFamily="50" charset="0"/>
              <a:ea typeface="Open Sans Medium"/>
              <a:cs typeface="Open Sans Medium"/>
              <a:sym typeface="Open Sans Medium"/>
            </a:endParaRPr>
          </a:p>
          <a:p>
            <a:pPr>
              <a:lnSpc>
                <a:spcPct val="115000"/>
              </a:lnSpc>
              <a:spcBef>
                <a:spcPts val="850"/>
              </a:spcBef>
              <a:spcAft>
                <a:spcPts val="850"/>
              </a:spcAft>
            </a:pPr>
            <a:endParaRPr sz="1250">
              <a:solidFill>
                <a:srgbClr val="FFFFFF"/>
              </a:solidFill>
              <a:latin typeface="Open Sans Medium"/>
              <a:ea typeface="Open Sans Medium"/>
              <a:cs typeface="Open Sans Medium"/>
              <a:sym typeface="Open Sans Medium"/>
            </a:endParaRPr>
          </a:p>
        </p:txBody>
      </p:sp>
      <p:sp>
        <p:nvSpPr>
          <p:cNvPr id="17" name="Google Shape;237;p28">
            <a:extLst>
              <a:ext uri="{FF2B5EF4-FFF2-40B4-BE49-F238E27FC236}">
                <a16:creationId xmlns:a16="http://schemas.microsoft.com/office/drawing/2014/main" id="{3D164909-1810-C9C7-8488-56C331AFC478}"/>
              </a:ext>
            </a:extLst>
          </p:cNvPr>
          <p:cNvSpPr txBox="1"/>
          <p:nvPr/>
        </p:nvSpPr>
        <p:spPr>
          <a:xfrm>
            <a:off x="7907077" y="3220035"/>
            <a:ext cx="4403850" cy="247789"/>
          </a:xfrm>
          <a:prstGeom prst="rect">
            <a:avLst/>
          </a:prstGeom>
          <a:noFill/>
          <a:ln>
            <a:noFill/>
          </a:ln>
        </p:spPr>
        <p:txBody>
          <a:bodyPr spcFirstLastPara="1" wrap="square" lIns="0" tIns="0" rIns="0" bIns="0" anchor="t" anchorCtr="0">
            <a:noAutofit/>
          </a:bodyPr>
          <a:lstStyle/>
          <a:p>
            <a:pPr>
              <a:lnSpc>
                <a:spcPct val="115000"/>
              </a:lnSpc>
            </a:pPr>
            <a:r>
              <a:rPr lang="en-AU" sz="1400">
                <a:solidFill>
                  <a:srgbClr val="FFFFFF"/>
                </a:solidFill>
                <a:latin typeface="Gotham Narrow Book" pitchFamily="50" charset="0"/>
                <a:ea typeface="Open Sans Medium"/>
                <a:cs typeface="Open Sans Medium"/>
                <a:sym typeface="Open Sans Medium"/>
              </a:rPr>
              <a:t>Call, email, tag. We’re here to help.</a:t>
            </a:r>
            <a:endParaRPr sz="1400">
              <a:solidFill>
                <a:srgbClr val="FFFFFF"/>
              </a:solidFill>
              <a:latin typeface="Gotham Narrow Book" pitchFamily="50" charset="0"/>
              <a:ea typeface="Open Sans Medium"/>
              <a:cs typeface="Open Sans Medium"/>
              <a:sym typeface="Open Sans Medium"/>
            </a:endParaRPr>
          </a:p>
          <a:p>
            <a:pPr>
              <a:lnSpc>
                <a:spcPct val="115000"/>
              </a:lnSpc>
              <a:spcBef>
                <a:spcPts val="850"/>
              </a:spcBef>
              <a:spcAft>
                <a:spcPts val="850"/>
              </a:spcAft>
            </a:pPr>
            <a:endParaRPr sz="1250">
              <a:solidFill>
                <a:srgbClr val="FFFFFF"/>
              </a:solidFill>
              <a:latin typeface="Open Sans Medium"/>
              <a:ea typeface="Open Sans Medium"/>
              <a:cs typeface="Open Sans Medium"/>
              <a:sym typeface="Open Sans Medium"/>
            </a:endParaRPr>
          </a:p>
        </p:txBody>
      </p:sp>
    </p:spTree>
    <p:extLst>
      <p:ext uri="{BB962C8B-B14F-4D97-AF65-F5344CB8AC3E}">
        <p14:creationId xmlns:p14="http://schemas.microsoft.com/office/powerpoint/2010/main" val="10028410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 name="text-0">
            <a:extLst>
              <a:ext uri="{FF2B5EF4-FFF2-40B4-BE49-F238E27FC236}">
                <a16:creationId xmlns:a16="http://schemas.microsoft.com/office/drawing/2014/main" id="{2B2C2A86-8B2C-43BB-85E7-739AEDB615F7}"/>
              </a:ext>
            </a:extLst>
          </p:cNvPr>
          <p:cNvSpPr>
            <a:spLocks noGrp="1"/>
          </p:cNvSpPr>
          <p:nvPr/>
        </p:nvSpPr>
        <p:spPr>
          <a:xfrm>
            <a:off x="571500" y="571500"/>
            <a:ext cx="11049000" cy="1009650"/>
          </a:xfrm>
          <a:prstGeom prst="rect">
            <a:avLst/>
          </a:prstGeom>
          <a:noFill/>
          <a:ln w="0">
            <a:noFill/>
          </a:ln>
        </p:spPr>
        <p:txBody>
          <a:bodyPr wrap="square" lIns="0" tIns="0" rIns="0" bIns="0" anchor="t">
            <a:noAutofit/>
          </a:bodyPr>
          <a:lstStyle/>
          <a:p>
            <a:pPr algn="l">
              <a:buNone/>
              <a:defRPr sz="3150" b="1">
                <a:solidFill>
                  <a:srgbClr val="17242C"/>
                </a:solidFill>
                <a:latin typeface="Arial"/>
                <a:ea typeface="Arial"/>
                <a:cs typeface="Arial"/>
              </a:defRPr>
            </a:pPr>
            <a:r>
              <a:rPr sz="3150" b="1">
                <a:solidFill>
                  <a:srgbClr val="17242C"/>
                </a:solidFill>
                <a:latin typeface="Arial"/>
                <a:ea typeface="Arial"/>
                <a:cs typeface="Arial"/>
              </a:rPr>
              <a:t>The HMS course at a glance</a:t>
            </a:r>
          </a:p>
        </p:txBody>
      </p:sp>
      <p:sp>
        <p:nvSpPr>
          <p:cNvPr id="2" name="shape-1">
            <a:extLst>
              <a:ext uri="{FF2B5EF4-FFF2-40B4-BE49-F238E27FC236}">
                <a16:creationId xmlns:a16="http://schemas.microsoft.com/office/drawing/2014/main" id="{9B5067F2-87B1-4535-A267-F5678D7F29BE}"/>
              </a:ext>
            </a:extLst>
          </p:cNvPr>
          <p:cNvSpPr>
            <a:spLocks noGrp="1"/>
          </p:cNvSpPr>
          <p:nvPr/>
        </p:nvSpPr>
        <p:spPr>
          <a:xfrm>
            <a:off x="571500" y="6315075"/>
            <a:ext cx="11049000" cy="0"/>
          </a:xfrm>
          <a:prstGeom prst="line">
            <a:avLst/>
          </a:prstGeom>
          <a:noFill/>
          <a:ln w="14288">
            <a:solidFill>
              <a:srgbClr val="D5DEE2"/>
            </a:solidFill>
          </a:ln>
        </p:spPr>
        <p:txBody>
          <a:bodyPr/>
          <a:lstStyle/>
          <a:p>
            <a:endParaRPr lang="en-US"/>
          </a:p>
        </p:txBody>
      </p:sp>
      <p:sp>
        <p:nvSpPr>
          <p:cNvPr id="3" name="text-2">
            <a:extLst>
              <a:ext uri="{FF2B5EF4-FFF2-40B4-BE49-F238E27FC236}">
                <a16:creationId xmlns:a16="http://schemas.microsoft.com/office/drawing/2014/main" id="{35BD5E34-FD2F-4472-B65C-599126284759}"/>
              </a:ext>
            </a:extLst>
          </p:cNvPr>
          <p:cNvSpPr>
            <a:spLocks noGrp="1"/>
          </p:cNvSpPr>
          <p:nvPr/>
        </p:nvSpPr>
        <p:spPr>
          <a:xfrm>
            <a:off x="571500" y="6457950"/>
            <a:ext cx="9429750" cy="209550"/>
          </a:xfrm>
          <a:prstGeom prst="rect">
            <a:avLst/>
          </a:prstGeom>
          <a:noFill/>
          <a:ln w="0">
            <a:noFill/>
          </a:ln>
        </p:spPr>
        <p:txBody>
          <a:bodyPr wrap="square" lIns="0" tIns="0" rIns="0" bIns="0" anchor="t">
            <a:noAutofit/>
          </a:bodyPr>
          <a:lstStyle/>
          <a:p>
            <a:pPr algn="l">
              <a:buNone/>
              <a:defRPr sz="1275" b="0">
                <a:solidFill>
                  <a:srgbClr val="52616A"/>
                </a:solidFill>
                <a:latin typeface="Arial"/>
                <a:ea typeface="Arial"/>
                <a:cs typeface="Arial"/>
              </a:defRPr>
            </a:pPr>
            <a:r>
              <a:rPr sz="1275" b="0">
                <a:solidFill>
                  <a:srgbClr val="52616A"/>
                </a:solidFill>
                <a:latin typeface="Arial"/>
                <a:ea typeface="Arial"/>
                <a:cs typeface="Arial"/>
              </a:rPr>
              <a:t>Workbook p3</a:t>
            </a:r>
          </a:p>
        </p:txBody>
      </p:sp>
      <p:sp>
        <p:nvSpPr>
          <p:cNvPr id="4" name="text-3">
            <a:extLst>
              <a:ext uri="{FF2B5EF4-FFF2-40B4-BE49-F238E27FC236}">
                <a16:creationId xmlns:a16="http://schemas.microsoft.com/office/drawing/2014/main" id="{F59A6688-510B-4993-86BF-43B9F3D59B86}"/>
              </a:ext>
            </a:extLst>
          </p:cNvPr>
          <p:cNvSpPr>
            <a:spLocks noGrp="1"/>
          </p:cNvSpPr>
          <p:nvPr/>
        </p:nvSpPr>
        <p:spPr>
          <a:xfrm>
            <a:off x="11049000" y="6438900"/>
            <a:ext cx="571500" cy="228600"/>
          </a:xfrm>
          <a:prstGeom prst="rect">
            <a:avLst/>
          </a:prstGeom>
          <a:noFill/>
          <a:ln w="0">
            <a:noFill/>
          </a:ln>
        </p:spPr>
        <p:txBody>
          <a:bodyPr wrap="square" lIns="0" tIns="0" rIns="0" bIns="0" anchor="t">
            <a:noAutofit/>
          </a:bodyPr>
          <a:lstStyle/>
          <a:p>
            <a:pPr algn="r">
              <a:buNone/>
              <a:defRPr sz="1350" b="0">
                <a:solidFill>
                  <a:srgbClr val="52616A"/>
                </a:solidFill>
                <a:latin typeface="Arial"/>
                <a:ea typeface="Arial"/>
                <a:cs typeface="Arial"/>
              </a:defRPr>
            </a:pPr>
            <a:r>
              <a:rPr sz="1350" b="0">
                <a:solidFill>
                  <a:srgbClr val="52616A"/>
                </a:solidFill>
                <a:latin typeface="Arial"/>
                <a:ea typeface="Arial"/>
                <a:cs typeface="Arial"/>
              </a:rPr>
              <a:t>2</a:t>
            </a:r>
          </a:p>
        </p:txBody>
      </p:sp>
      <p:sp>
        <p:nvSpPr>
          <p:cNvPr id="5" name="text-4">
            <a:extLst>
              <a:ext uri="{FF2B5EF4-FFF2-40B4-BE49-F238E27FC236}">
                <a16:creationId xmlns:a16="http://schemas.microsoft.com/office/drawing/2014/main" id="{84F973BD-F9A1-44E2-80EF-901454F7F863}"/>
              </a:ext>
            </a:extLst>
          </p:cNvPr>
          <p:cNvSpPr>
            <a:spLocks noGrp="1"/>
          </p:cNvSpPr>
          <p:nvPr/>
        </p:nvSpPr>
        <p:spPr>
          <a:xfrm>
            <a:off x="571500" y="1762125"/>
            <a:ext cx="5095875" cy="781050"/>
          </a:xfrm>
          <a:prstGeom prst="rect">
            <a:avLst/>
          </a:prstGeom>
          <a:noFill/>
          <a:ln w="0">
            <a:noFill/>
          </a:ln>
        </p:spPr>
        <p:txBody>
          <a:bodyPr wrap="square" lIns="0" tIns="0" rIns="0" bIns="0" anchor="t">
            <a:noAutofit/>
          </a:bodyPr>
          <a:lstStyle/>
          <a:p>
            <a:pPr algn="l">
              <a:buNone/>
              <a:defRPr sz="2250" b="1">
                <a:solidFill>
                  <a:srgbClr val="176779"/>
                </a:solidFill>
                <a:latin typeface="Arial"/>
                <a:ea typeface="Arial"/>
                <a:cs typeface="Arial"/>
              </a:defRPr>
            </a:pPr>
            <a:r>
              <a:rPr sz="2250" b="1">
                <a:solidFill>
                  <a:srgbClr val="176779"/>
                </a:solidFill>
                <a:latin typeface="Arial"/>
                <a:ea typeface="Arial"/>
                <a:cs typeface="Arial"/>
              </a:rPr>
              <a:t>Health in an Australian</a:t>
            </a:r>
          </a:p>
          <a:p>
            <a:pPr algn="l">
              <a:buNone/>
              <a:defRPr sz="2250" b="1">
                <a:solidFill>
                  <a:srgbClr val="176779"/>
                </a:solidFill>
                <a:latin typeface="Arial"/>
                <a:ea typeface="Arial"/>
                <a:cs typeface="Arial"/>
              </a:defRPr>
            </a:pPr>
            <a:r>
              <a:rPr sz="2250" b="1">
                <a:solidFill>
                  <a:srgbClr val="176779"/>
                </a:solidFill>
                <a:latin typeface="Arial"/>
                <a:ea typeface="Arial"/>
                <a:cs typeface="Arial"/>
              </a:rPr>
              <a:t>and global context</a:t>
            </a:r>
          </a:p>
        </p:txBody>
      </p:sp>
      <p:sp>
        <p:nvSpPr>
          <p:cNvPr id="6" name="text-5">
            <a:extLst>
              <a:ext uri="{FF2B5EF4-FFF2-40B4-BE49-F238E27FC236}">
                <a16:creationId xmlns:a16="http://schemas.microsoft.com/office/drawing/2014/main" id="{5058D258-A557-4BC8-8133-07D1EE10E443}"/>
              </a:ext>
            </a:extLst>
          </p:cNvPr>
          <p:cNvSpPr>
            <a:spLocks noGrp="1"/>
          </p:cNvSpPr>
          <p:nvPr/>
        </p:nvSpPr>
        <p:spPr>
          <a:xfrm>
            <a:off x="6572250" y="1762125"/>
            <a:ext cx="5048250" cy="781050"/>
          </a:xfrm>
          <a:prstGeom prst="rect">
            <a:avLst/>
          </a:prstGeom>
          <a:noFill/>
          <a:ln w="0">
            <a:noFill/>
          </a:ln>
        </p:spPr>
        <p:txBody>
          <a:bodyPr wrap="square" lIns="0" tIns="0" rIns="0" bIns="0" anchor="t">
            <a:noAutofit/>
          </a:bodyPr>
          <a:lstStyle/>
          <a:p>
            <a:pPr algn="l">
              <a:buNone/>
              <a:defRPr sz="2250" b="1">
                <a:solidFill>
                  <a:srgbClr val="176779"/>
                </a:solidFill>
                <a:latin typeface="Arial"/>
                <a:ea typeface="Arial"/>
                <a:cs typeface="Arial"/>
              </a:defRPr>
            </a:pPr>
            <a:r>
              <a:rPr sz="2250" b="1">
                <a:solidFill>
                  <a:srgbClr val="176779"/>
                </a:solidFill>
                <a:latin typeface="Arial"/>
                <a:ea typeface="Arial"/>
                <a:cs typeface="Arial"/>
              </a:rPr>
              <a:t>Training for improved</a:t>
            </a:r>
          </a:p>
          <a:p>
            <a:pPr algn="l">
              <a:buNone/>
              <a:defRPr sz="2250" b="1">
                <a:solidFill>
                  <a:srgbClr val="176779"/>
                </a:solidFill>
                <a:latin typeface="Arial"/>
                <a:ea typeface="Arial"/>
                <a:cs typeface="Arial"/>
              </a:defRPr>
            </a:pPr>
            <a:r>
              <a:rPr sz="2250" b="1">
                <a:solidFill>
                  <a:srgbClr val="176779"/>
                </a:solidFill>
                <a:latin typeface="Arial"/>
                <a:ea typeface="Arial"/>
                <a:cs typeface="Arial"/>
              </a:rPr>
              <a:t>performance</a:t>
            </a:r>
          </a:p>
        </p:txBody>
      </p:sp>
      <p:sp>
        <p:nvSpPr>
          <p:cNvPr id="7" name="shape-6">
            <a:extLst>
              <a:ext uri="{FF2B5EF4-FFF2-40B4-BE49-F238E27FC236}">
                <a16:creationId xmlns:a16="http://schemas.microsoft.com/office/drawing/2014/main" id="{E4ABB054-70D7-4AB5-9690-15342260532D}"/>
              </a:ext>
            </a:extLst>
          </p:cNvPr>
          <p:cNvSpPr>
            <a:spLocks noGrp="1"/>
          </p:cNvSpPr>
          <p:nvPr/>
        </p:nvSpPr>
        <p:spPr>
          <a:xfrm>
            <a:off x="571500" y="2524125"/>
            <a:ext cx="5048250" cy="0"/>
          </a:xfrm>
          <a:prstGeom prst="line">
            <a:avLst/>
          </a:prstGeom>
          <a:noFill/>
          <a:ln w="14288">
            <a:solidFill>
              <a:srgbClr val="D5DEE2"/>
            </a:solidFill>
          </a:ln>
        </p:spPr>
        <p:txBody>
          <a:bodyPr/>
          <a:lstStyle/>
          <a:p>
            <a:endParaRPr lang="en-US"/>
          </a:p>
        </p:txBody>
      </p:sp>
      <p:sp>
        <p:nvSpPr>
          <p:cNvPr id="8" name="shape-7">
            <a:extLst>
              <a:ext uri="{FF2B5EF4-FFF2-40B4-BE49-F238E27FC236}">
                <a16:creationId xmlns:a16="http://schemas.microsoft.com/office/drawing/2014/main" id="{ABF87A57-6F88-4638-BF34-3DF9FC65D8B9}"/>
              </a:ext>
            </a:extLst>
          </p:cNvPr>
          <p:cNvSpPr>
            <a:spLocks noGrp="1"/>
          </p:cNvSpPr>
          <p:nvPr/>
        </p:nvSpPr>
        <p:spPr>
          <a:xfrm>
            <a:off x="6572250" y="2524125"/>
            <a:ext cx="5048250" cy="0"/>
          </a:xfrm>
          <a:prstGeom prst="line">
            <a:avLst/>
          </a:prstGeom>
          <a:noFill/>
          <a:ln w="14288">
            <a:solidFill>
              <a:srgbClr val="D5DEE2"/>
            </a:solidFill>
          </a:ln>
        </p:spPr>
        <p:txBody>
          <a:bodyPr/>
          <a:lstStyle/>
          <a:p>
            <a:endParaRPr lang="en-US"/>
          </a:p>
        </p:txBody>
      </p:sp>
      <p:sp>
        <p:nvSpPr>
          <p:cNvPr id="9" name="text-8">
            <a:extLst>
              <a:ext uri="{FF2B5EF4-FFF2-40B4-BE49-F238E27FC236}">
                <a16:creationId xmlns:a16="http://schemas.microsoft.com/office/drawing/2014/main" id="{DC666682-B8B2-4E38-86F3-5F1FF3807DFB}"/>
              </a:ext>
            </a:extLst>
          </p:cNvPr>
          <p:cNvSpPr>
            <a:spLocks noGrp="1"/>
          </p:cNvSpPr>
          <p:nvPr/>
        </p:nvSpPr>
        <p:spPr>
          <a:xfrm>
            <a:off x="571500" y="2752725"/>
            <a:ext cx="5143500" cy="523875"/>
          </a:xfrm>
          <a:prstGeom prst="rect">
            <a:avLst/>
          </a:prstGeom>
          <a:noFill/>
          <a:ln w="0">
            <a:noFill/>
          </a:ln>
        </p:spPr>
        <p:txBody>
          <a:bodyPr wrap="square" lIns="0" tIns="0" rIns="0" bIns="0" anchor="t">
            <a:noAutofit/>
          </a:bodyPr>
          <a:lstStyle/>
          <a:p>
            <a:pPr algn="l">
              <a:buNone/>
              <a:defRPr sz="2025" b="0">
                <a:solidFill>
                  <a:srgbClr val="17242C"/>
                </a:solidFill>
                <a:latin typeface="Arial"/>
                <a:ea typeface="Arial"/>
                <a:cs typeface="Arial"/>
              </a:defRPr>
            </a:pPr>
            <a:r>
              <a:rPr sz="2025" b="0">
                <a:solidFill>
                  <a:srgbClr val="17242C"/>
                </a:solidFill>
                <a:latin typeface="Arial"/>
                <a:ea typeface="Arial"/>
                <a:cs typeface="Arial"/>
              </a:rPr>
              <a:t>1  How healthy are Australians?</a:t>
            </a:r>
          </a:p>
        </p:txBody>
      </p:sp>
      <p:sp>
        <p:nvSpPr>
          <p:cNvPr id="10" name="text-9">
            <a:extLst>
              <a:ext uri="{FF2B5EF4-FFF2-40B4-BE49-F238E27FC236}">
                <a16:creationId xmlns:a16="http://schemas.microsoft.com/office/drawing/2014/main" id="{36D7E9FB-0D65-4386-A8EA-D2891C35A965}"/>
              </a:ext>
            </a:extLst>
          </p:cNvPr>
          <p:cNvSpPr>
            <a:spLocks noGrp="1"/>
          </p:cNvSpPr>
          <p:nvPr/>
        </p:nvSpPr>
        <p:spPr>
          <a:xfrm>
            <a:off x="571500" y="3305175"/>
            <a:ext cx="5143500" cy="523875"/>
          </a:xfrm>
          <a:prstGeom prst="rect">
            <a:avLst/>
          </a:prstGeom>
          <a:noFill/>
          <a:ln w="0">
            <a:noFill/>
          </a:ln>
        </p:spPr>
        <p:txBody>
          <a:bodyPr wrap="square" lIns="0" tIns="0" rIns="0" bIns="0" anchor="t">
            <a:noAutofit/>
          </a:bodyPr>
          <a:lstStyle/>
          <a:p>
            <a:pPr algn="l">
              <a:buNone/>
              <a:defRPr sz="2025" b="0">
                <a:solidFill>
                  <a:srgbClr val="17242C"/>
                </a:solidFill>
                <a:latin typeface="Arial"/>
                <a:ea typeface="Arial"/>
                <a:cs typeface="Arial"/>
              </a:defRPr>
            </a:pPr>
            <a:r>
              <a:rPr sz="2025" b="0">
                <a:solidFill>
                  <a:srgbClr val="17242C"/>
                </a:solidFill>
                <a:latin typeface="Arial"/>
                <a:ea typeface="Arial"/>
                <a:cs typeface="Arial"/>
              </a:rPr>
              <a:t>2  Australia’s healthcare system</a:t>
            </a:r>
          </a:p>
        </p:txBody>
      </p:sp>
      <p:sp>
        <p:nvSpPr>
          <p:cNvPr id="11" name="text-10">
            <a:extLst>
              <a:ext uri="{FF2B5EF4-FFF2-40B4-BE49-F238E27FC236}">
                <a16:creationId xmlns:a16="http://schemas.microsoft.com/office/drawing/2014/main" id="{CF3F303E-2CCE-47E2-BDDD-EA7F02F1CA1E}"/>
              </a:ext>
            </a:extLst>
          </p:cNvPr>
          <p:cNvSpPr>
            <a:spLocks noGrp="1"/>
          </p:cNvSpPr>
          <p:nvPr/>
        </p:nvSpPr>
        <p:spPr>
          <a:xfrm>
            <a:off x="571500" y="3857625"/>
            <a:ext cx="5143500" cy="523875"/>
          </a:xfrm>
          <a:prstGeom prst="rect">
            <a:avLst/>
          </a:prstGeom>
          <a:noFill/>
          <a:ln w="0">
            <a:noFill/>
          </a:ln>
        </p:spPr>
        <p:txBody>
          <a:bodyPr wrap="square" lIns="0" tIns="0" rIns="0" bIns="0" anchor="t">
            <a:noAutofit/>
          </a:bodyPr>
          <a:lstStyle/>
          <a:p>
            <a:pPr algn="l">
              <a:buNone/>
              <a:defRPr sz="2025" b="0">
                <a:solidFill>
                  <a:srgbClr val="17242C"/>
                </a:solidFill>
                <a:latin typeface="Arial"/>
                <a:ea typeface="Arial"/>
                <a:cs typeface="Arial"/>
              </a:defRPr>
            </a:pPr>
            <a:r>
              <a:rPr sz="2025" b="0">
                <a:solidFill>
                  <a:srgbClr val="17242C"/>
                </a:solidFill>
                <a:latin typeface="Arial"/>
                <a:ea typeface="Arial"/>
                <a:cs typeface="Arial"/>
              </a:rPr>
              <a:t>3  Technology and data</a:t>
            </a:r>
          </a:p>
        </p:txBody>
      </p:sp>
      <p:sp>
        <p:nvSpPr>
          <p:cNvPr id="12" name="text-11">
            <a:extLst>
              <a:ext uri="{FF2B5EF4-FFF2-40B4-BE49-F238E27FC236}">
                <a16:creationId xmlns:a16="http://schemas.microsoft.com/office/drawing/2014/main" id="{D4D27DFA-6BE2-42BB-924B-0DD205E27F22}"/>
              </a:ext>
            </a:extLst>
          </p:cNvPr>
          <p:cNvSpPr>
            <a:spLocks noGrp="1"/>
          </p:cNvSpPr>
          <p:nvPr/>
        </p:nvSpPr>
        <p:spPr>
          <a:xfrm>
            <a:off x="571500" y="4410075"/>
            <a:ext cx="5143500" cy="523875"/>
          </a:xfrm>
          <a:prstGeom prst="rect">
            <a:avLst/>
          </a:prstGeom>
          <a:noFill/>
          <a:ln w="0">
            <a:noFill/>
          </a:ln>
        </p:spPr>
        <p:txBody>
          <a:bodyPr wrap="square" lIns="0" tIns="0" rIns="0" bIns="0" anchor="t">
            <a:noAutofit/>
          </a:bodyPr>
          <a:lstStyle/>
          <a:p>
            <a:pPr algn="l">
              <a:buNone/>
              <a:defRPr sz="2025" b="0">
                <a:solidFill>
                  <a:srgbClr val="17242C"/>
                </a:solidFill>
                <a:latin typeface="Arial"/>
                <a:ea typeface="Arial"/>
                <a:cs typeface="Arial"/>
              </a:defRPr>
            </a:pPr>
            <a:r>
              <a:rPr sz="2025" b="0">
                <a:solidFill>
                  <a:srgbClr val="17242C"/>
                </a:solidFill>
                <a:latin typeface="Arial"/>
                <a:ea typeface="Arial"/>
                <a:cs typeface="Arial"/>
              </a:rPr>
              <a:t>4  SDGs and community action</a:t>
            </a:r>
          </a:p>
        </p:txBody>
      </p:sp>
      <p:sp>
        <p:nvSpPr>
          <p:cNvPr id="13" name="text-12">
            <a:extLst>
              <a:ext uri="{FF2B5EF4-FFF2-40B4-BE49-F238E27FC236}">
                <a16:creationId xmlns:a16="http://schemas.microsoft.com/office/drawing/2014/main" id="{563F9F61-677D-4C93-9766-903921D8321B}"/>
              </a:ext>
            </a:extLst>
          </p:cNvPr>
          <p:cNvSpPr>
            <a:spLocks noGrp="1"/>
          </p:cNvSpPr>
          <p:nvPr/>
        </p:nvSpPr>
        <p:spPr>
          <a:xfrm>
            <a:off x="6572250" y="2752725"/>
            <a:ext cx="5048250" cy="685800"/>
          </a:xfrm>
          <a:prstGeom prst="rect">
            <a:avLst/>
          </a:prstGeom>
          <a:noFill/>
          <a:ln w="0">
            <a:noFill/>
          </a:ln>
        </p:spPr>
        <p:txBody>
          <a:bodyPr wrap="square" lIns="0" tIns="0" rIns="0" bIns="0" anchor="t">
            <a:noAutofit/>
          </a:bodyPr>
          <a:lstStyle/>
          <a:p>
            <a:pPr algn="l">
              <a:buNone/>
              <a:defRPr sz="2025" b="0">
                <a:solidFill>
                  <a:srgbClr val="17242C"/>
                </a:solidFill>
                <a:latin typeface="Arial"/>
                <a:ea typeface="Arial"/>
                <a:cs typeface="Arial"/>
              </a:defRPr>
            </a:pPr>
            <a:r>
              <a:rPr sz="2025" b="0">
                <a:solidFill>
                  <a:srgbClr val="17242C"/>
                </a:solidFill>
                <a:latin typeface="Arial"/>
                <a:ea typeface="Arial"/>
                <a:cs typeface="Arial"/>
              </a:rPr>
              <a:t>5  Personalised assessment and prescription</a:t>
            </a:r>
          </a:p>
        </p:txBody>
      </p:sp>
      <p:sp>
        <p:nvSpPr>
          <p:cNvPr id="14" name="text-13">
            <a:extLst>
              <a:ext uri="{FF2B5EF4-FFF2-40B4-BE49-F238E27FC236}">
                <a16:creationId xmlns:a16="http://schemas.microsoft.com/office/drawing/2014/main" id="{84C0BF8E-44F4-4BE1-AE1C-E8C07BA147DD}"/>
              </a:ext>
            </a:extLst>
          </p:cNvPr>
          <p:cNvSpPr>
            <a:spLocks noGrp="1"/>
          </p:cNvSpPr>
          <p:nvPr/>
        </p:nvSpPr>
        <p:spPr>
          <a:xfrm>
            <a:off x="6572250" y="3476625"/>
            <a:ext cx="5048250" cy="685800"/>
          </a:xfrm>
          <a:prstGeom prst="rect">
            <a:avLst/>
          </a:prstGeom>
          <a:noFill/>
          <a:ln w="0">
            <a:noFill/>
          </a:ln>
        </p:spPr>
        <p:txBody>
          <a:bodyPr wrap="square" lIns="0" tIns="0" rIns="0" bIns="0" anchor="t">
            <a:noAutofit/>
          </a:bodyPr>
          <a:lstStyle/>
          <a:p>
            <a:pPr algn="l">
              <a:buNone/>
              <a:defRPr sz="2025" b="0">
                <a:solidFill>
                  <a:srgbClr val="17242C"/>
                </a:solidFill>
                <a:latin typeface="Arial"/>
                <a:ea typeface="Arial"/>
                <a:cs typeface="Arial"/>
              </a:defRPr>
            </a:pPr>
            <a:r>
              <a:rPr sz="2025" b="0">
                <a:solidFill>
                  <a:srgbClr val="17242C"/>
                </a:solidFill>
                <a:latin typeface="Arial"/>
                <a:ea typeface="Arial"/>
                <a:cs typeface="Arial"/>
              </a:rPr>
              <a:t>6  Training and performance</a:t>
            </a:r>
          </a:p>
        </p:txBody>
      </p:sp>
      <p:sp>
        <p:nvSpPr>
          <p:cNvPr id="15" name="text-14">
            <a:extLst>
              <a:ext uri="{FF2B5EF4-FFF2-40B4-BE49-F238E27FC236}">
                <a16:creationId xmlns:a16="http://schemas.microsoft.com/office/drawing/2014/main" id="{37A2C177-3390-4C1A-93DD-72C3E2F88F2B}"/>
              </a:ext>
            </a:extLst>
          </p:cNvPr>
          <p:cNvSpPr>
            <a:spLocks noGrp="1"/>
          </p:cNvSpPr>
          <p:nvPr/>
        </p:nvSpPr>
        <p:spPr>
          <a:xfrm>
            <a:off x="6572250" y="4029075"/>
            <a:ext cx="5048250" cy="685800"/>
          </a:xfrm>
          <a:prstGeom prst="rect">
            <a:avLst/>
          </a:prstGeom>
          <a:noFill/>
          <a:ln w="0">
            <a:noFill/>
          </a:ln>
        </p:spPr>
        <p:txBody>
          <a:bodyPr wrap="square" lIns="0" tIns="0" rIns="0" bIns="0" anchor="t">
            <a:noAutofit/>
          </a:bodyPr>
          <a:lstStyle/>
          <a:p>
            <a:pPr algn="l">
              <a:buNone/>
              <a:defRPr sz="2025" b="0">
                <a:solidFill>
                  <a:srgbClr val="17242C"/>
                </a:solidFill>
                <a:latin typeface="Arial"/>
                <a:ea typeface="Arial"/>
                <a:cs typeface="Arial"/>
              </a:defRPr>
            </a:pPr>
            <a:r>
              <a:rPr sz="2025" b="0">
                <a:solidFill>
                  <a:srgbClr val="17242C"/>
                </a:solidFill>
                <a:latin typeface="Arial"/>
                <a:ea typeface="Arial"/>
                <a:cs typeface="Arial"/>
              </a:rPr>
              <a:t>7  Individual and group sports</a:t>
            </a:r>
          </a:p>
        </p:txBody>
      </p:sp>
      <p:sp>
        <p:nvSpPr>
          <p:cNvPr id="16" name="text-15">
            <a:extLst>
              <a:ext uri="{FF2B5EF4-FFF2-40B4-BE49-F238E27FC236}">
                <a16:creationId xmlns:a16="http://schemas.microsoft.com/office/drawing/2014/main" id="{27B5D12F-79F4-407F-B653-840E66F1D0EF}"/>
              </a:ext>
            </a:extLst>
          </p:cNvPr>
          <p:cNvSpPr>
            <a:spLocks noGrp="1"/>
          </p:cNvSpPr>
          <p:nvPr/>
        </p:nvSpPr>
        <p:spPr>
          <a:xfrm>
            <a:off x="6572250" y="4581525"/>
            <a:ext cx="5048250" cy="685800"/>
          </a:xfrm>
          <a:prstGeom prst="rect">
            <a:avLst/>
          </a:prstGeom>
          <a:noFill/>
          <a:ln w="0">
            <a:noFill/>
          </a:ln>
        </p:spPr>
        <p:txBody>
          <a:bodyPr wrap="square" lIns="0" tIns="0" rIns="0" bIns="0" anchor="t">
            <a:noAutofit/>
          </a:bodyPr>
          <a:lstStyle/>
          <a:p>
            <a:pPr algn="l">
              <a:buNone/>
              <a:defRPr sz="2025" b="0">
                <a:solidFill>
                  <a:srgbClr val="17242C"/>
                </a:solidFill>
                <a:latin typeface="Arial"/>
                <a:ea typeface="Arial"/>
                <a:cs typeface="Arial"/>
              </a:defRPr>
            </a:pPr>
            <a:r>
              <a:rPr sz="2025" b="0">
                <a:solidFill>
                  <a:srgbClr val="17242C"/>
                </a:solidFill>
                <a:latin typeface="Arial"/>
                <a:ea typeface="Arial"/>
                <a:cs typeface="Arial"/>
              </a:rPr>
              <a:t>8  Sleep, nutrition and supplementation</a:t>
            </a:r>
          </a:p>
        </p:txBody>
      </p:sp>
      <p:sp>
        <p:nvSpPr>
          <p:cNvPr id="17" name="text-16">
            <a:extLst>
              <a:ext uri="{FF2B5EF4-FFF2-40B4-BE49-F238E27FC236}">
                <a16:creationId xmlns:a16="http://schemas.microsoft.com/office/drawing/2014/main" id="{9102F00F-774D-41ED-9E0C-F7147D0A21C1}"/>
              </a:ext>
            </a:extLst>
          </p:cNvPr>
          <p:cNvSpPr>
            <a:spLocks noGrp="1"/>
          </p:cNvSpPr>
          <p:nvPr/>
        </p:nvSpPr>
        <p:spPr>
          <a:xfrm>
            <a:off x="6572250" y="5133975"/>
            <a:ext cx="5048250" cy="685800"/>
          </a:xfrm>
          <a:prstGeom prst="rect">
            <a:avLst/>
          </a:prstGeom>
          <a:noFill/>
          <a:ln w="0">
            <a:noFill/>
          </a:ln>
        </p:spPr>
        <p:txBody>
          <a:bodyPr wrap="square" lIns="0" tIns="0" rIns="0" bIns="0" anchor="t">
            <a:noAutofit/>
          </a:bodyPr>
          <a:lstStyle/>
          <a:p>
            <a:pPr algn="l">
              <a:buNone/>
              <a:defRPr sz="2025" b="0">
                <a:solidFill>
                  <a:srgbClr val="17242C"/>
                </a:solidFill>
                <a:latin typeface="Arial"/>
                <a:ea typeface="Arial"/>
                <a:cs typeface="Arial"/>
              </a:defRPr>
            </a:pPr>
            <a:r>
              <a:rPr sz="2025" b="0">
                <a:solidFill>
                  <a:srgbClr val="17242C"/>
                </a:solidFill>
                <a:latin typeface="Arial"/>
                <a:ea typeface="Arial"/>
                <a:cs typeface="Arial"/>
              </a:rPr>
              <a:t>9  Sustained movement and performance</a:t>
            </a:r>
          </a:p>
        </p:txBody>
      </p:sp>
      <p:sp>
        <p:nvSpPr>
          <p:cNvPr id="18" name="text-17">
            <a:extLst>
              <a:ext uri="{FF2B5EF4-FFF2-40B4-BE49-F238E27FC236}">
                <a16:creationId xmlns:a16="http://schemas.microsoft.com/office/drawing/2014/main" id="{DA78A8EF-CF60-4BD0-AA19-2FD446F3A03E}"/>
              </a:ext>
            </a:extLst>
          </p:cNvPr>
          <p:cNvSpPr>
            <a:spLocks noGrp="1"/>
          </p:cNvSpPr>
          <p:nvPr/>
        </p:nvSpPr>
        <p:spPr>
          <a:xfrm>
            <a:off x="571500" y="5810250"/>
            <a:ext cx="10953750" cy="476250"/>
          </a:xfrm>
          <a:prstGeom prst="rect">
            <a:avLst/>
          </a:prstGeom>
          <a:noFill/>
          <a:ln w="0">
            <a:noFill/>
          </a:ln>
        </p:spPr>
        <p:txBody>
          <a:bodyPr wrap="square" lIns="0" tIns="0" rIns="0" bIns="0" anchor="t">
            <a:noAutofit/>
          </a:bodyPr>
          <a:lstStyle/>
          <a:p>
            <a:pPr algn="l">
              <a:buNone/>
              <a:defRPr sz="1725" b="0">
                <a:solidFill>
                  <a:srgbClr val="52616A"/>
                </a:solidFill>
                <a:latin typeface="Arial"/>
                <a:ea typeface="Arial"/>
                <a:cs typeface="Arial"/>
              </a:defRPr>
            </a:pPr>
            <a:r>
              <a:rPr sz="1725" b="0">
                <a:solidFill>
                  <a:srgbClr val="52616A"/>
                </a:solidFill>
                <a:latin typeface="Arial"/>
                <a:ea typeface="Arial"/>
                <a:cs typeface="Arial"/>
              </a:rPr>
              <a:t>Shared skills: analysis, communication, creative thinking, problem-solving and research</a:t>
            </a:r>
          </a:p>
        </p:txBody>
      </p:sp>
    </p:spTree>
    <p:extLst>
      <p:ext uri="{BB962C8B-B14F-4D97-AF65-F5344CB8AC3E}">
        <p14:creationId xmlns:p14="http://schemas.microsoft.com/office/powerpoint/2010/main" val="9001843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4" name="text-0">
            <a:extLst>
              <a:ext uri="{FF2B5EF4-FFF2-40B4-BE49-F238E27FC236}">
                <a16:creationId xmlns:a16="http://schemas.microsoft.com/office/drawing/2014/main" id="{49017385-6BCA-4AFB-8BAC-6165443B5D58}"/>
              </a:ext>
            </a:extLst>
          </p:cNvPr>
          <p:cNvSpPr>
            <a:spLocks noGrp="1"/>
          </p:cNvSpPr>
          <p:nvPr/>
        </p:nvSpPr>
        <p:spPr>
          <a:xfrm>
            <a:off x="571500" y="571500"/>
            <a:ext cx="11049000" cy="1009650"/>
          </a:xfrm>
          <a:prstGeom prst="rect">
            <a:avLst/>
          </a:prstGeom>
          <a:noFill/>
          <a:ln w="0">
            <a:noFill/>
          </a:ln>
        </p:spPr>
        <p:txBody>
          <a:bodyPr wrap="square" lIns="0" tIns="0" rIns="0" bIns="0" anchor="t">
            <a:noAutofit/>
          </a:bodyPr>
          <a:lstStyle/>
          <a:p>
            <a:pPr algn="l">
              <a:buNone/>
              <a:defRPr sz="3150" b="1">
                <a:solidFill>
                  <a:srgbClr val="17242C"/>
                </a:solidFill>
                <a:latin typeface="Arial"/>
                <a:ea typeface="Arial"/>
                <a:cs typeface="Arial"/>
              </a:defRPr>
            </a:pPr>
            <a:r>
              <a:rPr sz="3150" b="1">
                <a:solidFill>
                  <a:srgbClr val="17242C"/>
                </a:solidFill>
                <a:latin typeface="Arial"/>
                <a:ea typeface="Arial"/>
                <a:cs typeface="Arial"/>
              </a:rPr>
              <a:t>How to use this workbook</a:t>
            </a:r>
          </a:p>
        </p:txBody>
      </p:sp>
      <p:sp>
        <p:nvSpPr>
          <p:cNvPr id="2" name="shape-1">
            <a:extLst>
              <a:ext uri="{FF2B5EF4-FFF2-40B4-BE49-F238E27FC236}">
                <a16:creationId xmlns:a16="http://schemas.microsoft.com/office/drawing/2014/main" id="{9ACEB258-92D5-46F5-8FCA-4A498F339230}"/>
              </a:ext>
            </a:extLst>
          </p:cNvPr>
          <p:cNvSpPr>
            <a:spLocks noGrp="1"/>
          </p:cNvSpPr>
          <p:nvPr/>
        </p:nvSpPr>
        <p:spPr>
          <a:xfrm>
            <a:off x="571500" y="6315075"/>
            <a:ext cx="11049000" cy="0"/>
          </a:xfrm>
          <a:prstGeom prst="line">
            <a:avLst/>
          </a:prstGeom>
          <a:noFill/>
          <a:ln w="14288">
            <a:solidFill>
              <a:srgbClr val="D5DEE2"/>
            </a:solidFill>
          </a:ln>
        </p:spPr>
        <p:txBody>
          <a:bodyPr/>
          <a:lstStyle/>
          <a:p>
            <a:endParaRPr lang="en-US"/>
          </a:p>
        </p:txBody>
      </p:sp>
      <p:sp>
        <p:nvSpPr>
          <p:cNvPr id="3" name="text-2">
            <a:extLst>
              <a:ext uri="{FF2B5EF4-FFF2-40B4-BE49-F238E27FC236}">
                <a16:creationId xmlns:a16="http://schemas.microsoft.com/office/drawing/2014/main" id="{BE5F34C2-2A32-45E7-B5D2-619E3E0F9D47}"/>
              </a:ext>
            </a:extLst>
          </p:cNvPr>
          <p:cNvSpPr>
            <a:spLocks noGrp="1"/>
          </p:cNvSpPr>
          <p:nvPr/>
        </p:nvSpPr>
        <p:spPr>
          <a:xfrm>
            <a:off x="571500" y="6457950"/>
            <a:ext cx="9429750" cy="209550"/>
          </a:xfrm>
          <a:prstGeom prst="rect">
            <a:avLst/>
          </a:prstGeom>
          <a:noFill/>
          <a:ln w="0">
            <a:noFill/>
          </a:ln>
        </p:spPr>
        <p:txBody>
          <a:bodyPr wrap="square" lIns="0" tIns="0" rIns="0" bIns="0" anchor="t">
            <a:noAutofit/>
          </a:bodyPr>
          <a:lstStyle/>
          <a:p>
            <a:pPr algn="l">
              <a:buNone/>
              <a:defRPr sz="1275" b="0">
                <a:solidFill>
                  <a:srgbClr val="52616A"/>
                </a:solidFill>
                <a:latin typeface="Arial"/>
                <a:ea typeface="Arial"/>
                <a:cs typeface="Arial"/>
              </a:defRPr>
            </a:pPr>
            <a:r>
              <a:rPr sz="1275" b="0">
                <a:solidFill>
                  <a:srgbClr val="52616A"/>
                </a:solidFill>
                <a:latin typeface="Arial"/>
                <a:ea typeface="Arial"/>
                <a:cs typeface="Arial"/>
              </a:rPr>
              <a:t>Workbook p2–3</a:t>
            </a:r>
          </a:p>
        </p:txBody>
      </p:sp>
      <p:sp>
        <p:nvSpPr>
          <p:cNvPr id="4" name="text-3">
            <a:extLst>
              <a:ext uri="{FF2B5EF4-FFF2-40B4-BE49-F238E27FC236}">
                <a16:creationId xmlns:a16="http://schemas.microsoft.com/office/drawing/2014/main" id="{9EAD937F-2064-46FA-9B02-D3EC89034421}"/>
              </a:ext>
            </a:extLst>
          </p:cNvPr>
          <p:cNvSpPr>
            <a:spLocks noGrp="1"/>
          </p:cNvSpPr>
          <p:nvPr/>
        </p:nvSpPr>
        <p:spPr>
          <a:xfrm>
            <a:off x="11049000" y="6438900"/>
            <a:ext cx="571500" cy="228600"/>
          </a:xfrm>
          <a:prstGeom prst="rect">
            <a:avLst/>
          </a:prstGeom>
          <a:noFill/>
          <a:ln w="0">
            <a:noFill/>
          </a:ln>
        </p:spPr>
        <p:txBody>
          <a:bodyPr wrap="square" lIns="0" tIns="0" rIns="0" bIns="0" anchor="t">
            <a:noAutofit/>
          </a:bodyPr>
          <a:lstStyle/>
          <a:p>
            <a:pPr algn="r">
              <a:buNone/>
              <a:defRPr sz="1350" b="0">
                <a:solidFill>
                  <a:srgbClr val="52616A"/>
                </a:solidFill>
                <a:latin typeface="Arial"/>
                <a:ea typeface="Arial"/>
                <a:cs typeface="Arial"/>
              </a:defRPr>
            </a:pPr>
            <a:r>
              <a:rPr sz="1350" b="0">
                <a:solidFill>
                  <a:srgbClr val="52616A"/>
                </a:solidFill>
                <a:latin typeface="Arial"/>
                <a:ea typeface="Arial"/>
                <a:cs typeface="Arial"/>
              </a:rPr>
              <a:t>3</a:t>
            </a:r>
          </a:p>
        </p:txBody>
      </p:sp>
      <p:sp>
        <p:nvSpPr>
          <p:cNvPr id="5" name="text-4">
            <a:extLst>
              <a:ext uri="{FF2B5EF4-FFF2-40B4-BE49-F238E27FC236}">
                <a16:creationId xmlns:a16="http://schemas.microsoft.com/office/drawing/2014/main" id="{BDC6E9E9-2E75-4411-AF26-873612884622}"/>
              </a:ext>
            </a:extLst>
          </p:cNvPr>
          <p:cNvSpPr>
            <a:spLocks noGrp="1"/>
          </p:cNvSpPr>
          <p:nvPr/>
        </p:nvSpPr>
        <p:spPr>
          <a:xfrm>
            <a:off x="571500" y="1800225"/>
            <a:ext cx="6667500" cy="781050"/>
          </a:xfrm>
          <a:prstGeom prst="rect">
            <a:avLst/>
          </a:prstGeom>
          <a:noFill/>
          <a:ln w="0">
            <a:noFill/>
          </a:ln>
        </p:spPr>
        <p:txBody>
          <a:bodyPr wrap="square" lIns="0" tIns="0" rIns="0" bIns="0" anchor="t">
            <a:noAutofit/>
          </a:bodyPr>
          <a:lstStyle/>
          <a:p>
            <a:pPr algn="l">
              <a:buNone/>
              <a:defRPr sz="2550" b="1">
                <a:solidFill>
                  <a:srgbClr val="176779"/>
                </a:solidFill>
                <a:latin typeface="Arial"/>
                <a:ea typeface="Arial"/>
                <a:cs typeface="Arial"/>
              </a:defRPr>
            </a:pPr>
            <a:r>
              <a:rPr sz="2550" b="1">
                <a:solidFill>
                  <a:srgbClr val="176779"/>
                </a:solidFill>
                <a:latin typeface="Arial"/>
                <a:ea typeface="Arial"/>
                <a:cs typeface="Arial"/>
              </a:rPr>
              <a:t>120-minute workshop</a:t>
            </a:r>
          </a:p>
        </p:txBody>
      </p:sp>
      <p:sp>
        <p:nvSpPr>
          <p:cNvPr id="6" name="shape-5">
            <a:extLst>
              <a:ext uri="{FF2B5EF4-FFF2-40B4-BE49-F238E27FC236}">
                <a16:creationId xmlns:a16="http://schemas.microsoft.com/office/drawing/2014/main" id="{55B5E298-601C-45B4-82DB-7A3226885905}"/>
              </a:ext>
            </a:extLst>
          </p:cNvPr>
          <p:cNvSpPr>
            <a:spLocks noGrp="1"/>
          </p:cNvSpPr>
          <p:nvPr/>
        </p:nvSpPr>
        <p:spPr>
          <a:xfrm>
            <a:off x="571500" y="2457450"/>
            <a:ext cx="1676400" cy="781050"/>
          </a:xfrm>
          <a:prstGeom prst="rect">
            <a:avLst/>
          </a:prstGeom>
          <a:solidFill>
            <a:srgbClr val="17242C"/>
          </a:solidFill>
          <a:ln w="0">
            <a:noFill/>
          </a:ln>
        </p:spPr>
        <p:txBody>
          <a:bodyPr/>
          <a:lstStyle/>
          <a:p>
            <a:endParaRPr lang="en-US"/>
          </a:p>
        </p:txBody>
      </p:sp>
      <p:sp>
        <p:nvSpPr>
          <p:cNvPr id="7" name="text-6">
            <a:extLst>
              <a:ext uri="{FF2B5EF4-FFF2-40B4-BE49-F238E27FC236}">
                <a16:creationId xmlns:a16="http://schemas.microsoft.com/office/drawing/2014/main" id="{EAA65003-719C-414E-BD99-F6FD44D3BE52}"/>
              </a:ext>
            </a:extLst>
          </p:cNvPr>
          <p:cNvSpPr>
            <a:spLocks noGrp="1"/>
          </p:cNvSpPr>
          <p:nvPr/>
        </p:nvSpPr>
        <p:spPr>
          <a:xfrm>
            <a:off x="647700" y="2638425"/>
            <a:ext cx="1543050" cy="361950"/>
          </a:xfrm>
          <a:prstGeom prst="rect">
            <a:avLst/>
          </a:prstGeom>
          <a:noFill/>
          <a:ln w="0">
            <a:noFill/>
          </a:ln>
        </p:spPr>
        <p:txBody>
          <a:bodyPr wrap="square" lIns="0" tIns="0" rIns="0" bIns="0" anchor="t">
            <a:noAutofit/>
          </a:bodyPr>
          <a:lstStyle/>
          <a:p>
            <a:pPr algn="ctr">
              <a:buNone/>
              <a:defRPr sz="1500" b="1">
                <a:solidFill>
                  <a:srgbClr val="FFFFFF"/>
                </a:solidFill>
                <a:latin typeface="Arial"/>
                <a:ea typeface="Arial"/>
                <a:cs typeface="Arial"/>
              </a:defRPr>
            </a:pPr>
            <a:r>
              <a:rPr sz="1500" b="1">
                <a:solidFill>
                  <a:srgbClr val="FFFFFF"/>
                </a:solidFill>
                <a:latin typeface="Arial"/>
                <a:ea typeface="Arial"/>
                <a:cs typeface="Arial"/>
              </a:rPr>
              <a:t>Orientation</a:t>
            </a:r>
          </a:p>
        </p:txBody>
      </p:sp>
      <p:sp>
        <p:nvSpPr>
          <p:cNvPr id="8" name="text-7">
            <a:extLst>
              <a:ext uri="{FF2B5EF4-FFF2-40B4-BE49-F238E27FC236}">
                <a16:creationId xmlns:a16="http://schemas.microsoft.com/office/drawing/2014/main" id="{9FAE4B26-CB7D-4C54-BAB5-EE1D08ADA365}"/>
              </a:ext>
            </a:extLst>
          </p:cNvPr>
          <p:cNvSpPr>
            <a:spLocks noGrp="1"/>
          </p:cNvSpPr>
          <p:nvPr/>
        </p:nvSpPr>
        <p:spPr>
          <a:xfrm>
            <a:off x="571500" y="3409950"/>
            <a:ext cx="1676400" cy="333375"/>
          </a:xfrm>
          <a:prstGeom prst="rect">
            <a:avLst/>
          </a:prstGeom>
          <a:noFill/>
          <a:ln w="0">
            <a:noFill/>
          </a:ln>
        </p:spPr>
        <p:txBody>
          <a:bodyPr wrap="square" lIns="0" tIns="0" rIns="0" bIns="0" anchor="t">
            <a:noAutofit/>
          </a:bodyPr>
          <a:lstStyle/>
          <a:p>
            <a:pPr algn="ctr">
              <a:buNone/>
              <a:defRPr sz="1950" b="0">
                <a:solidFill>
                  <a:srgbClr val="52616A"/>
                </a:solidFill>
                <a:latin typeface="Arial"/>
                <a:ea typeface="Arial"/>
                <a:cs typeface="Arial"/>
              </a:defRPr>
            </a:pPr>
            <a:r>
              <a:rPr sz="1950" b="0">
                <a:solidFill>
                  <a:srgbClr val="52616A"/>
                </a:solidFill>
                <a:latin typeface="Arial"/>
                <a:ea typeface="Arial"/>
                <a:cs typeface="Arial"/>
              </a:rPr>
              <a:t>8 min</a:t>
            </a:r>
          </a:p>
        </p:txBody>
      </p:sp>
      <p:sp>
        <p:nvSpPr>
          <p:cNvPr id="9" name="shape-8">
            <a:extLst>
              <a:ext uri="{FF2B5EF4-FFF2-40B4-BE49-F238E27FC236}">
                <a16:creationId xmlns:a16="http://schemas.microsoft.com/office/drawing/2014/main" id="{985216BA-A241-40BF-93BD-0364858D56E3}"/>
              </a:ext>
            </a:extLst>
          </p:cNvPr>
          <p:cNvSpPr>
            <a:spLocks noGrp="1"/>
          </p:cNvSpPr>
          <p:nvPr/>
        </p:nvSpPr>
        <p:spPr>
          <a:xfrm>
            <a:off x="2286000" y="2457450"/>
            <a:ext cx="3581400" cy="781050"/>
          </a:xfrm>
          <a:prstGeom prst="rect">
            <a:avLst/>
          </a:prstGeom>
          <a:solidFill>
            <a:srgbClr val="176779"/>
          </a:solidFill>
          <a:ln w="0">
            <a:noFill/>
          </a:ln>
        </p:spPr>
        <p:txBody>
          <a:bodyPr/>
          <a:lstStyle/>
          <a:p>
            <a:endParaRPr lang="en-US"/>
          </a:p>
        </p:txBody>
      </p:sp>
      <p:sp>
        <p:nvSpPr>
          <p:cNvPr id="10" name="text-9">
            <a:extLst>
              <a:ext uri="{FF2B5EF4-FFF2-40B4-BE49-F238E27FC236}">
                <a16:creationId xmlns:a16="http://schemas.microsoft.com/office/drawing/2014/main" id="{6B379B96-8BA5-4829-B50A-AA58CBEF3DDB}"/>
              </a:ext>
            </a:extLst>
          </p:cNvPr>
          <p:cNvSpPr>
            <a:spLocks noGrp="1"/>
          </p:cNvSpPr>
          <p:nvPr/>
        </p:nvSpPr>
        <p:spPr>
          <a:xfrm>
            <a:off x="2362200" y="2638425"/>
            <a:ext cx="3448050" cy="361950"/>
          </a:xfrm>
          <a:prstGeom prst="rect">
            <a:avLst/>
          </a:prstGeom>
          <a:noFill/>
          <a:ln w="0">
            <a:noFill/>
          </a:ln>
        </p:spPr>
        <p:txBody>
          <a:bodyPr wrap="square" lIns="0" tIns="0" rIns="0" bIns="0" anchor="t">
            <a:noAutofit/>
          </a:bodyPr>
          <a:lstStyle/>
          <a:p>
            <a:pPr algn="ctr">
              <a:buNone/>
              <a:defRPr sz="1875" b="1">
                <a:solidFill>
                  <a:srgbClr val="FFFFFF"/>
                </a:solidFill>
                <a:latin typeface="Arial"/>
                <a:ea typeface="Arial"/>
                <a:cs typeface="Arial"/>
              </a:defRPr>
            </a:pPr>
            <a:r>
              <a:rPr sz="1875" b="1">
                <a:solidFill>
                  <a:srgbClr val="FFFFFF"/>
                </a:solidFill>
                <a:latin typeface="Arial"/>
                <a:ea typeface="Arial"/>
                <a:cs typeface="Arial"/>
              </a:rPr>
              <a:t>Health</a:t>
            </a:r>
          </a:p>
        </p:txBody>
      </p:sp>
      <p:sp>
        <p:nvSpPr>
          <p:cNvPr id="11" name="text-10">
            <a:extLst>
              <a:ext uri="{FF2B5EF4-FFF2-40B4-BE49-F238E27FC236}">
                <a16:creationId xmlns:a16="http://schemas.microsoft.com/office/drawing/2014/main" id="{8AEB8EA9-D5E9-4969-9B99-EE5DF88771E6}"/>
              </a:ext>
            </a:extLst>
          </p:cNvPr>
          <p:cNvSpPr>
            <a:spLocks noGrp="1"/>
          </p:cNvSpPr>
          <p:nvPr/>
        </p:nvSpPr>
        <p:spPr>
          <a:xfrm>
            <a:off x="2286000" y="3409950"/>
            <a:ext cx="3581400" cy="333375"/>
          </a:xfrm>
          <a:prstGeom prst="rect">
            <a:avLst/>
          </a:prstGeom>
          <a:noFill/>
          <a:ln w="0">
            <a:noFill/>
          </a:ln>
        </p:spPr>
        <p:txBody>
          <a:bodyPr wrap="square" lIns="0" tIns="0" rIns="0" bIns="0" anchor="t">
            <a:noAutofit/>
          </a:bodyPr>
          <a:lstStyle/>
          <a:p>
            <a:pPr algn="ctr">
              <a:buNone/>
              <a:defRPr sz="1950" b="0">
                <a:solidFill>
                  <a:srgbClr val="52616A"/>
                </a:solidFill>
                <a:latin typeface="Arial"/>
                <a:ea typeface="Arial"/>
                <a:cs typeface="Arial"/>
              </a:defRPr>
            </a:pPr>
            <a:r>
              <a:rPr sz="1950" b="0">
                <a:solidFill>
                  <a:srgbClr val="52616A"/>
                </a:solidFill>
                <a:latin typeface="Arial"/>
                <a:ea typeface="Arial"/>
                <a:cs typeface="Arial"/>
              </a:rPr>
              <a:t>50 min</a:t>
            </a:r>
          </a:p>
        </p:txBody>
      </p:sp>
      <p:sp>
        <p:nvSpPr>
          <p:cNvPr id="12" name="shape-11">
            <a:extLst>
              <a:ext uri="{FF2B5EF4-FFF2-40B4-BE49-F238E27FC236}">
                <a16:creationId xmlns:a16="http://schemas.microsoft.com/office/drawing/2014/main" id="{AE21B031-CCB5-4FF6-B618-6C4498AC90CB}"/>
              </a:ext>
            </a:extLst>
          </p:cNvPr>
          <p:cNvSpPr>
            <a:spLocks noGrp="1"/>
          </p:cNvSpPr>
          <p:nvPr/>
        </p:nvSpPr>
        <p:spPr>
          <a:xfrm>
            <a:off x="5905500" y="2457450"/>
            <a:ext cx="3581400" cy="781050"/>
          </a:xfrm>
          <a:prstGeom prst="rect">
            <a:avLst/>
          </a:prstGeom>
          <a:solidFill>
            <a:srgbClr val="17242C"/>
          </a:solidFill>
          <a:ln w="0">
            <a:noFill/>
          </a:ln>
        </p:spPr>
        <p:txBody>
          <a:bodyPr/>
          <a:lstStyle/>
          <a:p>
            <a:endParaRPr lang="en-US"/>
          </a:p>
        </p:txBody>
      </p:sp>
      <p:sp>
        <p:nvSpPr>
          <p:cNvPr id="13" name="text-12">
            <a:extLst>
              <a:ext uri="{FF2B5EF4-FFF2-40B4-BE49-F238E27FC236}">
                <a16:creationId xmlns:a16="http://schemas.microsoft.com/office/drawing/2014/main" id="{12B32B4D-6F88-4CDD-BA66-01B7D39B7A76}"/>
              </a:ext>
            </a:extLst>
          </p:cNvPr>
          <p:cNvSpPr>
            <a:spLocks noGrp="1"/>
          </p:cNvSpPr>
          <p:nvPr/>
        </p:nvSpPr>
        <p:spPr>
          <a:xfrm>
            <a:off x="5981700" y="2638425"/>
            <a:ext cx="3448050" cy="361950"/>
          </a:xfrm>
          <a:prstGeom prst="rect">
            <a:avLst/>
          </a:prstGeom>
          <a:noFill/>
          <a:ln w="0">
            <a:noFill/>
          </a:ln>
        </p:spPr>
        <p:txBody>
          <a:bodyPr wrap="square" lIns="0" tIns="0" rIns="0" bIns="0" anchor="t">
            <a:noAutofit/>
          </a:bodyPr>
          <a:lstStyle/>
          <a:p>
            <a:pPr algn="ctr">
              <a:buNone/>
              <a:defRPr sz="1875" b="1">
                <a:solidFill>
                  <a:srgbClr val="FFFFFF"/>
                </a:solidFill>
                <a:latin typeface="Arial"/>
                <a:ea typeface="Arial"/>
                <a:cs typeface="Arial"/>
              </a:defRPr>
            </a:pPr>
            <a:r>
              <a:rPr sz="1875" b="1">
                <a:solidFill>
                  <a:srgbClr val="FFFFFF"/>
                </a:solidFill>
                <a:latin typeface="Arial"/>
                <a:ea typeface="Arial"/>
                <a:cs typeface="Arial"/>
              </a:rPr>
              <a:t>Training</a:t>
            </a:r>
          </a:p>
        </p:txBody>
      </p:sp>
      <p:sp>
        <p:nvSpPr>
          <p:cNvPr id="14" name="text-13">
            <a:extLst>
              <a:ext uri="{FF2B5EF4-FFF2-40B4-BE49-F238E27FC236}">
                <a16:creationId xmlns:a16="http://schemas.microsoft.com/office/drawing/2014/main" id="{A1DB3B90-2919-4C38-BEC6-81A4B275D8DD}"/>
              </a:ext>
            </a:extLst>
          </p:cNvPr>
          <p:cNvSpPr>
            <a:spLocks noGrp="1"/>
          </p:cNvSpPr>
          <p:nvPr/>
        </p:nvSpPr>
        <p:spPr>
          <a:xfrm>
            <a:off x="5905500" y="3409950"/>
            <a:ext cx="3581400" cy="333375"/>
          </a:xfrm>
          <a:prstGeom prst="rect">
            <a:avLst/>
          </a:prstGeom>
          <a:noFill/>
          <a:ln w="0">
            <a:noFill/>
          </a:ln>
        </p:spPr>
        <p:txBody>
          <a:bodyPr wrap="square" lIns="0" tIns="0" rIns="0" bIns="0" anchor="t">
            <a:noAutofit/>
          </a:bodyPr>
          <a:lstStyle/>
          <a:p>
            <a:pPr algn="ctr">
              <a:buNone/>
              <a:defRPr sz="1950" b="0">
                <a:solidFill>
                  <a:srgbClr val="52616A"/>
                </a:solidFill>
                <a:latin typeface="Arial"/>
                <a:ea typeface="Arial"/>
                <a:cs typeface="Arial"/>
              </a:defRPr>
            </a:pPr>
            <a:r>
              <a:rPr sz="1950" b="0">
                <a:solidFill>
                  <a:srgbClr val="52616A"/>
                </a:solidFill>
                <a:latin typeface="Arial"/>
                <a:ea typeface="Arial"/>
                <a:cs typeface="Arial"/>
              </a:rPr>
              <a:t>50 min</a:t>
            </a:r>
          </a:p>
        </p:txBody>
      </p:sp>
      <p:sp>
        <p:nvSpPr>
          <p:cNvPr id="15" name="shape-14">
            <a:extLst>
              <a:ext uri="{FF2B5EF4-FFF2-40B4-BE49-F238E27FC236}">
                <a16:creationId xmlns:a16="http://schemas.microsoft.com/office/drawing/2014/main" id="{64BD2E30-5691-43B5-81E0-15FC96A99CEF}"/>
              </a:ext>
            </a:extLst>
          </p:cNvPr>
          <p:cNvSpPr>
            <a:spLocks noGrp="1"/>
          </p:cNvSpPr>
          <p:nvPr/>
        </p:nvSpPr>
        <p:spPr>
          <a:xfrm>
            <a:off x="9525000" y="2457450"/>
            <a:ext cx="2057400" cy="781050"/>
          </a:xfrm>
          <a:prstGeom prst="rect">
            <a:avLst/>
          </a:prstGeom>
          <a:solidFill>
            <a:srgbClr val="176779"/>
          </a:solidFill>
          <a:ln w="0">
            <a:noFill/>
          </a:ln>
        </p:spPr>
        <p:txBody>
          <a:bodyPr/>
          <a:lstStyle/>
          <a:p>
            <a:endParaRPr lang="en-US"/>
          </a:p>
        </p:txBody>
      </p:sp>
      <p:sp>
        <p:nvSpPr>
          <p:cNvPr id="16" name="text-15">
            <a:extLst>
              <a:ext uri="{FF2B5EF4-FFF2-40B4-BE49-F238E27FC236}">
                <a16:creationId xmlns:a16="http://schemas.microsoft.com/office/drawing/2014/main" id="{0C7020E9-5D19-40BB-B3C6-05449E5BADC7}"/>
              </a:ext>
            </a:extLst>
          </p:cNvPr>
          <p:cNvSpPr>
            <a:spLocks noGrp="1"/>
          </p:cNvSpPr>
          <p:nvPr/>
        </p:nvSpPr>
        <p:spPr>
          <a:xfrm>
            <a:off x="9601200" y="2638425"/>
            <a:ext cx="1924050" cy="361950"/>
          </a:xfrm>
          <a:prstGeom prst="rect">
            <a:avLst/>
          </a:prstGeom>
          <a:noFill/>
          <a:ln w="0">
            <a:noFill/>
          </a:ln>
        </p:spPr>
        <p:txBody>
          <a:bodyPr wrap="square" lIns="0" tIns="0" rIns="0" bIns="0" anchor="t">
            <a:noAutofit/>
          </a:bodyPr>
          <a:lstStyle/>
          <a:p>
            <a:pPr algn="ctr">
              <a:buNone/>
              <a:defRPr sz="1875" b="1">
                <a:solidFill>
                  <a:srgbClr val="FFFFFF"/>
                </a:solidFill>
                <a:latin typeface="Arial"/>
                <a:ea typeface="Arial"/>
                <a:cs typeface="Arial"/>
              </a:defRPr>
            </a:pPr>
            <a:r>
              <a:rPr sz="1875" b="1">
                <a:solidFill>
                  <a:srgbClr val="FFFFFF"/>
                </a:solidFill>
                <a:latin typeface="Arial"/>
                <a:ea typeface="Arial"/>
                <a:cs typeface="Arial"/>
              </a:rPr>
              <a:t>Consolidation</a:t>
            </a:r>
          </a:p>
        </p:txBody>
      </p:sp>
      <p:sp>
        <p:nvSpPr>
          <p:cNvPr id="17" name="text-16">
            <a:extLst>
              <a:ext uri="{FF2B5EF4-FFF2-40B4-BE49-F238E27FC236}">
                <a16:creationId xmlns:a16="http://schemas.microsoft.com/office/drawing/2014/main" id="{13E60836-6EC1-45B3-8FA6-1D55333EE449}"/>
              </a:ext>
            </a:extLst>
          </p:cNvPr>
          <p:cNvSpPr>
            <a:spLocks noGrp="1"/>
          </p:cNvSpPr>
          <p:nvPr/>
        </p:nvSpPr>
        <p:spPr>
          <a:xfrm>
            <a:off x="9525000" y="3409950"/>
            <a:ext cx="2057400" cy="333375"/>
          </a:xfrm>
          <a:prstGeom prst="rect">
            <a:avLst/>
          </a:prstGeom>
          <a:noFill/>
          <a:ln w="0">
            <a:noFill/>
          </a:ln>
        </p:spPr>
        <p:txBody>
          <a:bodyPr wrap="square" lIns="0" tIns="0" rIns="0" bIns="0" anchor="t">
            <a:noAutofit/>
          </a:bodyPr>
          <a:lstStyle/>
          <a:p>
            <a:pPr algn="ctr">
              <a:buNone/>
              <a:defRPr sz="1950" b="0">
                <a:solidFill>
                  <a:srgbClr val="52616A"/>
                </a:solidFill>
                <a:latin typeface="Arial"/>
                <a:ea typeface="Arial"/>
                <a:cs typeface="Arial"/>
              </a:defRPr>
            </a:pPr>
            <a:r>
              <a:rPr sz="1950" b="0">
                <a:solidFill>
                  <a:srgbClr val="52616A"/>
                </a:solidFill>
                <a:latin typeface="Arial"/>
                <a:ea typeface="Arial"/>
                <a:cs typeface="Arial"/>
              </a:rPr>
              <a:t>12 min</a:t>
            </a:r>
          </a:p>
        </p:txBody>
      </p:sp>
      <p:sp>
        <p:nvSpPr>
          <p:cNvPr id="18" name="text-17">
            <a:extLst>
              <a:ext uri="{FF2B5EF4-FFF2-40B4-BE49-F238E27FC236}">
                <a16:creationId xmlns:a16="http://schemas.microsoft.com/office/drawing/2014/main" id="{D992E5E8-4ECB-4EB9-A935-AC71AAE58905}"/>
              </a:ext>
            </a:extLst>
          </p:cNvPr>
          <p:cNvSpPr>
            <a:spLocks noGrp="1"/>
          </p:cNvSpPr>
          <p:nvPr/>
        </p:nvSpPr>
        <p:spPr>
          <a:xfrm>
            <a:off x="571500" y="4257675"/>
            <a:ext cx="5229225" cy="781050"/>
          </a:xfrm>
          <a:prstGeom prst="rect">
            <a:avLst/>
          </a:prstGeom>
          <a:noFill/>
          <a:ln w="0">
            <a:noFill/>
          </a:ln>
        </p:spPr>
        <p:txBody>
          <a:bodyPr wrap="square" lIns="0" tIns="0" rIns="0" bIns="0" anchor="t">
            <a:noAutofit/>
          </a:bodyPr>
          <a:lstStyle/>
          <a:p>
            <a:pPr algn="l">
              <a:buNone/>
              <a:defRPr sz="2250" b="1">
                <a:solidFill>
                  <a:srgbClr val="176779"/>
                </a:solidFill>
                <a:latin typeface="Arial"/>
                <a:ea typeface="Arial"/>
                <a:cs typeface="Arial"/>
              </a:defRPr>
            </a:pPr>
            <a:r>
              <a:rPr sz="2250" b="1">
                <a:solidFill>
                  <a:srgbClr val="176779"/>
                </a:solidFill>
                <a:latin typeface="Arial"/>
                <a:ea typeface="Arial"/>
                <a:cs typeface="Arial"/>
              </a:rPr>
              <a:t>LIVE</a:t>
            </a:r>
          </a:p>
        </p:txBody>
      </p:sp>
      <p:sp>
        <p:nvSpPr>
          <p:cNvPr id="19" name="shape-18">
            <a:extLst>
              <a:ext uri="{FF2B5EF4-FFF2-40B4-BE49-F238E27FC236}">
                <a16:creationId xmlns:a16="http://schemas.microsoft.com/office/drawing/2014/main" id="{A0FCA88F-DD6B-496A-B496-8F63E776E7E6}"/>
              </a:ext>
            </a:extLst>
          </p:cNvPr>
          <p:cNvSpPr>
            <a:spLocks noGrp="1"/>
          </p:cNvSpPr>
          <p:nvPr/>
        </p:nvSpPr>
        <p:spPr>
          <a:xfrm>
            <a:off x="571500" y="4714875"/>
            <a:ext cx="5229225" cy="0"/>
          </a:xfrm>
          <a:prstGeom prst="line">
            <a:avLst/>
          </a:prstGeom>
          <a:noFill/>
          <a:ln w="14288">
            <a:solidFill>
              <a:srgbClr val="176779"/>
            </a:solidFill>
          </a:ln>
        </p:spPr>
        <p:txBody>
          <a:bodyPr/>
          <a:lstStyle/>
          <a:p>
            <a:endParaRPr lang="en-US"/>
          </a:p>
        </p:txBody>
      </p:sp>
      <p:sp>
        <p:nvSpPr>
          <p:cNvPr id="20" name="text-19">
            <a:extLst>
              <a:ext uri="{FF2B5EF4-FFF2-40B4-BE49-F238E27FC236}">
                <a16:creationId xmlns:a16="http://schemas.microsoft.com/office/drawing/2014/main" id="{E41D6F7A-29D5-43B1-A744-B8584AF3EB7E}"/>
              </a:ext>
            </a:extLst>
          </p:cNvPr>
          <p:cNvSpPr>
            <a:spLocks noGrp="1"/>
          </p:cNvSpPr>
          <p:nvPr/>
        </p:nvSpPr>
        <p:spPr>
          <a:xfrm>
            <a:off x="571500" y="4943475"/>
            <a:ext cx="5229225" cy="1085850"/>
          </a:xfrm>
          <a:prstGeom prst="rect">
            <a:avLst/>
          </a:prstGeom>
          <a:noFill/>
          <a:ln w="0">
            <a:noFill/>
          </a:ln>
        </p:spPr>
        <p:txBody>
          <a:bodyPr wrap="square" lIns="0" tIns="0" rIns="0" bIns="0" anchor="t">
            <a:noAutofit/>
          </a:bodyPr>
          <a:lstStyle/>
          <a:p>
            <a:pPr algn="l">
              <a:buNone/>
              <a:defRPr sz="2100" b="0">
                <a:solidFill>
                  <a:srgbClr val="17242C"/>
                </a:solidFill>
                <a:latin typeface="Arial"/>
                <a:ea typeface="Arial"/>
                <a:cs typeface="Arial"/>
              </a:defRPr>
            </a:pPr>
            <a:r>
              <a:rPr sz="2100" b="0">
                <a:solidFill>
                  <a:srgbClr val="17242C"/>
                </a:solidFill>
                <a:latin typeface="Arial"/>
                <a:ea typeface="Arial"/>
                <a:cs typeface="Arial"/>
              </a:rPr>
              <a:t>Think in phrases.</a:t>
            </a:r>
          </a:p>
          <a:p>
            <a:pPr algn="l">
              <a:buNone/>
              <a:defRPr sz="2100" b="0">
                <a:solidFill>
                  <a:srgbClr val="17242C"/>
                </a:solidFill>
                <a:latin typeface="Arial"/>
                <a:ea typeface="Arial"/>
                <a:cs typeface="Arial"/>
              </a:defRPr>
            </a:pPr>
            <a:r>
              <a:rPr sz="2100" b="0">
                <a:solidFill>
                  <a:srgbClr val="17242C"/>
                </a:solidFill>
                <a:latin typeface="Arial"/>
                <a:ea typeface="Arial"/>
                <a:cs typeface="Arial"/>
              </a:rPr>
              <a:t>Commit to a choice or a plan.</a:t>
            </a:r>
          </a:p>
        </p:txBody>
      </p:sp>
      <p:sp>
        <p:nvSpPr>
          <p:cNvPr id="21" name="text-20">
            <a:extLst>
              <a:ext uri="{FF2B5EF4-FFF2-40B4-BE49-F238E27FC236}">
                <a16:creationId xmlns:a16="http://schemas.microsoft.com/office/drawing/2014/main" id="{46B0A2BE-FFF0-4857-8C07-B433EF8CDA7C}"/>
              </a:ext>
            </a:extLst>
          </p:cNvPr>
          <p:cNvSpPr>
            <a:spLocks noGrp="1"/>
          </p:cNvSpPr>
          <p:nvPr/>
        </p:nvSpPr>
        <p:spPr>
          <a:xfrm>
            <a:off x="6391275" y="4257675"/>
            <a:ext cx="5229225" cy="781050"/>
          </a:xfrm>
          <a:prstGeom prst="rect">
            <a:avLst/>
          </a:prstGeom>
          <a:noFill/>
          <a:ln w="0">
            <a:noFill/>
          </a:ln>
        </p:spPr>
        <p:txBody>
          <a:bodyPr wrap="square" lIns="0" tIns="0" rIns="0" bIns="0" anchor="t">
            <a:noAutofit/>
          </a:bodyPr>
          <a:lstStyle/>
          <a:p>
            <a:pPr algn="l">
              <a:buNone/>
              <a:defRPr sz="2250" b="1">
                <a:solidFill>
                  <a:srgbClr val="176779"/>
                </a:solidFill>
                <a:latin typeface="Arial"/>
                <a:ea typeface="Arial"/>
                <a:cs typeface="Arial"/>
              </a:defRPr>
            </a:pPr>
            <a:r>
              <a:rPr sz="2250" b="1">
                <a:solidFill>
                  <a:srgbClr val="176779"/>
                </a:solidFill>
                <a:latin typeface="Arial"/>
                <a:ea typeface="Arial"/>
                <a:cs typeface="Arial"/>
              </a:rPr>
              <a:t>AFTER WORKSHOP</a:t>
            </a:r>
          </a:p>
        </p:txBody>
      </p:sp>
      <p:sp>
        <p:nvSpPr>
          <p:cNvPr id="22" name="shape-21">
            <a:extLst>
              <a:ext uri="{FF2B5EF4-FFF2-40B4-BE49-F238E27FC236}">
                <a16:creationId xmlns:a16="http://schemas.microsoft.com/office/drawing/2014/main" id="{688F0FCF-F5D4-4E60-A872-B000842F1A78}"/>
              </a:ext>
            </a:extLst>
          </p:cNvPr>
          <p:cNvSpPr>
            <a:spLocks noGrp="1"/>
          </p:cNvSpPr>
          <p:nvPr/>
        </p:nvSpPr>
        <p:spPr>
          <a:xfrm>
            <a:off x="6391275" y="4714875"/>
            <a:ext cx="5229225" cy="0"/>
          </a:xfrm>
          <a:prstGeom prst="line">
            <a:avLst/>
          </a:prstGeom>
          <a:noFill/>
          <a:ln w="14288">
            <a:solidFill>
              <a:srgbClr val="176779"/>
            </a:solidFill>
          </a:ln>
        </p:spPr>
        <p:txBody>
          <a:bodyPr/>
          <a:lstStyle/>
          <a:p>
            <a:endParaRPr lang="en-US"/>
          </a:p>
        </p:txBody>
      </p:sp>
      <p:sp>
        <p:nvSpPr>
          <p:cNvPr id="23" name="text-22">
            <a:extLst>
              <a:ext uri="{FF2B5EF4-FFF2-40B4-BE49-F238E27FC236}">
                <a16:creationId xmlns:a16="http://schemas.microsoft.com/office/drawing/2014/main" id="{0FCC7B72-8EF6-4202-BA81-2A46EF4DF43B}"/>
              </a:ext>
            </a:extLst>
          </p:cNvPr>
          <p:cNvSpPr>
            <a:spLocks noGrp="1"/>
          </p:cNvSpPr>
          <p:nvPr/>
        </p:nvSpPr>
        <p:spPr>
          <a:xfrm>
            <a:off x="6391275" y="4943475"/>
            <a:ext cx="5229225" cy="1085850"/>
          </a:xfrm>
          <a:prstGeom prst="rect">
            <a:avLst/>
          </a:prstGeom>
          <a:noFill/>
          <a:ln w="0">
            <a:noFill/>
          </a:ln>
        </p:spPr>
        <p:txBody>
          <a:bodyPr wrap="square" lIns="0" tIns="0" rIns="0" bIns="0" anchor="t">
            <a:noAutofit/>
          </a:bodyPr>
          <a:lstStyle/>
          <a:p>
            <a:pPr algn="l">
              <a:buNone/>
              <a:defRPr sz="2100" b="0">
                <a:solidFill>
                  <a:srgbClr val="17242C"/>
                </a:solidFill>
                <a:latin typeface="Arial"/>
                <a:ea typeface="Arial"/>
                <a:cs typeface="Arial"/>
              </a:defRPr>
            </a:pPr>
            <a:r>
              <a:rPr sz="2100" b="0">
                <a:solidFill>
                  <a:srgbClr val="17242C"/>
                </a:solidFill>
                <a:latin typeface="Arial"/>
                <a:ea typeface="Arial"/>
                <a:cs typeface="Arial"/>
              </a:rPr>
              <a:t>Write fuller responses.</a:t>
            </a:r>
          </a:p>
          <a:p>
            <a:pPr algn="l">
              <a:buNone/>
              <a:defRPr sz="2100" b="0">
                <a:solidFill>
                  <a:srgbClr val="17242C"/>
                </a:solidFill>
                <a:latin typeface="Arial"/>
                <a:ea typeface="Arial"/>
                <a:cs typeface="Arial"/>
              </a:defRPr>
            </a:pPr>
            <a:r>
              <a:rPr sz="2100" b="0">
                <a:solidFill>
                  <a:srgbClr val="17242C"/>
                </a:solidFill>
                <a:latin typeface="Arial"/>
                <a:ea typeface="Arial"/>
                <a:cs typeface="Arial"/>
              </a:rPr>
              <a:t>Use pp36–39 to repair gaps.</a:t>
            </a:r>
          </a:p>
        </p:txBody>
      </p:sp>
    </p:spTree>
    <p:extLst>
      <p:ext uri="{BB962C8B-B14F-4D97-AF65-F5344CB8AC3E}">
        <p14:creationId xmlns:p14="http://schemas.microsoft.com/office/powerpoint/2010/main" val="3853204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 name="text-0">
            <a:extLst>
              <a:ext uri="{FF2B5EF4-FFF2-40B4-BE49-F238E27FC236}">
                <a16:creationId xmlns:a16="http://schemas.microsoft.com/office/drawing/2014/main" id="{214239BC-20FE-4C74-99D9-9F8CCED5480E}"/>
              </a:ext>
            </a:extLst>
          </p:cNvPr>
          <p:cNvSpPr>
            <a:spLocks noGrp="1"/>
          </p:cNvSpPr>
          <p:nvPr/>
        </p:nvSpPr>
        <p:spPr>
          <a:xfrm>
            <a:off x="571500" y="571500"/>
            <a:ext cx="11049000" cy="1009650"/>
          </a:xfrm>
          <a:prstGeom prst="rect">
            <a:avLst/>
          </a:prstGeom>
          <a:noFill/>
          <a:ln w="0">
            <a:noFill/>
          </a:ln>
        </p:spPr>
        <p:txBody>
          <a:bodyPr wrap="square" lIns="0" tIns="0" rIns="0" bIns="0" anchor="t">
            <a:noAutofit/>
          </a:bodyPr>
          <a:lstStyle/>
          <a:p>
            <a:pPr algn="l">
              <a:buNone/>
              <a:defRPr sz="3150" b="1">
                <a:solidFill>
                  <a:srgbClr val="17242C"/>
                </a:solidFill>
                <a:latin typeface="Arial"/>
                <a:ea typeface="Arial"/>
                <a:cs typeface="Arial"/>
              </a:defRPr>
            </a:pPr>
            <a:r>
              <a:rPr sz="3150" b="1">
                <a:solidFill>
                  <a:srgbClr val="17242C"/>
                </a:solidFill>
                <a:latin typeface="Arial"/>
                <a:ea typeface="Arial"/>
                <a:cs typeface="Arial"/>
              </a:rPr>
              <a:t>Health in an Australian and global context</a:t>
            </a:r>
          </a:p>
        </p:txBody>
      </p:sp>
      <p:sp>
        <p:nvSpPr>
          <p:cNvPr id="2" name="shape-1">
            <a:extLst>
              <a:ext uri="{FF2B5EF4-FFF2-40B4-BE49-F238E27FC236}">
                <a16:creationId xmlns:a16="http://schemas.microsoft.com/office/drawing/2014/main" id="{E443289F-EC0A-4819-8CA6-3421437A6D7C}"/>
              </a:ext>
            </a:extLst>
          </p:cNvPr>
          <p:cNvSpPr>
            <a:spLocks noGrp="1"/>
          </p:cNvSpPr>
          <p:nvPr/>
        </p:nvSpPr>
        <p:spPr>
          <a:xfrm>
            <a:off x="571500" y="6315075"/>
            <a:ext cx="11049000" cy="0"/>
          </a:xfrm>
          <a:prstGeom prst="line">
            <a:avLst/>
          </a:prstGeom>
          <a:noFill/>
          <a:ln w="14288">
            <a:solidFill>
              <a:srgbClr val="D5DEE2"/>
            </a:solidFill>
          </a:ln>
        </p:spPr>
        <p:txBody>
          <a:bodyPr/>
          <a:lstStyle/>
          <a:p>
            <a:endParaRPr lang="en-US"/>
          </a:p>
        </p:txBody>
      </p:sp>
      <p:sp>
        <p:nvSpPr>
          <p:cNvPr id="3" name="text-2">
            <a:extLst>
              <a:ext uri="{FF2B5EF4-FFF2-40B4-BE49-F238E27FC236}">
                <a16:creationId xmlns:a16="http://schemas.microsoft.com/office/drawing/2014/main" id="{425768C0-1EF0-4042-9016-B8C9F4AD8362}"/>
              </a:ext>
            </a:extLst>
          </p:cNvPr>
          <p:cNvSpPr>
            <a:spLocks noGrp="1"/>
          </p:cNvSpPr>
          <p:nvPr/>
        </p:nvSpPr>
        <p:spPr>
          <a:xfrm>
            <a:off x="571500" y="6457950"/>
            <a:ext cx="9429750" cy="209550"/>
          </a:xfrm>
          <a:prstGeom prst="rect">
            <a:avLst/>
          </a:prstGeom>
          <a:noFill/>
          <a:ln w="0">
            <a:noFill/>
          </a:ln>
        </p:spPr>
        <p:txBody>
          <a:bodyPr wrap="square" lIns="0" tIns="0" rIns="0" bIns="0" anchor="t">
            <a:noAutofit/>
          </a:bodyPr>
          <a:lstStyle/>
          <a:p>
            <a:pPr algn="l">
              <a:buNone/>
              <a:defRPr sz="1275" b="0">
                <a:solidFill>
                  <a:srgbClr val="52616A"/>
                </a:solidFill>
                <a:latin typeface="Arial"/>
                <a:ea typeface="Arial"/>
                <a:cs typeface="Arial"/>
              </a:defRPr>
            </a:pPr>
            <a:r>
              <a:rPr sz="1275" b="0">
                <a:solidFill>
                  <a:srgbClr val="52616A"/>
                </a:solidFill>
                <a:latin typeface="Arial"/>
                <a:ea typeface="Arial"/>
                <a:cs typeface="Arial"/>
              </a:rPr>
              <a:t>Workbook p4–16</a:t>
            </a:r>
          </a:p>
        </p:txBody>
      </p:sp>
      <p:sp>
        <p:nvSpPr>
          <p:cNvPr id="4" name="text-3">
            <a:extLst>
              <a:ext uri="{FF2B5EF4-FFF2-40B4-BE49-F238E27FC236}">
                <a16:creationId xmlns:a16="http://schemas.microsoft.com/office/drawing/2014/main" id="{3B388386-3586-4012-A598-F025E48DFE64}"/>
              </a:ext>
            </a:extLst>
          </p:cNvPr>
          <p:cNvSpPr>
            <a:spLocks noGrp="1"/>
          </p:cNvSpPr>
          <p:nvPr/>
        </p:nvSpPr>
        <p:spPr>
          <a:xfrm>
            <a:off x="11049000" y="6438900"/>
            <a:ext cx="571500" cy="228600"/>
          </a:xfrm>
          <a:prstGeom prst="rect">
            <a:avLst/>
          </a:prstGeom>
          <a:noFill/>
          <a:ln w="0">
            <a:noFill/>
          </a:ln>
        </p:spPr>
        <p:txBody>
          <a:bodyPr wrap="square" lIns="0" tIns="0" rIns="0" bIns="0" anchor="t">
            <a:noAutofit/>
          </a:bodyPr>
          <a:lstStyle/>
          <a:p>
            <a:pPr algn="r">
              <a:buNone/>
              <a:defRPr sz="1350" b="0">
                <a:solidFill>
                  <a:srgbClr val="52616A"/>
                </a:solidFill>
                <a:latin typeface="Arial"/>
                <a:ea typeface="Arial"/>
                <a:cs typeface="Arial"/>
              </a:defRPr>
            </a:pPr>
            <a:r>
              <a:rPr sz="1350" b="0">
                <a:solidFill>
                  <a:srgbClr val="52616A"/>
                </a:solidFill>
                <a:latin typeface="Arial"/>
                <a:ea typeface="Arial"/>
                <a:cs typeface="Arial"/>
              </a:rPr>
              <a:t>4</a:t>
            </a:r>
          </a:p>
        </p:txBody>
      </p:sp>
      <p:sp>
        <p:nvSpPr>
          <p:cNvPr id="5" name="shape-4">
            <a:extLst>
              <a:ext uri="{FF2B5EF4-FFF2-40B4-BE49-F238E27FC236}">
                <a16:creationId xmlns:a16="http://schemas.microsoft.com/office/drawing/2014/main" id="{FCC6776D-C266-46ED-829D-CE4B56A5FC1F}"/>
              </a:ext>
            </a:extLst>
          </p:cNvPr>
          <p:cNvSpPr>
            <a:spLocks noGrp="1"/>
          </p:cNvSpPr>
          <p:nvPr/>
        </p:nvSpPr>
        <p:spPr>
          <a:xfrm>
            <a:off x="571500" y="2171700"/>
            <a:ext cx="2419350" cy="0"/>
          </a:xfrm>
          <a:prstGeom prst="line">
            <a:avLst/>
          </a:prstGeom>
          <a:noFill/>
          <a:ln w="14288">
            <a:solidFill>
              <a:srgbClr val="176779"/>
            </a:solidFill>
          </a:ln>
        </p:spPr>
        <p:txBody>
          <a:bodyPr/>
          <a:lstStyle/>
          <a:p>
            <a:endParaRPr lang="en-US"/>
          </a:p>
        </p:txBody>
      </p:sp>
      <p:sp>
        <p:nvSpPr>
          <p:cNvPr id="6" name="text-5">
            <a:extLst>
              <a:ext uri="{FF2B5EF4-FFF2-40B4-BE49-F238E27FC236}">
                <a16:creationId xmlns:a16="http://schemas.microsoft.com/office/drawing/2014/main" id="{77F80553-0258-4B23-8494-F9E35095C8DE}"/>
              </a:ext>
            </a:extLst>
          </p:cNvPr>
          <p:cNvSpPr>
            <a:spLocks noGrp="1"/>
          </p:cNvSpPr>
          <p:nvPr/>
        </p:nvSpPr>
        <p:spPr>
          <a:xfrm>
            <a:off x="571500" y="2295525"/>
            <a:ext cx="2419350" cy="1200150"/>
          </a:xfrm>
          <a:prstGeom prst="rect">
            <a:avLst/>
          </a:prstGeom>
          <a:noFill/>
          <a:ln w="0">
            <a:noFill/>
          </a:ln>
        </p:spPr>
        <p:txBody>
          <a:bodyPr wrap="square" lIns="0" tIns="0" rIns="0" bIns="0" anchor="t">
            <a:noAutofit/>
          </a:bodyPr>
          <a:lstStyle/>
          <a:p>
            <a:pPr algn="ctr">
              <a:buNone/>
              <a:defRPr sz="2100" b="1">
                <a:solidFill>
                  <a:srgbClr val="17242C"/>
                </a:solidFill>
                <a:latin typeface="Arial"/>
                <a:ea typeface="Arial"/>
                <a:cs typeface="Arial"/>
              </a:defRPr>
            </a:pPr>
            <a:r>
              <a:rPr sz="2100" b="1">
                <a:solidFill>
                  <a:srgbClr val="17242C"/>
                </a:solidFill>
                <a:latin typeface="Arial"/>
                <a:ea typeface="Arial"/>
                <a:cs typeface="Arial"/>
              </a:rPr>
              <a:t>Evidence</a:t>
            </a:r>
          </a:p>
        </p:txBody>
      </p:sp>
      <p:sp>
        <p:nvSpPr>
          <p:cNvPr id="7" name="shape-6">
            <a:extLst>
              <a:ext uri="{FF2B5EF4-FFF2-40B4-BE49-F238E27FC236}">
                <a16:creationId xmlns:a16="http://schemas.microsoft.com/office/drawing/2014/main" id="{1F573B8F-5B67-4D2B-856B-490B184B2458}"/>
              </a:ext>
            </a:extLst>
          </p:cNvPr>
          <p:cNvSpPr>
            <a:spLocks noGrp="1"/>
          </p:cNvSpPr>
          <p:nvPr/>
        </p:nvSpPr>
        <p:spPr>
          <a:xfrm>
            <a:off x="3067050" y="2628900"/>
            <a:ext cx="304800" cy="171450"/>
          </a:xfrm>
          <a:prstGeom prst="rightArrow">
            <a:avLst/>
          </a:prstGeom>
          <a:solidFill>
            <a:srgbClr val="176779"/>
          </a:solidFill>
          <a:ln w="0">
            <a:noFill/>
          </a:ln>
        </p:spPr>
        <p:txBody>
          <a:bodyPr/>
          <a:lstStyle/>
          <a:p>
            <a:endParaRPr lang="en-US"/>
          </a:p>
        </p:txBody>
      </p:sp>
      <p:sp>
        <p:nvSpPr>
          <p:cNvPr id="8" name="shape-7">
            <a:extLst>
              <a:ext uri="{FF2B5EF4-FFF2-40B4-BE49-F238E27FC236}">
                <a16:creationId xmlns:a16="http://schemas.microsoft.com/office/drawing/2014/main" id="{3E6F7875-B039-4968-9108-95DB9C37F6D9}"/>
              </a:ext>
            </a:extLst>
          </p:cNvPr>
          <p:cNvSpPr>
            <a:spLocks noGrp="1"/>
          </p:cNvSpPr>
          <p:nvPr/>
        </p:nvSpPr>
        <p:spPr>
          <a:xfrm>
            <a:off x="3448050" y="2171700"/>
            <a:ext cx="2419350" cy="0"/>
          </a:xfrm>
          <a:prstGeom prst="line">
            <a:avLst/>
          </a:prstGeom>
          <a:noFill/>
          <a:ln w="14288">
            <a:solidFill>
              <a:srgbClr val="176779"/>
            </a:solidFill>
          </a:ln>
        </p:spPr>
        <p:txBody>
          <a:bodyPr/>
          <a:lstStyle/>
          <a:p>
            <a:endParaRPr lang="en-US"/>
          </a:p>
        </p:txBody>
      </p:sp>
      <p:sp>
        <p:nvSpPr>
          <p:cNvPr id="9" name="text-8">
            <a:extLst>
              <a:ext uri="{FF2B5EF4-FFF2-40B4-BE49-F238E27FC236}">
                <a16:creationId xmlns:a16="http://schemas.microsoft.com/office/drawing/2014/main" id="{8617B6EE-0DA4-41CA-9637-1C8CDF5B05C3}"/>
              </a:ext>
            </a:extLst>
          </p:cNvPr>
          <p:cNvSpPr>
            <a:spLocks noGrp="1"/>
          </p:cNvSpPr>
          <p:nvPr/>
        </p:nvSpPr>
        <p:spPr>
          <a:xfrm>
            <a:off x="3448050" y="2295525"/>
            <a:ext cx="2419350" cy="1200150"/>
          </a:xfrm>
          <a:prstGeom prst="rect">
            <a:avLst/>
          </a:prstGeom>
          <a:noFill/>
          <a:ln w="0">
            <a:noFill/>
          </a:ln>
        </p:spPr>
        <p:txBody>
          <a:bodyPr wrap="square" lIns="0" tIns="0" rIns="0" bIns="0" anchor="t">
            <a:noAutofit/>
          </a:bodyPr>
          <a:lstStyle/>
          <a:p>
            <a:pPr algn="ctr">
              <a:buNone/>
              <a:defRPr sz="2100" b="1">
                <a:solidFill>
                  <a:srgbClr val="17242C"/>
                </a:solidFill>
                <a:latin typeface="Arial"/>
                <a:ea typeface="Arial"/>
                <a:cs typeface="Arial"/>
              </a:defRPr>
            </a:pPr>
            <a:r>
              <a:rPr sz="2100" b="1">
                <a:solidFill>
                  <a:srgbClr val="17242C"/>
                </a:solidFill>
                <a:latin typeface="Arial"/>
                <a:ea typeface="Arial"/>
                <a:cs typeface="Arial"/>
              </a:rPr>
              <a:t>Determinants</a:t>
            </a:r>
          </a:p>
        </p:txBody>
      </p:sp>
      <p:sp>
        <p:nvSpPr>
          <p:cNvPr id="10" name="shape-9">
            <a:extLst>
              <a:ext uri="{FF2B5EF4-FFF2-40B4-BE49-F238E27FC236}">
                <a16:creationId xmlns:a16="http://schemas.microsoft.com/office/drawing/2014/main" id="{223FBED6-8DBA-4F2D-8AAE-D95D0D1934A8}"/>
              </a:ext>
            </a:extLst>
          </p:cNvPr>
          <p:cNvSpPr>
            <a:spLocks noGrp="1"/>
          </p:cNvSpPr>
          <p:nvPr/>
        </p:nvSpPr>
        <p:spPr>
          <a:xfrm>
            <a:off x="5943600" y="2628900"/>
            <a:ext cx="304800" cy="171450"/>
          </a:xfrm>
          <a:prstGeom prst="rightArrow">
            <a:avLst/>
          </a:prstGeom>
          <a:solidFill>
            <a:srgbClr val="176779"/>
          </a:solidFill>
          <a:ln w="0">
            <a:noFill/>
          </a:ln>
        </p:spPr>
        <p:txBody>
          <a:bodyPr/>
          <a:lstStyle/>
          <a:p>
            <a:endParaRPr lang="en-US"/>
          </a:p>
        </p:txBody>
      </p:sp>
      <p:sp>
        <p:nvSpPr>
          <p:cNvPr id="11" name="shape-10">
            <a:extLst>
              <a:ext uri="{FF2B5EF4-FFF2-40B4-BE49-F238E27FC236}">
                <a16:creationId xmlns:a16="http://schemas.microsoft.com/office/drawing/2014/main" id="{71EB1F97-0C88-40B8-9E00-0DE4E206F14A}"/>
              </a:ext>
            </a:extLst>
          </p:cNvPr>
          <p:cNvSpPr>
            <a:spLocks noGrp="1"/>
          </p:cNvSpPr>
          <p:nvPr/>
        </p:nvSpPr>
        <p:spPr>
          <a:xfrm>
            <a:off x="6324600" y="2171700"/>
            <a:ext cx="2419350" cy="0"/>
          </a:xfrm>
          <a:prstGeom prst="line">
            <a:avLst/>
          </a:prstGeom>
          <a:noFill/>
          <a:ln w="14288">
            <a:solidFill>
              <a:srgbClr val="176779"/>
            </a:solidFill>
          </a:ln>
        </p:spPr>
        <p:txBody>
          <a:bodyPr/>
          <a:lstStyle/>
          <a:p>
            <a:endParaRPr lang="en-US"/>
          </a:p>
        </p:txBody>
      </p:sp>
      <p:sp>
        <p:nvSpPr>
          <p:cNvPr id="12" name="text-11">
            <a:extLst>
              <a:ext uri="{FF2B5EF4-FFF2-40B4-BE49-F238E27FC236}">
                <a16:creationId xmlns:a16="http://schemas.microsoft.com/office/drawing/2014/main" id="{1377DE96-9FE6-4F06-A854-529F89249090}"/>
              </a:ext>
            </a:extLst>
          </p:cNvPr>
          <p:cNvSpPr>
            <a:spLocks noGrp="1"/>
          </p:cNvSpPr>
          <p:nvPr/>
        </p:nvSpPr>
        <p:spPr>
          <a:xfrm>
            <a:off x="6324600" y="2295525"/>
            <a:ext cx="2419350" cy="1200150"/>
          </a:xfrm>
          <a:prstGeom prst="rect">
            <a:avLst/>
          </a:prstGeom>
          <a:noFill/>
          <a:ln w="0">
            <a:noFill/>
          </a:ln>
        </p:spPr>
        <p:txBody>
          <a:bodyPr wrap="square" lIns="0" tIns="0" rIns="0" bIns="0" anchor="t">
            <a:noAutofit/>
          </a:bodyPr>
          <a:lstStyle/>
          <a:p>
            <a:pPr algn="ctr">
              <a:buNone/>
              <a:defRPr sz="2100" b="1">
                <a:solidFill>
                  <a:srgbClr val="17242C"/>
                </a:solidFill>
                <a:latin typeface="Arial"/>
                <a:ea typeface="Arial"/>
                <a:cs typeface="Arial"/>
              </a:defRPr>
            </a:pPr>
            <a:r>
              <a:rPr sz="2100" b="1">
                <a:solidFill>
                  <a:srgbClr val="17242C"/>
                </a:solidFill>
                <a:latin typeface="Arial"/>
                <a:ea typeface="Arial"/>
                <a:cs typeface="Arial"/>
              </a:rPr>
              <a:t>Healthcare</a:t>
            </a:r>
          </a:p>
          <a:p>
            <a:pPr algn="ctr">
              <a:buNone/>
              <a:defRPr sz="2100" b="1">
                <a:solidFill>
                  <a:srgbClr val="17242C"/>
                </a:solidFill>
                <a:latin typeface="Arial"/>
                <a:ea typeface="Arial"/>
                <a:cs typeface="Arial"/>
              </a:defRPr>
            </a:pPr>
            <a:r>
              <a:rPr sz="2100" b="1">
                <a:solidFill>
                  <a:srgbClr val="17242C"/>
                </a:solidFill>
                <a:latin typeface="Arial"/>
                <a:ea typeface="Arial"/>
                <a:cs typeface="Arial"/>
              </a:rPr>
              <a:t>and action</a:t>
            </a:r>
          </a:p>
        </p:txBody>
      </p:sp>
      <p:sp>
        <p:nvSpPr>
          <p:cNvPr id="13" name="shape-12">
            <a:extLst>
              <a:ext uri="{FF2B5EF4-FFF2-40B4-BE49-F238E27FC236}">
                <a16:creationId xmlns:a16="http://schemas.microsoft.com/office/drawing/2014/main" id="{7A8A5092-5252-4B36-BFAF-AF81E6C54C6B}"/>
              </a:ext>
            </a:extLst>
          </p:cNvPr>
          <p:cNvSpPr>
            <a:spLocks noGrp="1"/>
          </p:cNvSpPr>
          <p:nvPr/>
        </p:nvSpPr>
        <p:spPr>
          <a:xfrm>
            <a:off x="8820150" y="2628900"/>
            <a:ext cx="304800" cy="171450"/>
          </a:xfrm>
          <a:prstGeom prst="rightArrow">
            <a:avLst/>
          </a:prstGeom>
          <a:solidFill>
            <a:srgbClr val="176779"/>
          </a:solidFill>
          <a:ln w="0">
            <a:noFill/>
          </a:ln>
        </p:spPr>
        <p:txBody>
          <a:bodyPr/>
          <a:lstStyle/>
          <a:p>
            <a:endParaRPr lang="en-US"/>
          </a:p>
        </p:txBody>
      </p:sp>
      <p:sp>
        <p:nvSpPr>
          <p:cNvPr id="14" name="shape-13">
            <a:extLst>
              <a:ext uri="{FF2B5EF4-FFF2-40B4-BE49-F238E27FC236}">
                <a16:creationId xmlns:a16="http://schemas.microsoft.com/office/drawing/2014/main" id="{A03B2654-8134-4C0D-98AC-9A676C026D57}"/>
              </a:ext>
            </a:extLst>
          </p:cNvPr>
          <p:cNvSpPr>
            <a:spLocks noGrp="1"/>
          </p:cNvSpPr>
          <p:nvPr/>
        </p:nvSpPr>
        <p:spPr>
          <a:xfrm>
            <a:off x="9201150" y="2171700"/>
            <a:ext cx="2419350" cy="0"/>
          </a:xfrm>
          <a:prstGeom prst="line">
            <a:avLst/>
          </a:prstGeom>
          <a:noFill/>
          <a:ln w="14288">
            <a:solidFill>
              <a:srgbClr val="176779"/>
            </a:solidFill>
          </a:ln>
        </p:spPr>
        <p:txBody>
          <a:bodyPr/>
          <a:lstStyle/>
          <a:p>
            <a:endParaRPr lang="en-US"/>
          </a:p>
        </p:txBody>
      </p:sp>
      <p:sp>
        <p:nvSpPr>
          <p:cNvPr id="15" name="text-14">
            <a:extLst>
              <a:ext uri="{FF2B5EF4-FFF2-40B4-BE49-F238E27FC236}">
                <a16:creationId xmlns:a16="http://schemas.microsoft.com/office/drawing/2014/main" id="{F37B9959-3BB1-46A9-AAD4-101F3CDB9E72}"/>
              </a:ext>
            </a:extLst>
          </p:cNvPr>
          <p:cNvSpPr>
            <a:spLocks noGrp="1"/>
          </p:cNvSpPr>
          <p:nvPr/>
        </p:nvSpPr>
        <p:spPr>
          <a:xfrm>
            <a:off x="9201150" y="2295525"/>
            <a:ext cx="2419350" cy="1200150"/>
          </a:xfrm>
          <a:prstGeom prst="rect">
            <a:avLst/>
          </a:prstGeom>
          <a:noFill/>
          <a:ln w="0">
            <a:noFill/>
          </a:ln>
        </p:spPr>
        <p:txBody>
          <a:bodyPr wrap="square" lIns="0" tIns="0" rIns="0" bIns="0" anchor="t">
            <a:noAutofit/>
          </a:bodyPr>
          <a:lstStyle/>
          <a:p>
            <a:pPr algn="ctr">
              <a:buNone/>
              <a:defRPr sz="2100" b="1">
                <a:solidFill>
                  <a:srgbClr val="17242C"/>
                </a:solidFill>
                <a:latin typeface="Arial"/>
                <a:ea typeface="Arial"/>
                <a:cs typeface="Arial"/>
              </a:defRPr>
            </a:pPr>
            <a:r>
              <a:rPr sz="2100" b="1">
                <a:solidFill>
                  <a:srgbClr val="17242C"/>
                </a:solidFill>
                <a:latin typeface="Arial"/>
                <a:ea typeface="Arial"/>
                <a:cs typeface="Arial"/>
              </a:rPr>
              <a:t>Judgement</a:t>
            </a:r>
          </a:p>
        </p:txBody>
      </p:sp>
      <p:sp>
        <p:nvSpPr>
          <p:cNvPr id="16" name="text-15">
            <a:extLst>
              <a:ext uri="{FF2B5EF4-FFF2-40B4-BE49-F238E27FC236}">
                <a16:creationId xmlns:a16="http://schemas.microsoft.com/office/drawing/2014/main" id="{3DA5F25E-C514-47EF-80FC-C91044FB9A3F}"/>
              </a:ext>
            </a:extLst>
          </p:cNvPr>
          <p:cNvSpPr>
            <a:spLocks noGrp="1"/>
          </p:cNvSpPr>
          <p:nvPr/>
        </p:nvSpPr>
        <p:spPr>
          <a:xfrm>
            <a:off x="571500" y="4229100"/>
            <a:ext cx="11049000" cy="762000"/>
          </a:xfrm>
          <a:prstGeom prst="rect">
            <a:avLst/>
          </a:prstGeom>
          <a:noFill/>
          <a:ln w="0">
            <a:noFill/>
          </a:ln>
        </p:spPr>
        <p:txBody>
          <a:bodyPr wrap="square" lIns="0" tIns="0" rIns="0" bIns="0" anchor="t">
            <a:noAutofit/>
          </a:bodyPr>
          <a:lstStyle/>
          <a:p>
            <a:pPr algn="ctr">
              <a:buNone/>
              <a:defRPr sz="2100" b="1">
                <a:solidFill>
                  <a:srgbClr val="176779"/>
                </a:solidFill>
                <a:latin typeface="Arial"/>
                <a:ea typeface="Arial"/>
                <a:cs typeface="Arial"/>
              </a:defRPr>
            </a:pPr>
            <a:r>
              <a:rPr sz="2100" b="1">
                <a:solidFill>
                  <a:srgbClr val="176779"/>
                </a:solidFill>
                <a:latin typeface="Arial"/>
                <a:ea typeface="Arial"/>
                <a:cs typeface="Arial"/>
              </a:rPr>
              <a:t>1  Health status       2  Healthcare       3  Technology/data       4  SDGs</a:t>
            </a:r>
          </a:p>
        </p:txBody>
      </p:sp>
      <p:sp>
        <p:nvSpPr>
          <p:cNvPr id="17" name="text-16">
            <a:extLst>
              <a:ext uri="{FF2B5EF4-FFF2-40B4-BE49-F238E27FC236}">
                <a16:creationId xmlns:a16="http://schemas.microsoft.com/office/drawing/2014/main" id="{A8BA2B47-9B2A-43E3-9B0E-E0C3F53750BF}"/>
              </a:ext>
            </a:extLst>
          </p:cNvPr>
          <p:cNvSpPr>
            <a:spLocks noGrp="1"/>
          </p:cNvSpPr>
          <p:nvPr/>
        </p:nvSpPr>
        <p:spPr>
          <a:xfrm>
            <a:off x="571500" y="5743575"/>
            <a:ext cx="10953750" cy="476250"/>
          </a:xfrm>
          <a:prstGeom prst="rect">
            <a:avLst/>
          </a:prstGeom>
          <a:noFill/>
          <a:ln w="0">
            <a:noFill/>
          </a:ln>
        </p:spPr>
        <p:txBody>
          <a:bodyPr wrap="square" lIns="0" tIns="0" rIns="0" bIns="0" anchor="t">
            <a:noAutofit/>
          </a:bodyPr>
          <a:lstStyle/>
          <a:p>
            <a:pPr algn="l">
              <a:buNone/>
              <a:defRPr sz="1725" b="0">
                <a:solidFill>
                  <a:srgbClr val="52616A"/>
                </a:solidFill>
                <a:latin typeface="Arial"/>
                <a:ea typeface="Arial"/>
                <a:cs typeface="Arial"/>
              </a:defRPr>
            </a:pPr>
            <a:r>
              <a:rPr sz="1725" b="0">
                <a:solidFill>
                  <a:srgbClr val="52616A"/>
                </a:solidFill>
                <a:latin typeface="Arial"/>
                <a:ea typeface="Arial"/>
                <a:cs typeface="Arial"/>
              </a:rPr>
              <a:t>Population evidence helps identify needs. Evaluation tests whether the response works.</a:t>
            </a:r>
          </a:p>
        </p:txBody>
      </p:sp>
    </p:spTree>
    <p:extLst>
      <p:ext uri="{BB962C8B-B14F-4D97-AF65-F5344CB8AC3E}">
        <p14:creationId xmlns:p14="http://schemas.microsoft.com/office/powerpoint/2010/main" val="6807885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 name="text-0">
            <a:extLst>
              <a:ext uri="{FF2B5EF4-FFF2-40B4-BE49-F238E27FC236}">
                <a16:creationId xmlns:a16="http://schemas.microsoft.com/office/drawing/2014/main" id="{46B51FD3-84A1-4007-B3DF-1B1875D82BC1}"/>
              </a:ext>
            </a:extLst>
          </p:cNvPr>
          <p:cNvSpPr>
            <a:spLocks noGrp="1"/>
          </p:cNvSpPr>
          <p:nvPr/>
        </p:nvSpPr>
        <p:spPr>
          <a:xfrm>
            <a:off x="571500" y="571500"/>
            <a:ext cx="11049000" cy="1009650"/>
          </a:xfrm>
          <a:prstGeom prst="rect">
            <a:avLst/>
          </a:prstGeom>
          <a:noFill/>
          <a:ln w="0">
            <a:noFill/>
          </a:ln>
        </p:spPr>
        <p:txBody>
          <a:bodyPr wrap="square" lIns="0" tIns="0" rIns="0" bIns="0" anchor="t">
            <a:noAutofit/>
          </a:bodyPr>
          <a:lstStyle/>
          <a:p>
            <a:pPr algn="l">
              <a:buNone/>
              <a:defRPr sz="3150" b="1">
                <a:solidFill>
                  <a:srgbClr val="17242C"/>
                </a:solidFill>
                <a:latin typeface="Arial"/>
                <a:ea typeface="Arial"/>
                <a:cs typeface="Arial"/>
              </a:defRPr>
            </a:pPr>
            <a:r>
              <a:rPr sz="3150" b="1">
                <a:solidFill>
                  <a:srgbClr val="17242C"/>
                </a:solidFill>
                <a:latin typeface="Arial"/>
                <a:ea typeface="Arial"/>
                <a:cs typeface="Arial"/>
              </a:rPr>
              <a:t>How healthy are Australians?</a:t>
            </a:r>
          </a:p>
        </p:txBody>
      </p:sp>
      <p:sp>
        <p:nvSpPr>
          <p:cNvPr id="2" name="shape-1">
            <a:extLst>
              <a:ext uri="{FF2B5EF4-FFF2-40B4-BE49-F238E27FC236}">
                <a16:creationId xmlns:a16="http://schemas.microsoft.com/office/drawing/2014/main" id="{D0A1F195-3457-40C4-8B9A-8DBE00EEB240}"/>
              </a:ext>
            </a:extLst>
          </p:cNvPr>
          <p:cNvSpPr>
            <a:spLocks noGrp="1"/>
          </p:cNvSpPr>
          <p:nvPr/>
        </p:nvSpPr>
        <p:spPr>
          <a:xfrm>
            <a:off x="571500" y="6315075"/>
            <a:ext cx="11049000" cy="0"/>
          </a:xfrm>
          <a:prstGeom prst="line">
            <a:avLst/>
          </a:prstGeom>
          <a:noFill/>
          <a:ln w="14288">
            <a:solidFill>
              <a:srgbClr val="D5DEE2"/>
            </a:solidFill>
          </a:ln>
        </p:spPr>
        <p:txBody>
          <a:bodyPr/>
          <a:lstStyle/>
          <a:p>
            <a:endParaRPr lang="en-US"/>
          </a:p>
        </p:txBody>
      </p:sp>
      <p:sp>
        <p:nvSpPr>
          <p:cNvPr id="3" name="text-2">
            <a:extLst>
              <a:ext uri="{FF2B5EF4-FFF2-40B4-BE49-F238E27FC236}">
                <a16:creationId xmlns:a16="http://schemas.microsoft.com/office/drawing/2014/main" id="{111D267B-C406-41C5-939E-85CA0B15E3F9}"/>
              </a:ext>
            </a:extLst>
          </p:cNvPr>
          <p:cNvSpPr>
            <a:spLocks noGrp="1"/>
          </p:cNvSpPr>
          <p:nvPr/>
        </p:nvSpPr>
        <p:spPr>
          <a:xfrm>
            <a:off x="571500" y="6457950"/>
            <a:ext cx="9429750" cy="209550"/>
          </a:xfrm>
          <a:prstGeom prst="rect">
            <a:avLst/>
          </a:prstGeom>
          <a:noFill/>
          <a:ln w="0">
            <a:noFill/>
          </a:ln>
        </p:spPr>
        <p:txBody>
          <a:bodyPr wrap="square" lIns="0" tIns="0" rIns="0" bIns="0" anchor="t">
            <a:noAutofit/>
          </a:bodyPr>
          <a:lstStyle/>
          <a:p>
            <a:pPr algn="l">
              <a:buNone/>
              <a:defRPr sz="1275" b="0">
                <a:solidFill>
                  <a:srgbClr val="52616A"/>
                </a:solidFill>
                <a:latin typeface="Arial"/>
                <a:ea typeface="Arial"/>
                <a:cs typeface="Arial"/>
              </a:defRPr>
            </a:pPr>
            <a:r>
              <a:rPr sz="1275" b="0">
                <a:solidFill>
                  <a:srgbClr val="52616A"/>
                </a:solidFill>
                <a:latin typeface="Arial"/>
                <a:ea typeface="Arial"/>
                <a:cs typeface="Arial"/>
              </a:rPr>
              <a:t>Workbook p4</a:t>
            </a:r>
          </a:p>
        </p:txBody>
      </p:sp>
      <p:sp>
        <p:nvSpPr>
          <p:cNvPr id="4" name="text-3">
            <a:extLst>
              <a:ext uri="{FF2B5EF4-FFF2-40B4-BE49-F238E27FC236}">
                <a16:creationId xmlns:a16="http://schemas.microsoft.com/office/drawing/2014/main" id="{8C275E99-8ED0-4C26-98C7-839D09459E6E}"/>
              </a:ext>
            </a:extLst>
          </p:cNvPr>
          <p:cNvSpPr>
            <a:spLocks noGrp="1"/>
          </p:cNvSpPr>
          <p:nvPr/>
        </p:nvSpPr>
        <p:spPr>
          <a:xfrm>
            <a:off x="11049000" y="6438900"/>
            <a:ext cx="571500" cy="228600"/>
          </a:xfrm>
          <a:prstGeom prst="rect">
            <a:avLst/>
          </a:prstGeom>
          <a:noFill/>
          <a:ln w="0">
            <a:noFill/>
          </a:ln>
        </p:spPr>
        <p:txBody>
          <a:bodyPr wrap="square" lIns="0" tIns="0" rIns="0" bIns="0" anchor="t">
            <a:noAutofit/>
          </a:bodyPr>
          <a:lstStyle/>
          <a:p>
            <a:pPr algn="r">
              <a:buNone/>
              <a:defRPr sz="1350" b="0">
                <a:solidFill>
                  <a:srgbClr val="52616A"/>
                </a:solidFill>
                <a:latin typeface="Arial"/>
                <a:ea typeface="Arial"/>
                <a:cs typeface="Arial"/>
              </a:defRPr>
            </a:pPr>
            <a:r>
              <a:rPr sz="1350" b="0">
                <a:solidFill>
                  <a:srgbClr val="52616A"/>
                </a:solidFill>
                <a:latin typeface="Arial"/>
                <a:ea typeface="Arial"/>
                <a:cs typeface="Arial"/>
              </a:rPr>
              <a:t>5</a:t>
            </a:r>
          </a:p>
        </p:txBody>
      </p:sp>
      <p:sp>
        <p:nvSpPr>
          <p:cNvPr id="5" name="text-4">
            <a:extLst>
              <a:ext uri="{FF2B5EF4-FFF2-40B4-BE49-F238E27FC236}">
                <a16:creationId xmlns:a16="http://schemas.microsoft.com/office/drawing/2014/main" id="{D5B6C3EF-B34C-4D03-BA4A-A43C84640C55}"/>
              </a:ext>
            </a:extLst>
          </p:cNvPr>
          <p:cNvSpPr>
            <a:spLocks noGrp="1"/>
          </p:cNvSpPr>
          <p:nvPr/>
        </p:nvSpPr>
        <p:spPr>
          <a:xfrm>
            <a:off x="571500" y="1809750"/>
            <a:ext cx="3429000" cy="781050"/>
          </a:xfrm>
          <a:prstGeom prst="rect">
            <a:avLst/>
          </a:prstGeom>
          <a:noFill/>
          <a:ln w="0">
            <a:noFill/>
          </a:ln>
        </p:spPr>
        <p:txBody>
          <a:bodyPr wrap="square" lIns="0" tIns="0" rIns="0" bIns="0" anchor="t">
            <a:noAutofit/>
          </a:bodyPr>
          <a:lstStyle/>
          <a:p>
            <a:pPr algn="l">
              <a:buNone/>
              <a:defRPr sz="2325" b="1">
                <a:solidFill>
                  <a:srgbClr val="176779"/>
                </a:solidFill>
                <a:latin typeface="Arial"/>
                <a:ea typeface="Arial"/>
                <a:cs typeface="Arial"/>
              </a:defRPr>
            </a:pPr>
            <a:r>
              <a:rPr sz="2325" b="1">
                <a:solidFill>
                  <a:srgbClr val="176779"/>
                </a:solidFill>
                <a:latin typeface="Arial"/>
                <a:ea typeface="Arial"/>
                <a:cs typeface="Arial"/>
              </a:rPr>
              <a:t>INCIDENCE</a:t>
            </a:r>
          </a:p>
        </p:txBody>
      </p:sp>
      <p:sp>
        <p:nvSpPr>
          <p:cNvPr id="6" name="text-5">
            <a:extLst>
              <a:ext uri="{FF2B5EF4-FFF2-40B4-BE49-F238E27FC236}">
                <a16:creationId xmlns:a16="http://schemas.microsoft.com/office/drawing/2014/main" id="{131549C3-7508-47D6-85E2-F87334B78CF4}"/>
              </a:ext>
            </a:extLst>
          </p:cNvPr>
          <p:cNvSpPr>
            <a:spLocks noGrp="1"/>
          </p:cNvSpPr>
          <p:nvPr/>
        </p:nvSpPr>
        <p:spPr>
          <a:xfrm>
            <a:off x="571500" y="2257425"/>
            <a:ext cx="4048125" cy="704850"/>
          </a:xfrm>
          <a:prstGeom prst="rect">
            <a:avLst/>
          </a:prstGeom>
          <a:noFill/>
          <a:ln w="0">
            <a:noFill/>
          </a:ln>
        </p:spPr>
        <p:txBody>
          <a:bodyPr wrap="square" lIns="0" tIns="0" rIns="0" bIns="0" anchor="t">
            <a:noAutofit/>
          </a:bodyPr>
          <a:lstStyle/>
          <a:p>
            <a:pPr algn="l">
              <a:buNone/>
              <a:defRPr sz="2250" b="0">
                <a:solidFill>
                  <a:srgbClr val="17242C"/>
                </a:solidFill>
                <a:latin typeface="Arial"/>
                <a:ea typeface="Arial"/>
                <a:cs typeface="Arial"/>
              </a:defRPr>
            </a:pPr>
            <a:r>
              <a:rPr sz="2250" b="0">
                <a:solidFill>
                  <a:srgbClr val="17242C"/>
                </a:solidFill>
                <a:latin typeface="Arial"/>
                <a:ea typeface="Arial"/>
                <a:cs typeface="Arial"/>
              </a:rPr>
              <a:t>New cases during a period</a:t>
            </a:r>
          </a:p>
        </p:txBody>
      </p:sp>
      <p:sp>
        <p:nvSpPr>
          <p:cNvPr id="7" name="shape-6">
            <a:extLst>
              <a:ext uri="{FF2B5EF4-FFF2-40B4-BE49-F238E27FC236}">
                <a16:creationId xmlns:a16="http://schemas.microsoft.com/office/drawing/2014/main" id="{F791FCA6-8F1F-4C30-A15B-8E6721716BC6}"/>
              </a:ext>
            </a:extLst>
          </p:cNvPr>
          <p:cNvSpPr>
            <a:spLocks noGrp="1"/>
          </p:cNvSpPr>
          <p:nvPr/>
        </p:nvSpPr>
        <p:spPr>
          <a:xfrm>
            <a:off x="714375" y="3238500"/>
            <a:ext cx="257175" cy="257175"/>
          </a:xfrm>
          <a:prstGeom prst="ellipse">
            <a:avLst/>
          </a:prstGeom>
          <a:solidFill>
            <a:srgbClr val="176779"/>
          </a:solidFill>
          <a:ln w="0">
            <a:noFill/>
          </a:ln>
        </p:spPr>
        <p:txBody>
          <a:bodyPr/>
          <a:lstStyle/>
          <a:p>
            <a:endParaRPr lang="en-US"/>
          </a:p>
        </p:txBody>
      </p:sp>
      <p:sp>
        <p:nvSpPr>
          <p:cNvPr id="8" name="shape-7">
            <a:extLst>
              <a:ext uri="{FF2B5EF4-FFF2-40B4-BE49-F238E27FC236}">
                <a16:creationId xmlns:a16="http://schemas.microsoft.com/office/drawing/2014/main" id="{4179C3FC-C81C-43AC-8C40-2FDCE1A67B5E}"/>
              </a:ext>
            </a:extLst>
          </p:cNvPr>
          <p:cNvSpPr>
            <a:spLocks noGrp="1"/>
          </p:cNvSpPr>
          <p:nvPr/>
        </p:nvSpPr>
        <p:spPr>
          <a:xfrm>
            <a:off x="1152525" y="3238500"/>
            <a:ext cx="257175" cy="257175"/>
          </a:xfrm>
          <a:prstGeom prst="ellipse">
            <a:avLst/>
          </a:prstGeom>
          <a:solidFill>
            <a:srgbClr val="176779"/>
          </a:solidFill>
          <a:ln w="0">
            <a:noFill/>
          </a:ln>
        </p:spPr>
        <p:txBody>
          <a:bodyPr/>
          <a:lstStyle/>
          <a:p>
            <a:endParaRPr lang="en-US"/>
          </a:p>
        </p:txBody>
      </p:sp>
      <p:sp>
        <p:nvSpPr>
          <p:cNvPr id="9" name="shape-8">
            <a:extLst>
              <a:ext uri="{FF2B5EF4-FFF2-40B4-BE49-F238E27FC236}">
                <a16:creationId xmlns:a16="http://schemas.microsoft.com/office/drawing/2014/main" id="{B61820A5-2F54-4EF8-9DB1-013B245471E0}"/>
              </a:ext>
            </a:extLst>
          </p:cNvPr>
          <p:cNvSpPr>
            <a:spLocks noGrp="1"/>
          </p:cNvSpPr>
          <p:nvPr/>
        </p:nvSpPr>
        <p:spPr>
          <a:xfrm>
            <a:off x="1590675" y="3238500"/>
            <a:ext cx="257175" cy="257175"/>
          </a:xfrm>
          <a:prstGeom prst="ellipse">
            <a:avLst/>
          </a:prstGeom>
          <a:solidFill>
            <a:srgbClr val="176779"/>
          </a:solidFill>
          <a:ln w="0">
            <a:noFill/>
          </a:ln>
        </p:spPr>
        <p:txBody>
          <a:bodyPr/>
          <a:lstStyle/>
          <a:p>
            <a:endParaRPr lang="en-US"/>
          </a:p>
        </p:txBody>
      </p:sp>
      <p:sp>
        <p:nvSpPr>
          <p:cNvPr id="10" name="shape-9">
            <a:extLst>
              <a:ext uri="{FF2B5EF4-FFF2-40B4-BE49-F238E27FC236}">
                <a16:creationId xmlns:a16="http://schemas.microsoft.com/office/drawing/2014/main" id="{6EBC1576-EC8E-4809-A04D-8B3BFC53C087}"/>
              </a:ext>
            </a:extLst>
          </p:cNvPr>
          <p:cNvSpPr>
            <a:spLocks noGrp="1"/>
          </p:cNvSpPr>
          <p:nvPr/>
        </p:nvSpPr>
        <p:spPr>
          <a:xfrm>
            <a:off x="2028825" y="3238500"/>
            <a:ext cx="257175" cy="257175"/>
          </a:xfrm>
          <a:prstGeom prst="ellipse">
            <a:avLst/>
          </a:prstGeom>
          <a:solidFill>
            <a:srgbClr val="176779"/>
          </a:solidFill>
          <a:ln w="0">
            <a:noFill/>
          </a:ln>
        </p:spPr>
        <p:txBody>
          <a:bodyPr/>
          <a:lstStyle/>
          <a:p>
            <a:endParaRPr lang="en-US"/>
          </a:p>
        </p:txBody>
      </p:sp>
      <p:sp>
        <p:nvSpPr>
          <p:cNvPr id="11" name="shape-10">
            <a:extLst>
              <a:ext uri="{FF2B5EF4-FFF2-40B4-BE49-F238E27FC236}">
                <a16:creationId xmlns:a16="http://schemas.microsoft.com/office/drawing/2014/main" id="{C250FE7E-8C61-4F7B-AA5B-41E20E406479}"/>
              </a:ext>
            </a:extLst>
          </p:cNvPr>
          <p:cNvSpPr>
            <a:spLocks noGrp="1"/>
          </p:cNvSpPr>
          <p:nvPr/>
        </p:nvSpPr>
        <p:spPr>
          <a:xfrm>
            <a:off x="2466975" y="3238500"/>
            <a:ext cx="257175" cy="257175"/>
          </a:xfrm>
          <a:prstGeom prst="ellipse">
            <a:avLst/>
          </a:prstGeom>
          <a:solidFill>
            <a:srgbClr val="176779"/>
          </a:solidFill>
          <a:ln w="0">
            <a:noFill/>
          </a:ln>
        </p:spPr>
        <p:txBody>
          <a:bodyPr/>
          <a:lstStyle/>
          <a:p>
            <a:endParaRPr lang="en-US"/>
          </a:p>
        </p:txBody>
      </p:sp>
      <p:sp>
        <p:nvSpPr>
          <p:cNvPr id="12" name="shape-11">
            <a:extLst>
              <a:ext uri="{FF2B5EF4-FFF2-40B4-BE49-F238E27FC236}">
                <a16:creationId xmlns:a16="http://schemas.microsoft.com/office/drawing/2014/main" id="{F19CE2F5-6D2B-442A-99C1-BB4823A2CAE7}"/>
              </a:ext>
            </a:extLst>
          </p:cNvPr>
          <p:cNvSpPr>
            <a:spLocks noGrp="1"/>
          </p:cNvSpPr>
          <p:nvPr/>
        </p:nvSpPr>
        <p:spPr>
          <a:xfrm>
            <a:off x="2905125" y="3238500"/>
            <a:ext cx="257175" cy="257175"/>
          </a:xfrm>
          <a:prstGeom prst="ellipse">
            <a:avLst/>
          </a:prstGeom>
          <a:solidFill>
            <a:srgbClr val="176779"/>
          </a:solidFill>
          <a:ln w="0">
            <a:noFill/>
          </a:ln>
        </p:spPr>
        <p:txBody>
          <a:bodyPr/>
          <a:lstStyle/>
          <a:p>
            <a:endParaRPr lang="en-US"/>
          </a:p>
        </p:txBody>
      </p:sp>
      <p:sp>
        <p:nvSpPr>
          <p:cNvPr id="13" name="shape-12">
            <a:extLst>
              <a:ext uri="{FF2B5EF4-FFF2-40B4-BE49-F238E27FC236}">
                <a16:creationId xmlns:a16="http://schemas.microsoft.com/office/drawing/2014/main" id="{591C60F0-9FAA-4461-AA55-9E624863FF7F}"/>
              </a:ext>
            </a:extLst>
          </p:cNvPr>
          <p:cNvSpPr>
            <a:spLocks noGrp="1"/>
          </p:cNvSpPr>
          <p:nvPr/>
        </p:nvSpPr>
        <p:spPr>
          <a:xfrm>
            <a:off x="3343275" y="3238500"/>
            <a:ext cx="257175" cy="257175"/>
          </a:xfrm>
          <a:prstGeom prst="ellipse">
            <a:avLst/>
          </a:prstGeom>
          <a:solidFill>
            <a:srgbClr val="176779"/>
          </a:solidFill>
          <a:ln w="0">
            <a:noFill/>
          </a:ln>
        </p:spPr>
        <p:txBody>
          <a:bodyPr/>
          <a:lstStyle/>
          <a:p>
            <a:endParaRPr lang="en-US"/>
          </a:p>
        </p:txBody>
      </p:sp>
      <p:sp>
        <p:nvSpPr>
          <p:cNvPr id="14" name="shape-13">
            <a:extLst>
              <a:ext uri="{FF2B5EF4-FFF2-40B4-BE49-F238E27FC236}">
                <a16:creationId xmlns:a16="http://schemas.microsoft.com/office/drawing/2014/main" id="{460A7912-1228-456B-9DE2-716B50620323}"/>
              </a:ext>
            </a:extLst>
          </p:cNvPr>
          <p:cNvSpPr>
            <a:spLocks noGrp="1"/>
          </p:cNvSpPr>
          <p:nvPr/>
        </p:nvSpPr>
        <p:spPr>
          <a:xfrm>
            <a:off x="4095750" y="3276600"/>
            <a:ext cx="857250" cy="171450"/>
          </a:xfrm>
          <a:prstGeom prst="rightArrow">
            <a:avLst/>
          </a:prstGeom>
          <a:solidFill>
            <a:srgbClr val="176779"/>
          </a:solidFill>
          <a:ln w="0">
            <a:noFill/>
          </a:ln>
        </p:spPr>
        <p:txBody>
          <a:bodyPr/>
          <a:lstStyle/>
          <a:p>
            <a:endParaRPr lang="en-US"/>
          </a:p>
        </p:txBody>
      </p:sp>
      <p:sp>
        <p:nvSpPr>
          <p:cNvPr id="15" name="shape-14">
            <a:extLst>
              <a:ext uri="{FF2B5EF4-FFF2-40B4-BE49-F238E27FC236}">
                <a16:creationId xmlns:a16="http://schemas.microsoft.com/office/drawing/2014/main" id="{7C63D396-AB47-437D-80F1-C5F92FA69D41}"/>
              </a:ext>
            </a:extLst>
          </p:cNvPr>
          <p:cNvSpPr>
            <a:spLocks noGrp="1"/>
          </p:cNvSpPr>
          <p:nvPr/>
        </p:nvSpPr>
        <p:spPr>
          <a:xfrm>
            <a:off x="5391150" y="1990725"/>
            <a:ext cx="6067425" cy="2628900"/>
          </a:xfrm>
          <a:prstGeom prst="rect">
            <a:avLst/>
          </a:prstGeom>
          <a:noFill/>
          <a:ln w="19050">
            <a:solidFill>
              <a:srgbClr val="D5DEE2"/>
            </a:solidFill>
          </a:ln>
        </p:spPr>
        <p:txBody>
          <a:bodyPr/>
          <a:lstStyle/>
          <a:p>
            <a:endParaRPr lang="en-US"/>
          </a:p>
        </p:txBody>
      </p:sp>
      <p:sp>
        <p:nvSpPr>
          <p:cNvPr id="16" name="text-15">
            <a:extLst>
              <a:ext uri="{FF2B5EF4-FFF2-40B4-BE49-F238E27FC236}">
                <a16:creationId xmlns:a16="http://schemas.microsoft.com/office/drawing/2014/main" id="{91A0FFFB-B04F-448E-9D5A-F617FBEB574A}"/>
              </a:ext>
            </a:extLst>
          </p:cNvPr>
          <p:cNvSpPr>
            <a:spLocks noGrp="1"/>
          </p:cNvSpPr>
          <p:nvPr/>
        </p:nvSpPr>
        <p:spPr>
          <a:xfrm>
            <a:off x="5676900" y="2247900"/>
            <a:ext cx="5238750" cy="781050"/>
          </a:xfrm>
          <a:prstGeom prst="rect">
            <a:avLst/>
          </a:prstGeom>
          <a:noFill/>
          <a:ln w="0">
            <a:noFill/>
          </a:ln>
        </p:spPr>
        <p:txBody>
          <a:bodyPr wrap="square" lIns="0" tIns="0" rIns="0" bIns="0" anchor="t">
            <a:noAutofit/>
          </a:bodyPr>
          <a:lstStyle/>
          <a:p>
            <a:pPr algn="l">
              <a:buNone/>
              <a:defRPr sz="2325" b="1">
                <a:solidFill>
                  <a:srgbClr val="176779"/>
                </a:solidFill>
                <a:latin typeface="Arial"/>
                <a:ea typeface="Arial"/>
                <a:cs typeface="Arial"/>
              </a:defRPr>
            </a:pPr>
            <a:r>
              <a:rPr sz="2325" b="1">
                <a:solidFill>
                  <a:srgbClr val="176779"/>
                </a:solidFill>
                <a:latin typeface="Arial"/>
                <a:ea typeface="Arial"/>
                <a:cs typeface="Arial"/>
              </a:rPr>
              <a:t>PREVALENCE</a:t>
            </a:r>
          </a:p>
        </p:txBody>
      </p:sp>
      <p:sp>
        <p:nvSpPr>
          <p:cNvPr id="17" name="text-16">
            <a:extLst>
              <a:ext uri="{FF2B5EF4-FFF2-40B4-BE49-F238E27FC236}">
                <a16:creationId xmlns:a16="http://schemas.microsoft.com/office/drawing/2014/main" id="{1F749DF5-BFD5-4644-9239-F7AAF3F0F018}"/>
              </a:ext>
            </a:extLst>
          </p:cNvPr>
          <p:cNvSpPr>
            <a:spLocks noGrp="1"/>
          </p:cNvSpPr>
          <p:nvPr/>
        </p:nvSpPr>
        <p:spPr>
          <a:xfrm>
            <a:off x="5676900" y="2686050"/>
            <a:ext cx="5381625" cy="781050"/>
          </a:xfrm>
          <a:prstGeom prst="rect">
            <a:avLst/>
          </a:prstGeom>
          <a:noFill/>
          <a:ln w="0">
            <a:noFill/>
          </a:ln>
        </p:spPr>
        <p:txBody>
          <a:bodyPr wrap="square" lIns="0" tIns="0" rIns="0" bIns="0" anchor="t">
            <a:noAutofit/>
          </a:bodyPr>
          <a:lstStyle/>
          <a:p>
            <a:pPr algn="l">
              <a:buNone/>
              <a:defRPr sz="2175" b="0">
                <a:solidFill>
                  <a:srgbClr val="17242C"/>
                </a:solidFill>
                <a:latin typeface="Arial"/>
                <a:ea typeface="Arial"/>
                <a:cs typeface="Arial"/>
              </a:defRPr>
            </a:pPr>
            <a:r>
              <a:rPr sz="2175" b="0">
                <a:solidFill>
                  <a:srgbClr val="17242C"/>
                </a:solidFill>
                <a:latin typeface="Arial"/>
                <a:ea typeface="Arial"/>
                <a:cs typeface="Arial"/>
              </a:rPr>
              <a:t>All existing cases at a point or over a period</a:t>
            </a:r>
          </a:p>
        </p:txBody>
      </p:sp>
      <p:sp>
        <p:nvSpPr>
          <p:cNvPr id="18" name="shape-17">
            <a:extLst>
              <a:ext uri="{FF2B5EF4-FFF2-40B4-BE49-F238E27FC236}">
                <a16:creationId xmlns:a16="http://schemas.microsoft.com/office/drawing/2014/main" id="{A96A71A7-176B-48F0-A315-BC0576599717}"/>
              </a:ext>
            </a:extLst>
          </p:cNvPr>
          <p:cNvSpPr>
            <a:spLocks noGrp="1"/>
          </p:cNvSpPr>
          <p:nvPr/>
        </p:nvSpPr>
        <p:spPr>
          <a:xfrm>
            <a:off x="5810250" y="3705225"/>
            <a:ext cx="247650" cy="247650"/>
          </a:xfrm>
          <a:prstGeom prst="ellipse">
            <a:avLst/>
          </a:prstGeom>
          <a:solidFill>
            <a:srgbClr val="176779"/>
          </a:solidFill>
          <a:ln w="0">
            <a:noFill/>
          </a:ln>
        </p:spPr>
        <p:txBody>
          <a:bodyPr/>
          <a:lstStyle/>
          <a:p>
            <a:endParaRPr lang="en-US"/>
          </a:p>
        </p:txBody>
      </p:sp>
      <p:sp>
        <p:nvSpPr>
          <p:cNvPr id="19" name="shape-18">
            <a:extLst>
              <a:ext uri="{FF2B5EF4-FFF2-40B4-BE49-F238E27FC236}">
                <a16:creationId xmlns:a16="http://schemas.microsoft.com/office/drawing/2014/main" id="{94A19CA2-B3A8-42F6-816E-43143D4662AD}"/>
              </a:ext>
            </a:extLst>
          </p:cNvPr>
          <p:cNvSpPr>
            <a:spLocks noGrp="1"/>
          </p:cNvSpPr>
          <p:nvPr/>
        </p:nvSpPr>
        <p:spPr>
          <a:xfrm>
            <a:off x="6286500" y="3705225"/>
            <a:ext cx="247650" cy="247650"/>
          </a:xfrm>
          <a:prstGeom prst="ellipse">
            <a:avLst/>
          </a:prstGeom>
          <a:solidFill>
            <a:srgbClr val="176779"/>
          </a:solidFill>
          <a:ln w="0">
            <a:noFill/>
          </a:ln>
        </p:spPr>
        <p:txBody>
          <a:bodyPr/>
          <a:lstStyle/>
          <a:p>
            <a:endParaRPr lang="en-US"/>
          </a:p>
        </p:txBody>
      </p:sp>
      <p:sp>
        <p:nvSpPr>
          <p:cNvPr id="20" name="shape-19">
            <a:extLst>
              <a:ext uri="{FF2B5EF4-FFF2-40B4-BE49-F238E27FC236}">
                <a16:creationId xmlns:a16="http://schemas.microsoft.com/office/drawing/2014/main" id="{64E56316-DC35-47A6-B158-B71AEF87917E}"/>
              </a:ext>
            </a:extLst>
          </p:cNvPr>
          <p:cNvSpPr>
            <a:spLocks noGrp="1"/>
          </p:cNvSpPr>
          <p:nvPr/>
        </p:nvSpPr>
        <p:spPr>
          <a:xfrm>
            <a:off x="6762750" y="3705225"/>
            <a:ext cx="247650" cy="247650"/>
          </a:xfrm>
          <a:prstGeom prst="ellipse">
            <a:avLst/>
          </a:prstGeom>
          <a:solidFill>
            <a:srgbClr val="176779"/>
          </a:solidFill>
          <a:ln w="0">
            <a:noFill/>
          </a:ln>
        </p:spPr>
        <p:txBody>
          <a:bodyPr/>
          <a:lstStyle/>
          <a:p>
            <a:endParaRPr lang="en-US"/>
          </a:p>
        </p:txBody>
      </p:sp>
      <p:sp>
        <p:nvSpPr>
          <p:cNvPr id="21" name="shape-20">
            <a:extLst>
              <a:ext uri="{FF2B5EF4-FFF2-40B4-BE49-F238E27FC236}">
                <a16:creationId xmlns:a16="http://schemas.microsoft.com/office/drawing/2014/main" id="{C2B1DF69-791B-4AFF-BD4E-68AC04C7A1A6}"/>
              </a:ext>
            </a:extLst>
          </p:cNvPr>
          <p:cNvSpPr>
            <a:spLocks noGrp="1"/>
          </p:cNvSpPr>
          <p:nvPr/>
        </p:nvSpPr>
        <p:spPr>
          <a:xfrm>
            <a:off x="7239000" y="3705225"/>
            <a:ext cx="247650" cy="247650"/>
          </a:xfrm>
          <a:prstGeom prst="ellipse">
            <a:avLst/>
          </a:prstGeom>
          <a:solidFill>
            <a:srgbClr val="176779"/>
          </a:solidFill>
          <a:ln w="0">
            <a:noFill/>
          </a:ln>
        </p:spPr>
        <p:txBody>
          <a:bodyPr/>
          <a:lstStyle/>
          <a:p>
            <a:endParaRPr lang="en-US"/>
          </a:p>
        </p:txBody>
      </p:sp>
      <p:sp>
        <p:nvSpPr>
          <p:cNvPr id="22" name="shape-21">
            <a:extLst>
              <a:ext uri="{FF2B5EF4-FFF2-40B4-BE49-F238E27FC236}">
                <a16:creationId xmlns:a16="http://schemas.microsoft.com/office/drawing/2014/main" id="{BAFBCA92-12C0-41F5-95EE-D8A188576B61}"/>
              </a:ext>
            </a:extLst>
          </p:cNvPr>
          <p:cNvSpPr>
            <a:spLocks noGrp="1"/>
          </p:cNvSpPr>
          <p:nvPr/>
        </p:nvSpPr>
        <p:spPr>
          <a:xfrm>
            <a:off x="7715250" y="3705225"/>
            <a:ext cx="247650" cy="247650"/>
          </a:xfrm>
          <a:prstGeom prst="ellipse">
            <a:avLst/>
          </a:prstGeom>
          <a:solidFill>
            <a:srgbClr val="176779"/>
          </a:solidFill>
          <a:ln w="0">
            <a:noFill/>
          </a:ln>
        </p:spPr>
        <p:txBody>
          <a:bodyPr/>
          <a:lstStyle/>
          <a:p>
            <a:endParaRPr lang="en-US"/>
          </a:p>
        </p:txBody>
      </p:sp>
      <p:sp>
        <p:nvSpPr>
          <p:cNvPr id="23" name="shape-22">
            <a:extLst>
              <a:ext uri="{FF2B5EF4-FFF2-40B4-BE49-F238E27FC236}">
                <a16:creationId xmlns:a16="http://schemas.microsoft.com/office/drawing/2014/main" id="{713EB1AD-AD70-4417-933B-F7F4E39322D5}"/>
              </a:ext>
            </a:extLst>
          </p:cNvPr>
          <p:cNvSpPr>
            <a:spLocks noGrp="1"/>
          </p:cNvSpPr>
          <p:nvPr/>
        </p:nvSpPr>
        <p:spPr>
          <a:xfrm>
            <a:off x="8191500" y="3705225"/>
            <a:ext cx="247650" cy="247650"/>
          </a:xfrm>
          <a:prstGeom prst="ellipse">
            <a:avLst/>
          </a:prstGeom>
          <a:solidFill>
            <a:srgbClr val="176779"/>
          </a:solidFill>
          <a:ln w="0">
            <a:noFill/>
          </a:ln>
        </p:spPr>
        <p:txBody>
          <a:bodyPr/>
          <a:lstStyle/>
          <a:p>
            <a:endParaRPr lang="en-US"/>
          </a:p>
        </p:txBody>
      </p:sp>
      <p:sp>
        <p:nvSpPr>
          <p:cNvPr id="24" name="shape-23">
            <a:extLst>
              <a:ext uri="{FF2B5EF4-FFF2-40B4-BE49-F238E27FC236}">
                <a16:creationId xmlns:a16="http://schemas.microsoft.com/office/drawing/2014/main" id="{1CEF1C56-9320-4CEF-A46D-2BF4177770BE}"/>
              </a:ext>
            </a:extLst>
          </p:cNvPr>
          <p:cNvSpPr>
            <a:spLocks noGrp="1"/>
          </p:cNvSpPr>
          <p:nvPr/>
        </p:nvSpPr>
        <p:spPr>
          <a:xfrm>
            <a:off x="8667750" y="3705225"/>
            <a:ext cx="247650" cy="247650"/>
          </a:xfrm>
          <a:prstGeom prst="ellipse">
            <a:avLst/>
          </a:prstGeom>
          <a:solidFill>
            <a:srgbClr val="176779"/>
          </a:solidFill>
          <a:ln w="0">
            <a:noFill/>
          </a:ln>
        </p:spPr>
        <p:txBody>
          <a:bodyPr/>
          <a:lstStyle/>
          <a:p>
            <a:endParaRPr lang="en-US"/>
          </a:p>
        </p:txBody>
      </p:sp>
      <p:sp>
        <p:nvSpPr>
          <p:cNvPr id="25" name="shape-24">
            <a:extLst>
              <a:ext uri="{FF2B5EF4-FFF2-40B4-BE49-F238E27FC236}">
                <a16:creationId xmlns:a16="http://schemas.microsoft.com/office/drawing/2014/main" id="{851A590B-F073-4C48-90CC-40C8ECB91127}"/>
              </a:ext>
            </a:extLst>
          </p:cNvPr>
          <p:cNvSpPr>
            <a:spLocks noGrp="1"/>
          </p:cNvSpPr>
          <p:nvPr/>
        </p:nvSpPr>
        <p:spPr>
          <a:xfrm>
            <a:off x="9144000" y="3705225"/>
            <a:ext cx="247650" cy="247650"/>
          </a:xfrm>
          <a:prstGeom prst="ellipse">
            <a:avLst/>
          </a:prstGeom>
          <a:solidFill>
            <a:srgbClr val="52616A"/>
          </a:solidFill>
          <a:ln w="0">
            <a:noFill/>
          </a:ln>
        </p:spPr>
        <p:txBody>
          <a:bodyPr/>
          <a:lstStyle/>
          <a:p>
            <a:endParaRPr lang="en-US"/>
          </a:p>
        </p:txBody>
      </p:sp>
      <p:sp>
        <p:nvSpPr>
          <p:cNvPr id="26" name="shape-25">
            <a:extLst>
              <a:ext uri="{FF2B5EF4-FFF2-40B4-BE49-F238E27FC236}">
                <a16:creationId xmlns:a16="http://schemas.microsoft.com/office/drawing/2014/main" id="{DD7EFC04-9101-4A72-9989-BB489A3C2584}"/>
              </a:ext>
            </a:extLst>
          </p:cNvPr>
          <p:cNvSpPr>
            <a:spLocks noGrp="1"/>
          </p:cNvSpPr>
          <p:nvPr/>
        </p:nvSpPr>
        <p:spPr>
          <a:xfrm>
            <a:off x="9620250" y="3705225"/>
            <a:ext cx="247650" cy="247650"/>
          </a:xfrm>
          <a:prstGeom prst="ellipse">
            <a:avLst/>
          </a:prstGeom>
          <a:solidFill>
            <a:srgbClr val="52616A"/>
          </a:solidFill>
          <a:ln w="0">
            <a:noFill/>
          </a:ln>
        </p:spPr>
        <p:txBody>
          <a:bodyPr/>
          <a:lstStyle/>
          <a:p>
            <a:endParaRPr lang="en-US"/>
          </a:p>
        </p:txBody>
      </p:sp>
      <p:sp>
        <p:nvSpPr>
          <p:cNvPr id="27" name="shape-26">
            <a:extLst>
              <a:ext uri="{FF2B5EF4-FFF2-40B4-BE49-F238E27FC236}">
                <a16:creationId xmlns:a16="http://schemas.microsoft.com/office/drawing/2014/main" id="{67E3FE45-F86A-4762-A42D-4A5E83B9EF30}"/>
              </a:ext>
            </a:extLst>
          </p:cNvPr>
          <p:cNvSpPr>
            <a:spLocks noGrp="1"/>
          </p:cNvSpPr>
          <p:nvPr/>
        </p:nvSpPr>
        <p:spPr>
          <a:xfrm>
            <a:off x="10096500" y="3705225"/>
            <a:ext cx="247650" cy="247650"/>
          </a:xfrm>
          <a:prstGeom prst="ellipse">
            <a:avLst/>
          </a:prstGeom>
          <a:solidFill>
            <a:srgbClr val="52616A"/>
          </a:solidFill>
          <a:ln w="0">
            <a:noFill/>
          </a:ln>
        </p:spPr>
        <p:txBody>
          <a:bodyPr/>
          <a:lstStyle/>
          <a:p>
            <a:endParaRPr lang="en-US"/>
          </a:p>
        </p:txBody>
      </p:sp>
      <p:sp>
        <p:nvSpPr>
          <p:cNvPr id="28" name="shape-27">
            <a:extLst>
              <a:ext uri="{FF2B5EF4-FFF2-40B4-BE49-F238E27FC236}">
                <a16:creationId xmlns:a16="http://schemas.microsoft.com/office/drawing/2014/main" id="{AB104840-C20A-4BEC-9E73-FD76C539834D}"/>
              </a:ext>
            </a:extLst>
          </p:cNvPr>
          <p:cNvSpPr>
            <a:spLocks noGrp="1"/>
          </p:cNvSpPr>
          <p:nvPr/>
        </p:nvSpPr>
        <p:spPr>
          <a:xfrm>
            <a:off x="5810250" y="4114800"/>
            <a:ext cx="247650" cy="247650"/>
          </a:xfrm>
          <a:prstGeom prst="ellipse">
            <a:avLst/>
          </a:prstGeom>
          <a:solidFill>
            <a:srgbClr val="52616A"/>
          </a:solidFill>
          <a:ln w="0">
            <a:noFill/>
          </a:ln>
        </p:spPr>
        <p:txBody>
          <a:bodyPr/>
          <a:lstStyle/>
          <a:p>
            <a:endParaRPr lang="en-US"/>
          </a:p>
        </p:txBody>
      </p:sp>
      <p:sp>
        <p:nvSpPr>
          <p:cNvPr id="29" name="shape-28">
            <a:extLst>
              <a:ext uri="{FF2B5EF4-FFF2-40B4-BE49-F238E27FC236}">
                <a16:creationId xmlns:a16="http://schemas.microsoft.com/office/drawing/2014/main" id="{EA888B20-4C1F-4C89-A3CA-4828DA98BEDB}"/>
              </a:ext>
            </a:extLst>
          </p:cNvPr>
          <p:cNvSpPr>
            <a:spLocks noGrp="1"/>
          </p:cNvSpPr>
          <p:nvPr/>
        </p:nvSpPr>
        <p:spPr>
          <a:xfrm>
            <a:off x="6286500" y="4114800"/>
            <a:ext cx="247650" cy="247650"/>
          </a:xfrm>
          <a:prstGeom prst="ellipse">
            <a:avLst/>
          </a:prstGeom>
          <a:solidFill>
            <a:srgbClr val="52616A"/>
          </a:solidFill>
          <a:ln w="0">
            <a:noFill/>
          </a:ln>
        </p:spPr>
        <p:txBody>
          <a:bodyPr/>
          <a:lstStyle/>
          <a:p>
            <a:endParaRPr lang="en-US"/>
          </a:p>
        </p:txBody>
      </p:sp>
      <p:sp>
        <p:nvSpPr>
          <p:cNvPr id="30" name="shape-29">
            <a:extLst>
              <a:ext uri="{FF2B5EF4-FFF2-40B4-BE49-F238E27FC236}">
                <a16:creationId xmlns:a16="http://schemas.microsoft.com/office/drawing/2014/main" id="{EA8D0736-B67D-4E84-A370-80694EAAEACB}"/>
              </a:ext>
            </a:extLst>
          </p:cNvPr>
          <p:cNvSpPr>
            <a:spLocks noGrp="1"/>
          </p:cNvSpPr>
          <p:nvPr/>
        </p:nvSpPr>
        <p:spPr>
          <a:xfrm>
            <a:off x="6762750" y="4114800"/>
            <a:ext cx="247650" cy="247650"/>
          </a:xfrm>
          <a:prstGeom prst="ellipse">
            <a:avLst/>
          </a:prstGeom>
          <a:solidFill>
            <a:srgbClr val="52616A"/>
          </a:solidFill>
          <a:ln w="0">
            <a:noFill/>
          </a:ln>
        </p:spPr>
        <p:txBody>
          <a:bodyPr/>
          <a:lstStyle/>
          <a:p>
            <a:endParaRPr lang="en-US"/>
          </a:p>
        </p:txBody>
      </p:sp>
      <p:sp>
        <p:nvSpPr>
          <p:cNvPr id="31" name="shape-30">
            <a:extLst>
              <a:ext uri="{FF2B5EF4-FFF2-40B4-BE49-F238E27FC236}">
                <a16:creationId xmlns:a16="http://schemas.microsoft.com/office/drawing/2014/main" id="{C2A01031-C025-416E-A68D-B47EDEAEE52A}"/>
              </a:ext>
            </a:extLst>
          </p:cNvPr>
          <p:cNvSpPr>
            <a:spLocks noGrp="1"/>
          </p:cNvSpPr>
          <p:nvPr/>
        </p:nvSpPr>
        <p:spPr>
          <a:xfrm>
            <a:off x="7239000" y="4114800"/>
            <a:ext cx="247650" cy="247650"/>
          </a:xfrm>
          <a:prstGeom prst="ellipse">
            <a:avLst/>
          </a:prstGeom>
          <a:solidFill>
            <a:srgbClr val="52616A"/>
          </a:solidFill>
          <a:ln w="0">
            <a:noFill/>
          </a:ln>
        </p:spPr>
        <p:txBody>
          <a:bodyPr/>
          <a:lstStyle/>
          <a:p>
            <a:endParaRPr lang="en-US"/>
          </a:p>
        </p:txBody>
      </p:sp>
      <p:sp>
        <p:nvSpPr>
          <p:cNvPr id="32" name="shape-31">
            <a:extLst>
              <a:ext uri="{FF2B5EF4-FFF2-40B4-BE49-F238E27FC236}">
                <a16:creationId xmlns:a16="http://schemas.microsoft.com/office/drawing/2014/main" id="{3C91C502-9EE5-4A3B-9308-82FF23361930}"/>
              </a:ext>
            </a:extLst>
          </p:cNvPr>
          <p:cNvSpPr>
            <a:spLocks noGrp="1"/>
          </p:cNvSpPr>
          <p:nvPr/>
        </p:nvSpPr>
        <p:spPr>
          <a:xfrm>
            <a:off x="7715250" y="4114800"/>
            <a:ext cx="247650" cy="247650"/>
          </a:xfrm>
          <a:prstGeom prst="ellipse">
            <a:avLst/>
          </a:prstGeom>
          <a:solidFill>
            <a:srgbClr val="52616A"/>
          </a:solidFill>
          <a:ln w="0">
            <a:noFill/>
          </a:ln>
        </p:spPr>
        <p:txBody>
          <a:bodyPr/>
          <a:lstStyle/>
          <a:p>
            <a:endParaRPr lang="en-US"/>
          </a:p>
        </p:txBody>
      </p:sp>
      <p:sp>
        <p:nvSpPr>
          <p:cNvPr id="33" name="shape-32">
            <a:extLst>
              <a:ext uri="{FF2B5EF4-FFF2-40B4-BE49-F238E27FC236}">
                <a16:creationId xmlns:a16="http://schemas.microsoft.com/office/drawing/2014/main" id="{2B8BF05C-BCCF-46A9-8454-66CDA4A784D4}"/>
              </a:ext>
            </a:extLst>
          </p:cNvPr>
          <p:cNvSpPr>
            <a:spLocks noGrp="1"/>
          </p:cNvSpPr>
          <p:nvPr/>
        </p:nvSpPr>
        <p:spPr>
          <a:xfrm>
            <a:off x="8191500" y="4114800"/>
            <a:ext cx="247650" cy="247650"/>
          </a:xfrm>
          <a:prstGeom prst="ellipse">
            <a:avLst/>
          </a:prstGeom>
          <a:solidFill>
            <a:srgbClr val="52616A"/>
          </a:solidFill>
          <a:ln w="0">
            <a:noFill/>
          </a:ln>
        </p:spPr>
        <p:txBody>
          <a:bodyPr/>
          <a:lstStyle/>
          <a:p>
            <a:endParaRPr lang="en-US"/>
          </a:p>
        </p:txBody>
      </p:sp>
      <p:sp>
        <p:nvSpPr>
          <p:cNvPr id="34" name="shape-33">
            <a:extLst>
              <a:ext uri="{FF2B5EF4-FFF2-40B4-BE49-F238E27FC236}">
                <a16:creationId xmlns:a16="http://schemas.microsoft.com/office/drawing/2014/main" id="{B251315D-3D88-4389-9B92-97B18F207C7D}"/>
              </a:ext>
            </a:extLst>
          </p:cNvPr>
          <p:cNvSpPr>
            <a:spLocks noGrp="1"/>
          </p:cNvSpPr>
          <p:nvPr/>
        </p:nvSpPr>
        <p:spPr>
          <a:xfrm>
            <a:off x="8667750" y="4114800"/>
            <a:ext cx="247650" cy="247650"/>
          </a:xfrm>
          <a:prstGeom prst="ellipse">
            <a:avLst/>
          </a:prstGeom>
          <a:solidFill>
            <a:srgbClr val="52616A"/>
          </a:solidFill>
          <a:ln w="0">
            <a:noFill/>
          </a:ln>
        </p:spPr>
        <p:txBody>
          <a:bodyPr/>
          <a:lstStyle/>
          <a:p>
            <a:endParaRPr lang="en-US"/>
          </a:p>
        </p:txBody>
      </p:sp>
      <p:sp>
        <p:nvSpPr>
          <p:cNvPr id="35" name="shape-34">
            <a:extLst>
              <a:ext uri="{FF2B5EF4-FFF2-40B4-BE49-F238E27FC236}">
                <a16:creationId xmlns:a16="http://schemas.microsoft.com/office/drawing/2014/main" id="{0446959A-895B-4B3B-932C-0F6338221A04}"/>
              </a:ext>
            </a:extLst>
          </p:cNvPr>
          <p:cNvSpPr>
            <a:spLocks noGrp="1"/>
          </p:cNvSpPr>
          <p:nvPr/>
        </p:nvSpPr>
        <p:spPr>
          <a:xfrm>
            <a:off x="9144000" y="4114800"/>
            <a:ext cx="247650" cy="247650"/>
          </a:xfrm>
          <a:prstGeom prst="ellipse">
            <a:avLst/>
          </a:prstGeom>
          <a:solidFill>
            <a:srgbClr val="52616A"/>
          </a:solidFill>
          <a:ln w="0">
            <a:noFill/>
          </a:ln>
        </p:spPr>
        <p:txBody>
          <a:bodyPr/>
          <a:lstStyle/>
          <a:p>
            <a:endParaRPr lang="en-US"/>
          </a:p>
        </p:txBody>
      </p:sp>
      <p:sp>
        <p:nvSpPr>
          <p:cNvPr id="36" name="shape-35">
            <a:extLst>
              <a:ext uri="{FF2B5EF4-FFF2-40B4-BE49-F238E27FC236}">
                <a16:creationId xmlns:a16="http://schemas.microsoft.com/office/drawing/2014/main" id="{C215C151-BDBA-4C57-9A9F-18627E0FA372}"/>
              </a:ext>
            </a:extLst>
          </p:cNvPr>
          <p:cNvSpPr>
            <a:spLocks noGrp="1"/>
          </p:cNvSpPr>
          <p:nvPr/>
        </p:nvSpPr>
        <p:spPr>
          <a:xfrm>
            <a:off x="9620250" y="4114800"/>
            <a:ext cx="247650" cy="247650"/>
          </a:xfrm>
          <a:prstGeom prst="ellipse">
            <a:avLst/>
          </a:prstGeom>
          <a:solidFill>
            <a:srgbClr val="52616A"/>
          </a:solidFill>
          <a:ln w="0">
            <a:noFill/>
          </a:ln>
        </p:spPr>
        <p:txBody>
          <a:bodyPr/>
          <a:lstStyle/>
          <a:p>
            <a:endParaRPr lang="en-US"/>
          </a:p>
        </p:txBody>
      </p:sp>
      <p:sp>
        <p:nvSpPr>
          <p:cNvPr id="37" name="shape-36">
            <a:extLst>
              <a:ext uri="{FF2B5EF4-FFF2-40B4-BE49-F238E27FC236}">
                <a16:creationId xmlns:a16="http://schemas.microsoft.com/office/drawing/2014/main" id="{D5414AF4-04DE-4550-A576-BB28FB4C350D}"/>
              </a:ext>
            </a:extLst>
          </p:cNvPr>
          <p:cNvSpPr>
            <a:spLocks noGrp="1"/>
          </p:cNvSpPr>
          <p:nvPr/>
        </p:nvSpPr>
        <p:spPr>
          <a:xfrm>
            <a:off x="10096500" y="4114800"/>
            <a:ext cx="247650" cy="247650"/>
          </a:xfrm>
          <a:prstGeom prst="ellipse">
            <a:avLst/>
          </a:prstGeom>
          <a:solidFill>
            <a:srgbClr val="52616A"/>
          </a:solidFill>
          <a:ln w="0">
            <a:noFill/>
          </a:ln>
        </p:spPr>
        <p:txBody>
          <a:bodyPr/>
          <a:lstStyle/>
          <a:p>
            <a:endParaRPr lang="en-US"/>
          </a:p>
        </p:txBody>
      </p:sp>
      <p:sp>
        <p:nvSpPr>
          <p:cNvPr id="38" name="text-37">
            <a:extLst>
              <a:ext uri="{FF2B5EF4-FFF2-40B4-BE49-F238E27FC236}">
                <a16:creationId xmlns:a16="http://schemas.microsoft.com/office/drawing/2014/main" id="{3C182969-636E-41EF-83E3-B4C40D1A1520}"/>
              </a:ext>
            </a:extLst>
          </p:cNvPr>
          <p:cNvSpPr>
            <a:spLocks noGrp="1"/>
          </p:cNvSpPr>
          <p:nvPr/>
        </p:nvSpPr>
        <p:spPr>
          <a:xfrm>
            <a:off x="571500" y="5086349"/>
            <a:ext cx="10953750" cy="771525"/>
          </a:xfrm>
          <a:prstGeom prst="rect">
            <a:avLst/>
          </a:prstGeom>
          <a:noFill/>
          <a:ln w="0">
            <a:noFill/>
          </a:ln>
        </p:spPr>
        <p:txBody>
          <a:bodyPr wrap="square" lIns="0" tIns="0" rIns="0" bIns="0" anchor="t">
            <a:noAutofit/>
          </a:bodyPr>
          <a:lstStyle/>
          <a:p>
            <a:pPr algn="l">
              <a:buNone/>
              <a:defRPr sz="2325" b="1">
                <a:solidFill>
                  <a:srgbClr val="17242C"/>
                </a:solidFill>
                <a:latin typeface="Arial"/>
                <a:ea typeface="Arial"/>
                <a:cs typeface="Arial"/>
              </a:defRPr>
            </a:pPr>
            <a:r>
              <a:rPr lang="en-AU" sz="2325" b="1" dirty="0">
                <a:solidFill>
                  <a:srgbClr val="FF0000"/>
                </a:solidFill>
                <a:latin typeface="Arial"/>
                <a:ea typeface="Arial"/>
                <a:cs typeface="Arial"/>
              </a:rPr>
              <a:t>Improved management of a condition </a:t>
            </a:r>
            <a:r>
              <a:rPr sz="2325" b="1" dirty="0">
                <a:solidFill>
                  <a:srgbClr val="17242C"/>
                </a:solidFill>
                <a:latin typeface="Arial"/>
                <a:ea typeface="Arial"/>
                <a:cs typeface="Arial"/>
              </a:rPr>
              <a:t>can increase the number living with a condition.</a:t>
            </a:r>
          </a:p>
        </p:txBody>
      </p:sp>
      <p:sp>
        <p:nvSpPr>
          <p:cNvPr id="39" name="text-38">
            <a:extLst>
              <a:ext uri="{FF2B5EF4-FFF2-40B4-BE49-F238E27FC236}">
                <a16:creationId xmlns:a16="http://schemas.microsoft.com/office/drawing/2014/main" id="{9F13B061-3B78-4523-9FF7-75C169FFCB2B}"/>
              </a:ext>
            </a:extLst>
          </p:cNvPr>
          <p:cNvSpPr>
            <a:spLocks noGrp="1"/>
          </p:cNvSpPr>
          <p:nvPr/>
        </p:nvSpPr>
        <p:spPr>
          <a:xfrm>
            <a:off x="571500" y="5857875"/>
            <a:ext cx="10953750" cy="476250"/>
          </a:xfrm>
          <a:prstGeom prst="rect">
            <a:avLst/>
          </a:prstGeom>
          <a:noFill/>
          <a:ln w="0">
            <a:noFill/>
          </a:ln>
        </p:spPr>
        <p:txBody>
          <a:bodyPr wrap="square" lIns="0" tIns="0" rIns="0" bIns="0" anchor="t">
            <a:noAutofit/>
          </a:bodyPr>
          <a:lstStyle/>
          <a:p>
            <a:pPr algn="l">
              <a:buNone/>
              <a:defRPr sz="1725" b="0">
                <a:solidFill>
                  <a:srgbClr val="52616A"/>
                </a:solidFill>
                <a:latin typeface="Arial"/>
                <a:ea typeface="Arial"/>
                <a:cs typeface="Arial"/>
              </a:defRPr>
            </a:pPr>
            <a:r>
              <a:rPr sz="1725" b="0">
                <a:solidFill>
                  <a:srgbClr val="52616A"/>
                </a:solidFill>
                <a:latin typeface="Arial"/>
                <a:ea typeface="Arial"/>
                <a:cs typeface="Arial"/>
              </a:rPr>
              <a:t>Conceptual population diagram. Dots do not represent a numerical estimate.</a:t>
            </a:r>
          </a:p>
        </p:txBody>
      </p:sp>
    </p:spTree>
    <p:extLst>
      <p:ext uri="{BB962C8B-B14F-4D97-AF65-F5344CB8AC3E}">
        <p14:creationId xmlns:p14="http://schemas.microsoft.com/office/powerpoint/2010/main" val="19079108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text-0">
            <a:extLst>
              <a:ext uri="{FF2B5EF4-FFF2-40B4-BE49-F238E27FC236}">
                <a16:creationId xmlns:a16="http://schemas.microsoft.com/office/drawing/2014/main" id="{0F22E07C-F8AB-4449-935A-259274D3E65D}"/>
              </a:ext>
            </a:extLst>
          </p:cNvPr>
          <p:cNvSpPr>
            <a:spLocks noGrp="1"/>
          </p:cNvSpPr>
          <p:nvPr/>
        </p:nvSpPr>
        <p:spPr>
          <a:xfrm>
            <a:off x="571500" y="571500"/>
            <a:ext cx="11049000" cy="1009650"/>
          </a:xfrm>
          <a:prstGeom prst="rect">
            <a:avLst/>
          </a:prstGeom>
          <a:noFill/>
          <a:ln w="0">
            <a:noFill/>
          </a:ln>
        </p:spPr>
        <p:txBody>
          <a:bodyPr wrap="square" lIns="0" tIns="0" rIns="0" bIns="0" anchor="t">
            <a:noAutofit/>
          </a:bodyPr>
          <a:lstStyle/>
          <a:p>
            <a:pPr algn="l">
              <a:buNone/>
              <a:defRPr sz="3150" b="1">
                <a:solidFill>
                  <a:srgbClr val="17242C"/>
                </a:solidFill>
                <a:latin typeface="Arial"/>
                <a:ea typeface="Arial"/>
                <a:cs typeface="Arial"/>
              </a:defRPr>
            </a:pPr>
            <a:r>
              <a:rPr sz="3150" b="1">
                <a:solidFill>
                  <a:srgbClr val="17242C"/>
                </a:solidFill>
                <a:latin typeface="Arial"/>
                <a:ea typeface="Arial"/>
                <a:cs typeface="Arial"/>
              </a:rPr>
              <a:t>A01  Question</a:t>
            </a:r>
          </a:p>
        </p:txBody>
      </p:sp>
      <p:sp>
        <p:nvSpPr>
          <p:cNvPr id="2" name="shape-1">
            <a:extLst>
              <a:ext uri="{FF2B5EF4-FFF2-40B4-BE49-F238E27FC236}">
                <a16:creationId xmlns:a16="http://schemas.microsoft.com/office/drawing/2014/main" id="{E65C5530-D8A8-490F-8A09-5BC44CF9B39B}"/>
              </a:ext>
            </a:extLst>
          </p:cNvPr>
          <p:cNvSpPr>
            <a:spLocks noGrp="1"/>
          </p:cNvSpPr>
          <p:nvPr/>
        </p:nvSpPr>
        <p:spPr>
          <a:xfrm>
            <a:off x="571500" y="6315075"/>
            <a:ext cx="11049000" cy="0"/>
          </a:xfrm>
          <a:prstGeom prst="line">
            <a:avLst/>
          </a:prstGeom>
          <a:noFill/>
          <a:ln w="14288">
            <a:solidFill>
              <a:srgbClr val="D5DEE2"/>
            </a:solidFill>
          </a:ln>
        </p:spPr>
        <p:txBody>
          <a:bodyPr/>
          <a:lstStyle/>
          <a:p>
            <a:endParaRPr lang="en-US"/>
          </a:p>
        </p:txBody>
      </p:sp>
      <p:sp>
        <p:nvSpPr>
          <p:cNvPr id="3" name="text-2">
            <a:extLst>
              <a:ext uri="{FF2B5EF4-FFF2-40B4-BE49-F238E27FC236}">
                <a16:creationId xmlns:a16="http://schemas.microsoft.com/office/drawing/2014/main" id="{38D3CEAB-D5CA-463E-BD81-3162648BF2A5}"/>
              </a:ext>
            </a:extLst>
          </p:cNvPr>
          <p:cNvSpPr>
            <a:spLocks noGrp="1"/>
          </p:cNvSpPr>
          <p:nvPr/>
        </p:nvSpPr>
        <p:spPr>
          <a:xfrm>
            <a:off x="571500" y="6457950"/>
            <a:ext cx="9429750" cy="209550"/>
          </a:xfrm>
          <a:prstGeom prst="rect">
            <a:avLst/>
          </a:prstGeom>
          <a:noFill/>
          <a:ln w="0">
            <a:noFill/>
          </a:ln>
        </p:spPr>
        <p:txBody>
          <a:bodyPr wrap="square" lIns="0" tIns="0" rIns="0" bIns="0" anchor="t">
            <a:noAutofit/>
          </a:bodyPr>
          <a:lstStyle/>
          <a:p>
            <a:pPr algn="l">
              <a:buNone/>
              <a:defRPr sz="1275" b="0">
                <a:solidFill>
                  <a:srgbClr val="52616A"/>
                </a:solidFill>
                <a:latin typeface="Arial"/>
                <a:ea typeface="Arial"/>
                <a:cs typeface="Arial"/>
              </a:defRPr>
            </a:pPr>
            <a:r>
              <a:rPr sz="1275" b="0">
                <a:solidFill>
                  <a:srgbClr val="52616A"/>
                </a:solidFill>
                <a:latin typeface="Arial"/>
                <a:ea typeface="Arial"/>
                <a:cs typeface="Arial"/>
              </a:rPr>
              <a:t>Workbook p4   A01</a:t>
            </a:r>
          </a:p>
        </p:txBody>
      </p:sp>
      <p:sp>
        <p:nvSpPr>
          <p:cNvPr id="4" name="text-3">
            <a:extLst>
              <a:ext uri="{FF2B5EF4-FFF2-40B4-BE49-F238E27FC236}">
                <a16:creationId xmlns:a16="http://schemas.microsoft.com/office/drawing/2014/main" id="{B9639D71-A2BA-4995-AA7A-98A499D75F3F}"/>
              </a:ext>
            </a:extLst>
          </p:cNvPr>
          <p:cNvSpPr>
            <a:spLocks noGrp="1"/>
          </p:cNvSpPr>
          <p:nvPr/>
        </p:nvSpPr>
        <p:spPr>
          <a:xfrm>
            <a:off x="11049000" y="6438900"/>
            <a:ext cx="571500" cy="228600"/>
          </a:xfrm>
          <a:prstGeom prst="rect">
            <a:avLst/>
          </a:prstGeom>
          <a:noFill/>
          <a:ln w="0">
            <a:noFill/>
          </a:ln>
        </p:spPr>
        <p:txBody>
          <a:bodyPr wrap="square" lIns="0" tIns="0" rIns="0" bIns="0" anchor="t">
            <a:noAutofit/>
          </a:bodyPr>
          <a:lstStyle/>
          <a:p>
            <a:pPr algn="r">
              <a:buNone/>
              <a:defRPr sz="1350" b="0">
                <a:solidFill>
                  <a:srgbClr val="52616A"/>
                </a:solidFill>
                <a:latin typeface="Arial"/>
                <a:ea typeface="Arial"/>
                <a:cs typeface="Arial"/>
              </a:defRPr>
            </a:pPr>
            <a:r>
              <a:rPr sz="1350" b="0">
                <a:solidFill>
                  <a:srgbClr val="52616A"/>
                </a:solidFill>
                <a:latin typeface="Arial"/>
                <a:ea typeface="Arial"/>
                <a:cs typeface="Arial"/>
              </a:rPr>
              <a:t>6</a:t>
            </a:r>
          </a:p>
        </p:txBody>
      </p:sp>
      <p:sp>
        <p:nvSpPr>
          <p:cNvPr id="5" name="text-4">
            <a:extLst>
              <a:ext uri="{FF2B5EF4-FFF2-40B4-BE49-F238E27FC236}">
                <a16:creationId xmlns:a16="http://schemas.microsoft.com/office/drawing/2014/main" id="{9EA927FF-CD7F-458E-9CD6-C3A331375564}"/>
              </a:ext>
            </a:extLst>
          </p:cNvPr>
          <p:cNvSpPr>
            <a:spLocks noGrp="1"/>
          </p:cNvSpPr>
          <p:nvPr/>
        </p:nvSpPr>
        <p:spPr>
          <a:xfrm>
            <a:off x="571500" y="1533525"/>
            <a:ext cx="10953750" cy="323850"/>
          </a:xfrm>
          <a:prstGeom prst="rect">
            <a:avLst/>
          </a:prstGeom>
          <a:noFill/>
          <a:ln w="0">
            <a:noFill/>
          </a:ln>
        </p:spPr>
        <p:txBody>
          <a:bodyPr wrap="square" lIns="0" tIns="0" rIns="0" bIns="0" anchor="t">
            <a:noAutofit/>
          </a:bodyPr>
          <a:lstStyle/>
          <a:p>
            <a:pPr algn="l">
              <a:buNone/>
              <a:defRPr sz="1725" b="1">
                <a:solidFill>
                  <a:srgbClr val="176779"/>
                </a:solidFill>
                <a:latin typeface="Arial"/>
                <a:ea typeface="Arial"/>
                <a:cs typeface="Arial"/>
              </a:defRPr>
            </a:pPr>
            <a:r>
              <a:rPr sz="1725" b="1">
                <a:solidFill>
                  <a:srgbClr val="176779"/>
                </a:solidFill>
                <a:latin typeface="Arial"/>
                <a:ea typeface="Arial"/>
                <a:cs typeface="Arial"/>
              </a:rPr>
              <a:t>1 minute</a:t>
            </a:r>
          </a:p>
        </p:txBody>
      </p:sp>
      <p:sp>
        <p:nvSpPr>
          <p:cNvPr id="6" name="text-5">
            <a:extLst>
              <a:ext uri="{FF2B5EF4-FFF2-40B4-BE49-F238E27FC236}">
                <a16:creationId xmlns:a16="http://schemas.microsoft.com/office/drawing/2014/main" id="{720022D1-9F33-4330-B96E-37144A418739}"/>
              </a:ext>
            </a:extLst>
          </p:cNvPr>
          <p:cNvSpPr>
            <a:spLocks noGrp="1"/>
          </p:cNvSpPr>
          <p:nvPr/>
        </p:nvSpPr>
        <p:spPr>
          <a:xfrm>
            <a:off x="571500" y="2238375"/>
            <a:ext cx="10763250" cy="3000375"/>
          </a:xfrm>
          <a:prstGeom prst="rect">
            <a:avLst/>
          </a:prstGeom>
          <a:noFill/>
          <a:ln w="0">
            <a:noFill/>
          </a:ln>
        </p:spPr>
        <p:txBody>
          <a:bodyPr wrap="square" lIns="0" tIns="0" rIns="0" bIns="0" anchor="t">
            <a:noAutofit/>
          </a:bodyPr>
          <a:lstStyle/>
          <a:p>
            <a:pPr algn="l">
              <a:buNone/>
              <a:defRPr sz="2700" b="0">
                <a:solidFill>
                  <a:srgbClr val="17242C"/>
                </a:solidFill>
                <a:latin typeface="Arial"/>
                <a:ea typeface="Arial"/>
                <a:cs typeface="Arial"/>
              </a:defRPr>
            </a:pPr>
            <a:r>
              <a:rPr sz="2700" b="0">
                <a:solidFill>
                  <a:srgbClr val="17242C"/>
                </a:solidFill>
                <a:latin typeface="Arial"/>
                <a:ea typeface="Arial"/>
                <a:cs typeface="Arial"/>
              </a:rPr>
              <a:t>A hypothetical condition has fewer new cases this year, but more people living with it. Identify the two measures and give ONE possible explanation. Use key phrases.</a:t>
            </a:r>
          </a:p>
        </p:txBody>
      </p:sp>
      <p:sp>
        <p:nvSpPr>
          <p:cNvPr id="7" name="text-6">
            <a:extLst>
              <a:ext uri="{FF2B5EF4-FFF2-40B4-BE49-F238E27FC236}">
                <a16:creationId xmlns:a16="http://schemas.microsoft.com/office/drawing/2014/main" id="{CBF67940-C503-4936-B400-DB55EAF886E7}"/>
              </a:ext>
            </a:extLst>
          </p:cNvPr>
          <p:cNvSpPr>
            <a:spLocks noGrp="1"/>
          </p:cNvSpPr>
          <p:nvPr/>
        </p:nvSpPr>
        <p:spPr>
          <a:xfrm>
            <a:off x="571500" y="5724525"/>
            <a:ext cx="10953750" cy="476250"/>
          </a:xfrm>
          <a:prstGeom prst="rect">
            <a:avLst/>
          </a:prstGeom>
          <a:noFill/>
          <a:ln w="0">
            <a:noFill/>
          </a:ln>
        </p:spPr>
        <p:txBody>
          <a:bodyPr wrap="square" lIns="0" tIns="0" rIns="0" bIns="0" anchor="t">
            <a:noAutofit/>
          </a:bodyPr>
          <a:lstStyle/>
          <a:p>
            <a:pPr algn="l">
              <a:buNone/>
              <a:defRPr sz="1725" b="0">
                <a:solidFill>
                  <a:srgbClr val="52616A"/>
                </a:solidFill>
                <a:latin typeface="Arial"/>
                <a:ea typeface="Arial"/>
                <a:cs typeface="Arial"/>
              </a:defRPr>
            </a:pPr>
            <a:r>
              <a:rPr sz="1725" b="0">
                <a:solidFill>
                  <a:srgbClr val="52616A"/>
                </a:solidFill>
                <a:latin typeface="Arial"/>
                <a:ea typeface="Arial"/>
                <a:cs typeface="Arial"/>
              </a:rPr>
              <a:t>Write key phrases or a brief plan, then be ready to explain your reasoning.</a:t>
            </a:r>
          </a:p>
        </p:txBody>
      </p:sp>
    </p:spTree>
    <p:extLst>
      <p:ext uri="{BB962C8B-B14F-4D97-AF65-F5344CB8AC3E}">
        <p14:creationId xmlns:p14="http://schemas.microsoft.com/office/powerpoint/2010/main" val="718081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 name="text-0">
            <a:extLst>
              <a:ext uri="{FF2B5EF4-FFF2-40B4-BE49-F238E27FC236}">
                <a16:creationId xmlns:a16="http://schemas.microsoft.com/office/drawing/2014/main" id="{1BA75181-37A2-4F96-800F-DF7540F2CFAD}"/>
              </a:ext>
            </a:extLst>
          </p:cNvPr>
          <p:cNvSpPr>
            <a:spLocks noGrp="1"/>
          </p:cNvSpPr>
          <p:nvPr/>
        </p:nvSpPr>
        <p:spPr>
          <a:xfrm>
            <a:off x="571500" y="571500"/>
            <a:ext cx="11049000" cy="1009650"/>
          </a:xfrm>
          <a:prstGeom prst="rect">
            <a:avLst/>
          </a:prstGeom>
          <a:noFill/>
          <a:ln w="0">
            <a:noFill/>
          </a:ln>
        </p:spPr>
        <p:txBody>
          <a:bodyPr wrap="square" lIns="0" tIns="0" rIns="0" bIns="0" anchor="t">
            <a:noAutofit/>
          </a:bodyPr>
          <a:lstStyle/>
          <a:p>
            <a:pPr algn="l">
              <a:buNone/>
              <a:defRPr sz="3150" b="1">
                <a:solidFill>
                  <a:srgbClr val="17242C"/>
                </a:solidFill>
                <a:latin typeface="Arial"/>
                <a:ea typeface="Arial"/>
                <a:cs typeface="Arial"/>
              </a:defRPr>
            </a:pPr>
            <a:r>
              <a:rPr sz="3150" b="1">
                <a:solidFill>
                  <a:srgbClr val="17242C"/>
                </a:solidFill>
                <a:latin typeface="Arial"/>
                <a:ea typeface="Arial"/>
                <a:cs typeface="Arial"/>
              </a:rPr>
              <a:t>A01  Two measures, one population</a:t>
            </a:r>
          </a:p>
        </p:txBody>
      </p:sp>
      <p:sp>
        <p:nvSpPr>
          <p:cNvPr id="2" name="shape-1">
            <a:extLst>
              <a:ext uri="{FF2B5EF4-FFF2-40B4-BE49-F238E27FC236}">
                <a16:creationId xmlns:a16="http://schemas.microsoft.com/office/drawing/2014/main" id="{B0CAB1EC-03BF-4601-9464-6DC150869D90}"/>
              </a:ext>
            </a:extLst>
          </p:cNvPr>
          <p:cNvSpPr>
            <a:spLocks noGrp="1"/>
          </p:cNvSpPr>
          <p:nvPr/>
        </p:nvSpPr>
        <p:spPr>
          <a:xfrm>
            <a:off x="571500" y="6315075"/>
            <a:ext cx="11049000" cy="0"/>
          </a:xfrm>
          <a:prstGeom prst="line">
            <a:avLst/>
          </a:prstGeom>
          <a:noFill/>
          <a:ln w="14288">
            <a:solidFill>
              <a:srgbClr val="D5DEE2"/>
            </a:solidFill>
          </a:ln>
        </p:spPr>
        <p:txBody>
          <a:bodyPr/>
          <a:lstStyle/>
          <a:p>
            <a:endParaRPr lang="en-US"/>
          </a:p>
        </p:txBody>
      </p:sp>
      <p:sp>
        <p:nvSpPr>
          <p:cNvPr id="3" name="text-2">
            <a:extLst>
              <a:ext uri="{FF2B5EF4-FFF2-40B4-BE49-F238E27FC236}">
                <a16:creationId xmlns:a16="http://schemas.microsoft.com/office/drawing/2014/main" id="{F8724F09-2432-434F-AD5C-8A9D2586E04C}"/>
              </a:ext>
            </a:extLst>
          </p:cNvPr>
          <p:cNvSpPr>
            <a:spLocks noGrp="1"/>
          </p:cNvSpPr>
          <p:nvPr/>
        </p:nvSpPr>
        <p:spPr>
          <a:xfrm>
            <a:off x="571500" y="6457950"/>
            <a:ext cx="9429750" cy="209550"/>
          </a:xfrm>
          <a:prstGeom prst="rect">
            <a:avLst/>
          </a:prstGeom>
          <a:noFill/>
          <a:ln w="0">
            <a:noFill/>
          </a:ln>
        </p:spPr>
        <p:txBody>
          <a:bodyPr wrap="square" lIns="0" tIns="0" rIns="0" bIns="0" anchor="t">
            <a:noAutofit/>
          </a:bodyPr>
          <a:lstStyle/>
          <a:p>
            <a:pPr algn="l">
              <a:buNone/>
              <a:defRPr sz="1275" b="0">
                <a:solidFill>
                  <a:srgbClr val="52616A"/>
                </a:solidFill>
                <a:latin typeface="Arial"/>
                <a:ea typeface="Arial"/>
                <a:cs typeface="Arial"/>
              </a:defRPr>
            </a:pPr>
            <a:r>
              <a:rPr sz="1275" b="0">
                <a:solidFill>
                  <a:srgbClr val="52616A"/>
                </a:solidFill>
                <a:latin typeface="Arial"/>
                <a:ea typeface="Arial"/>
                <a:cs typeface="Arial"/>
              </a:rPr>
              <a:t>Workbook p4   A01</a:t>
            </a:r>
          </a:p>
        </p:txBody>
      </p:sp>
      <p:sp>
        <p:nvSpPr>
          <p:cNvPr id="4" name="text-3">
            <a:extLst>
              <a:ext uri="{FF2B5EF4-FFF2-40B4-BE49-F238E27FC236}">
                <a16:creationId xmlns:a16="http://schemas.microsoft.com/office/drawing/2014/main" id="{15DA220D-CA52-442A-AC22-F07E2E2E1A66}"/>
              </a:ext>
            </a:extLst>
          </p:cNvPr>
          <p:cNvSpPr>
            <a:spLocks noGrp="1"/>
          </p:cNvSpPr>
          <p:nvPr/>
        </p:nvSpPr>
        <p:spPr>
          <a:xfrm>
            <a:off x="11049000" y="6438900"/>
            <a:ext cx="571500" cy="228600"/>
          </a:xfrm>
          <a:prstGeom prst="rect">
            <a:avLst/>
          </a:prstGeom>
          <a:noFill/>
          <a:ln w="0">
            <a:noFill/>
          </a:ln>
        </p:spPr>
        <p:txBody>
          <a:bodyPr wrap="square" lIns="0" tIns="0" rIns="0" bIns="0" anchor="t">
            <a:noAutofit/>
          </a:bodyPr>
          <a:lstStyle/>
          <a:p>
            <a:pPr algn="r">
              <a:buNone/>
              <a:defRPr sz="1350" b="0">
                <a:solidFill>
                  <a:srgbClr val="52616A"/>
                </a:solidFill>
                <a:latin typeface="Arial"/>
                <a:ea typeface="Arial"/>
                <a:cs typeface="Arial"/>
              </a:defRPr>
            </a:pPr>
            <a:r>
              <a:rPr sz="1350" b="0">
                <a:solidFill>
                  <a:srgbClr val="52616A"/>
                </a:solidFill>
                <a:latin typeface="Arial"/>
                <a:ea typeface="Arial"/>
                <a:cs typeface="Arial"/>
              </a:rPr>
              <a:t>7</a:t>
            </a:r>
          </a:p>
        </p:txBody>
      </p:sp>
      <p:sp>
        <p:nvSpPr>
          <p:cNvPr id="5" name="text-4">
            <a:extLst>
              <a:ext uri="{FF2B5EF4-FFF2-40B4-BE49-F238E27FC236}">
                <a16:creationId xmlns:a16="http://schemas.microsoft.com/office/drawing/2014/main" id="{E4F10A99-0A61-48B7-BD2D-417C9DA10957}"/>
              </a:ext>
            </a:extLst>
          </p:cNvPr>
          <p:cNvSpPr>
            <a:spLocks noGrp="1"/>
          </p:cNvSpPr>
          <p:nvPr/>
        </p:nvSpPr>
        <p:spPr>
          <a:xfrm>
            <a:off x="571500" y="1924050"/>
            <a:ext cx="2476500" cy="781050"/>
          </a:xfrm>
          <a:prstGeom prst="rect">
            <a:avLst/>
          </a:prstGeom>
          <a:noFill/>
          <a:ln w="0">
            <a:noFill/>
          </a:ln>
        </p:spPr>
        <p:txBody>
          <a:bodyPr wrap="square" lIns="0" tIns="0" rIns="0" bIns="0" anchor="t">
            <a:noAutofit/>
          </a:bodyPr>
          <a:lstStyle/>
          <a:p>
            <a:pPr algn="l">
              <a:buNone/>
              <a:defRPr sz="2175" b="1">
                <a:solidFill>
                  <a:srgbClr val="176779"/>
                </a:solidFill>
                <a:latin typeface="Arial"/>
                <a:ea typeface="Arial"/>
                <a:cs typeface="Arial"/>
              </a:defRPr>
            </a:pPr>
            <a:r>
              <a:rPr sz="2175" b="1">
                <a:solidFill>
                  <a:srgbClr val="176779"/>
                </a:solidFill>
                <a:latin typeface="Arial"/>
                <a:ea typeface="Arial"/>
                <a:cs typeface="Arial"/>
              </a:rPr>
              <a:t>Incidence falls</a:t>
            </a:r>
          </a:p>
        </p:txBody>
      </p:sp>
      <p:sp>
        <p:nvSpPr>
          <p:cNvPr id="6" name="text-5">
            <a:extLst>
              <a:ext uri="{FF2B5EF4-FFF2-40B4-BE49-F238E27FC236}">
                <a16:creationId xmlns:a16="http://schemas.microsoft.com/office/drawing/2014/main" id="{F626B03B-1AB1-4CBC-A848-B97D4A0A1A16}"/>
              </a:ext>
            </a:extLst>
          </p:cNvPr>
          <p:cNvSpPr>
            <a:spLocks noGrp="1"/>
          </p:cNvSpPr>
          <p:nvPr/>
        </p:nvSpPr>
        <p:spPr>
          <a:xfrm>
            <a:off x="3333750" y="1924050"/>
            <a:ext cx="8286750" cy="962025"/>
          </a:xfrm>
          <a:prstGeom prst="rect">
            <a:avLst/>
          </a:prstGeom>
          <a:noFill/>
          <a:ln w="0">
            <a:noFill/>
          </a:ln>
        </p:spPr>
        <p:txBody>
          <a:bodyPr wrap="square" lIns="0" tIns="0" rIns="0" bIns="0" anchor="t">
            <a:noAutofit/>
          </a:bodyPr>
          <a:lstStyle/>
          <a:p>
            <a:pPr algn="l">
              <a:buNone/>
              <a:defRPr sz="2175" b="0">
                <a:solidFill>
                  <a:srgbClr val="17242C"/>
                </a:solidFill>
                <a:latin typeface="Arial"/>
                <a:ea typeface="Arial"/>
                <a:cs typeface="Arial"/>
              </a:defRPr>
            </a:pPr>
            <a:r>
              <a:rPr sz="2175" b="0">
                <a:solidFill>
                  <a:srgbClr val="17242C"/>
                </a:solidFill>
                <a:latin typeface="Arial"/>
                <a:ea typeface="Arial"/>
                <a:cs typeface="Arial"/>
              </a:rPr>
              <a:t>Fewer new cases during the year.</a:t>
            </a:r>
          </a:p>
        </p:txBody>
      </p:sp>
      <p:sp>
        <p:nvSpPr>
          <p:cNvPr id="7" name="shape-6">
            <a:extLst>
              <a:ext uri="{FF2B5EF4-FFF2-40B4-BE49-F238E27FC236}">
                <a16:creationId xmlns:a16="http://schemas.microsoft.com/office/drawing/2014/main" id="{B2EDD68A-633D-40E6-AC8A-12BA08FCF3FF}"/>
              </a:ext>
            </a:extLst>
          </p:cNvPr>
          <p:cNvSpPr>
            <a:spLocks noGrp="1"/>
          </p:cNvSpPr>
          <p:nvPr/>
        </p:nvSpPr>
        <p:spPr>
          <a:xfrm>
            <a:off x="571500" y="2895600"/>
            <a:ext cx="11049000" cy="0"/>
          </a:xfrm>
          <a:prstGeom prst="line">
            <a:avLst/>
          </a:prstGeom>
          <a:noFill/>
          <a:ln w="14288">
            <a:solidFill>
              <a:srgbClr val="D5DEE2"/>
            </a:solidFill>
          </a:ln>
        </p:spPr>
        <p:txBody>
          <a:bodyPr/>
          <a:lstStyle/>
          <a:p>
            <a:endParaRPr lang="en-US"/>
          </a:p>
        </p:txBody>
      </p:sp>
      <p:sp>
        <p:nvSpPr>
          <p:cNvPr id="8" name="text-7">
            <a:extLst>
              <a:ext uri="{FF2B5EF4-FFF2-40B4-BE49-F238E27FC236}">
                <a16:creationId xmlns:a16="http://schemas.microsoft.com/office/drawing/2014/main" id="{B6BB7A06-C46A-465A-A12F-74F09069C603}"/>
              </a:ext>
            </a:extLst>
          </p:cNvPr>
          <p:cNvSpPr>
            <a:spLocks noGrp="1"/>
          </p:cNvSpPr>
          <p:nvPr/>
        </p:nvSpPr>
        <p:spPr>
          <a:xfrm>
            <a:off x="571500" y="3048000"/>
            <a:ext cx="2476500" cy="781050"/>
          </a:xfrm>
          <a:prstGeom prst="rect">
            <a:avLst/>
          </a:prstGeom>
          <a:noFill/>
          <a:ln w="0">
            <a:noFill/>
          </a:ln>
        </p:spPr>
        <p:txBody>
          <a:bodyPr wrap="square" lIns="0" tIns="0" rIns="0" bIns="0" anchor="t">
            <a:noAutofit/>
          </a:bodyPr>
          <a:lstStyle/>
          <a:p>
            <a:pPr algn="l">
              <a:buNone/>
              <a:defRPr sz="2175" b="1">
                <a:solidFill>
                  <a:srgbClr val="176779"/>
                </a:solidFill>
                <a:latin typeface="Arial"/>
                <a:ea typeface="Arial"/>
                <a:cs typeface="Arial"/>
              </a:defRPr>
            </a:pPr>
            <a:r>
              <a:rPr sz="2175" b="1">
                <a:solidFill>
                  <a:srgbClr val="176779"/>
                </a:solidFill>
                <a:latin typeface="Arial"/>
                <a:ea typeface="Arial"/>
                <a:cs typeface="Arial"/>
              </a:rPr>
              <a:t>Prevalence rises</a:t>
            </a:r>
          </a:p>
        </p:txBody>
      </p:sp>
      <p:sp>
        <p:nvSpPr>
          <p:cNvPr id="9" name="text-8">
            <a:extLst>
              <a:ext uri="{FF2B5EF4-FFF2-40B4-BE49-F238E27FC236}">
                <a16:creationId xmlns:a16="http://schemas.microsoft.com/office/drawing/2014/main" id="{AC33D56D-5E6E-4F33-9669-F2456C694FA9}"/>
              </a:ext>
            </a:extLst>
          </p:cNvPr>
          <p:cNvSpPr>
            <a:spLocks noGrp="1"/>
          </p:cNvSpPr>
          <p:nvPr/>
        </p:nvSpPr>
        <p:spPr>
          <a:xfrm>
            <a:off x="3333750" y="3048000"/>
            <a:ext cx="8286750" cy="962025"/>
          </a:xfrm>
          <a:prstGeom prst="rect">
            <a:avLst/>
          </a:prstGeom>
          <a:noFill/>
          <a:ln w="0">
            <a:noFill/>
          </a:ln>
        </p:spPr>
        <p:txBody>
          <a:bodyPr wrap="square" lIns="0" tIns="0" rIns="0" bIns="0" anchor="t">
            <a:noAutofit/>
          </a:bodyPr>
          <a:lstStyle/>
          <a:p>
            <a:pPr algn="l">
              <a:buNone/>
              <a:defRPr sz="2175" b="0">
                <a:solidFill>
                  <a:srgbClr val="17242C"/>
                </a:solidFill>
                <a:latin typeface="Arial"/>
                <a:ea typeface="Arial"/>
                <a:cs typeface="Arial"/>
              </a:defRPr>
            </a:pPr>
            <a:r>
              <a:rPr sz="2175" b="0">
                <a:solidFill>
                  <a:srgbClr val="17242C"/>
                </a:solidFill>
                <a:latin typeface="Arial"/>
                <a:ea typeface="Arial"/>
                <a:cs typeface="Arial"/>
              </a:rPr>
              <a:t>More people are living with the condition.</a:t>
            </a:r>
          </a:p>
        </p:txBody>
      </p:sp>
      <p:sp>
        <p:nvSpPr>
          <p:cNvPr id="10" name="shape-9">
            <a:extLst>
              <a:ext uri="{FF2B5EF4-FFF2-40B4-BE49-F238E27FC236}">
                <a16:creationId xmlns:a16="http://schemas.microsoft.com/office/drawing/2014/main" id="{92DFFA9C-B5A6-4BEA-A462-BDA457C914F8}"/>
              </a:ext>
            </a:extLst>
          </p:cNvPr>
          <p:cNvSpPr>
            <a:spLocks noGrp="1"/>
          </p:cNvSpPr>
          <p:nvPr/>
        </p:nvSpPr>
        <p:spPr>
          <a:xfrm>
            <a:off x="571500" y="4019550"/>
            <a:ext cx="11049000" cy="0"/>
          </a:xfrm>
          <a:prstGeom prst="line">
            <a:avLst/>
          </a:prstGeom>
          <a:noFill/>
          <a:ln w="14288">
            <a:solidFill>
              <a:srgbClr val="D5DEE2"/>
            </a:solidFill>
          </a:ln>
        </p:spPr>
        <p:txBody>
          <a:bodyPr/>
          <a:lstStyle/>
          <a:p>
            <a:endParaRPr lang="en-US"/>
          </a:p>
        </p:txBody>
      </p:sp>
      <p:sp>
        <p:nvSpPr>
          <p:cNvPr id="11" name="text-10">
            <a:extLst>
              <a:ext uri="{FF2B5EF4-FFF2-40B4-BE49-F238E27FC236}">
                <a16:creationId xmlns:a16="http://schemas.microsoft.com/office/drawing/2014/main" id="{7077866A-1F67-4EB2-BB7D-1C21108457C8}"/>
              </a:ext>
            </a:extLst>
          </p:cNvPr>
          <p:cNvSpPr>
            <a:spLocks noGrp="1"/>
          </p:cNvSpPr>
          <p:nvPr/>
        </p:nvSpPr>
        <p:spPr>
          <a:xfrm>
            <a:off x="571500" y="4171950"/>
            <a:ext cx="2476500" cy="781050"/>
          </a:xfrm>
          <a:prstGeom prst="rect">
            <a:avLst/>
          </a:prstGeom>
          <a:noFill/>
          <a:ln w="0">
            <a:noFill/>
          </a:ln>
        </p:spPr>
        <p:txBody>
          <a:bodyPr wrap="square" lIns="0" tIns="0" rIns="0" bIns="0" anchor="t">
            <a:noAutofit/>
          </a:bodyPr>
          <a:lstStyle/>
          <a:p>
            <a:pPr algn="l">
              <a:buNone/>
              <a:defRPr sz="2175" b="1">
                <a:solidFill>
                  <a:srgbClr val="176779"/>
                </a:solidFill>
                <a:latin typeface="Arial"/>
                <a:ea typeface="Arial"/>
                <a:cs typeface="Arial"/>
              </a:defRPr>
            </a:pPr>
            <a:r>
              <a:rPr sz="2175" b="1">
                <a:solidFill>
                  <a:srgbClr val="176779"/>
                </a:solidFill>
                <a:latin typeface="Arial"/>
                <a:ea typeface="Arial"/>
                <a:cs typeface="Arial"/>
              </a:rPr>
              <a:t>Possible explanation</a:t>
            </a:r>
          </a:p>
        </p:txBody>
      </p:sp>
      <p:sp>
        <p:nvSpPr>
          <p:cNvPr id="12" name="text-11">
            <a:extLst>
              <a:ext uri="{FF2B5EF4-FFF2-40B4-BE49-F238E27FC236}">
                <a16:creationId xmlns:a16="http://schemas.microsoft.com/office/drawing/2014/main" id="{F2571A1D-6EA7-44D2-BEA1-821116DDCF3D}"/>
              </a:ext>
            </a:extLst>
          </p:cNvPr>
          <p:cNvSpPr>
            <a:spLocks noGrp="1"/>
          </p:cNvSpPr>
          <p:nvPr/>
        </p:nvSpPr>
        <p:spPr>
          <a:xfrm>
            <a:off x="3333750" y="4171950"/>
            <a:ext cx="8286750" cy="962025"/>
          </a:xfrm>
          <a:prstGeom prst="rect">
            <a:avLst/>
          </a:prstGeom>
          <a:noFill/>
          <a:ln w="0">
            <a:noFill/>
          </a:ln>
        </p:spPr>
        <p:txBody>
          <a:bodyPr wrap="square" lIns="0" tIns="0" rIns="0" bIns="0" anchor="t">
            <a:noAutofit/>
          </a:bodyPr>
          <a:lstStyle/>
          <a:p>
            <a:pPr algn="l">
              <a:buNone/>
              <a:defRPr sz="2175" b="0">
                <a:solidFill>
                  <a:srgbClr val="17242C"/>
                </a:solidFill>
                <a:latin typeface="Arial"/>
                <a:ea typeface="Arial"/>
                <a:cs typeface="Arial"/>
              </a:defRPr>
            </a:pPr>
            <a:r>
              <a:rPr lang="en-AU" sz="2175" b="0" dirty="0">
                <a:solidFill>
                  <a:srgbClr val="FF0000"/>
                </a:solidFill>
                <a:latin typeface="Arial"/>
                <a:ea typeface="Arial"/>
                <a:cs typeface="Arial"/>
              </a:rPr>
              <a:t>Improved management of the condition leads to people </a:t>
            </a:r>
            <a:r>
              <a:rPr sz="2175" b="0" dirty="0">
                <a:solidFill>
                  <a:srgbClr val="FF0000"/>
                </a:solidFill>
                <a:latin typeface="Arial"/>
                <a:ea typeface="Arial"/>
                <a:cs typeface="Arial"/>
              </a:rPr>
              <a:t>liv</a:t>
            </a:r>
            <a:r>
              <a:rPr lang="en-AU" sz="2175" b="0" dirty="0" err="1">
                <a:solidFill>
                  <a:srgbClr val="FF0000"/>
                </a:solidFill>
                <a:latin typeface="Arial"/>
                <a:ea typeface="Arial"/>
                <a:cs typeface="Arial"/>
              </a:rPr>
              <a:t>ing</a:t>
            </a:r>
            <a:r>
              <a:rPr sz="2175" b="0" dirty="0">
                <a:solidFill>
                  <a:srgbClr val="FF0000"/>
                </a:solidFill>
                <a:latin typeface="Arial"/>
                <a:ea typeface="Arial"/>
                <a:cs typeface="Arial"/>
              </a:rPr>
              <a:t> </a:t>
            </a:r>
            <a:r>
              <a:rPr sz="2175" b="0" dirty="0">
                <a:solidFill>
                  <a:srgbClr val="17242C"/>
                </a:solidFill>
                <a:latin typeface="Arial"/>
                <a:ea typeface="Arial"/>
                <a:cs typeface="Arial"/>
              </a:rPr>
              <a:t>longer with the condition.</a:t>
            </a:r>
          </a:p>
        </p:txBody>
      </p:sp>
      <p:sp>
        <p:nvSpPr>
          <p:cNvPr id="13" name="text-12">
            <a:extLst>
              <a:ext uri="{FF2B5EF4-FFF2-40B4-BE49-F238E27FC236}">
                <a16:creationId xmlns:a16="http://schemas.microsoft.com/office/drawing/2014/main" id="{3220C14C-FCAB-48B4-8346-C0D19A3D64F2}"/>
              </a:ext>
            </a:extLst>
          </p:cNvPr>
          <p:cNvSpPr>
            <a:spLocks noGrp="1"/>
          </p:cNvSpPr>
          <p:nvPr/>
        </p:nvSpPr>
        <p:spPr>
          <a:xfrm>
            <a:off x="571500" y="5743575"/>
            <a:ext cx="10953750" cy="476250"/>
          </a:xfrm>
          <a:prstGeom prst="rect">
            <a:avLst/>
          </a:prstGeom>
          <a:noFill/>
          <a:ln w="0">
            <a:noFill/>
          </a:ln>
        </p:spPr>
        <p:txBody>
          <a:bodyPr wrap="square" lIns="0" tIns="0" rIns="0" bIns="0" anchor="t">
            <a:noAutofit/>
          </a:bodyPr>
          <a:lstStyle/>
          <a:p>
            <a:pPr algn="l">
              <a:buNone/>
              <a:defRPr sz="1725" b="0">
                <a:solidFill>
                  <a:srgbClr val="966032"/>
                </a:solidFill>
                <a:latin typeface="Arial"/>
                <a:ea typeface="Arial"/>
                <a:cs typeface="Arial"/>
              </a:defRPr>
            </a:pPr>
            <a:r>
              <a:rPr sz="1725" b="0">
                <a:solidFill>
                  <a:srgbClr val="966032"/>
                </a:solidFill>
                <a:latin typeface="Arial"/>
                <a:ea typeface="Arial"/>
                <a:cs typeface="Arial"/>
              </a:rPr>
              <a:t>A possible explanation still needs evidence before it becomes a causal claim.</a:t>
            </a:r>
          </a:p>
        </p:txBody>
      </p:sp>
    </p:spTree>
    <p:extLst>
      <p:ext uri="{BB962C8B-B14F-4D97-AF65-F5344CB8AC3E}">
        <p14:creationId xmlns:p14="http://schemas.microsoft.com/office/powerpoint/2010/main" val="14433577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 name="text-0">
            <a:extLst>
              <a:ext uri="{FF2B5EF4-FFF2-40B4-BE49-F238E27FC236}">
                <a16:creationId xmlns:a16="http://schemas.microsoft.com/office/drawing/2014/main" id="{3A62DA05-2EE3-4557-8D9D-6B697D8AE297}"/>
              </a:ext>
            </a:extLst>
          </p:cNvPr>
          <p:cNvSpPr>
            <a:spLocks noGrp="1"/>
          </p:cNvSpPr>
          <p:nvPr/>
        </p:nvSpPr>
        <p:spPr>
          <a:xfrm>
            <a:off x="571500" y="571500"/>
            <a:ext cx="11049000" cy="1009650"/>
          </a:xfrm>
          <a:prstGeom prst="rect">
            <a:avLst/>
          </a:prstGeom>
          <a:noFill/>
          <a:ln w="0">
            <a:noFill/>
          </a:ln>
        </p:spPr>
        <p:txBody>
          <a:bodyPr wrap="square" lIns="0" tIns="0" rIns="0" bIns="0" anchor="t">
            <a:noAutofit/>
          </a:bodyPr>
          <a:lstStyle/>
          <a:p>
            <a:pPr algn="l">
              <a:buNone/>
              <a:defRPr sz="3150" b="1">
                <a:solidFill>
                  <a:srgbClr val="17242C"/>
                </a:solidFill>
                <a:latin typeface="Arial"/>
                <a:ea typeface="Arial"/>
                <a:cs typeface="Arial"/>
              </a:defRPr>
            </a:pPr>
            <a:r>
              <a:rPr sz="3150" b="1">
                <a:solidFill>
                  <a:srgbClr val="17242C"/>
                </a:solidFill>
                <a:latin typeface="Arial"/>
                <a:ea typeface="Arial"/>
                <a:cs typeface="Arial"/>
              </a:rPr>
              <a:t>Australia’s health: patterns that matter</a:t>
            </a:r>
          </a:p>
        </p:txBody>
      </p:sp>
      <p:sp>
        <p:nvSpPr>
          <p:cNvPr id="2" name="shape-1">
            <a:extLst>
              <a:ext uri="{FF2B5EF4-FFF2-40B4-BE49-F238E27FC236}">
                <a16:creationId xmlns:a16="http://schemas.microsoft.com/office/drawing/2014/main" id="{186E3161-CCB2-479C-AFD5-F11F86930537}"/>
              </a:ext>
            </a:extLst>
          </p:cNvPr>
          <p:cNvSpPr>
            <a:spLocks noGrp="1"/>
          </p:cNvSpPr>
          <p:nvPr/>
        </p:nvSpPr>
        <p:spPr>
          <a:xfrm>
            <a:off x="571500" y="6315075"/>
            <a:ext cx="11049000" cy="0"/>
          </a:xfrm>
          <a:prstGeom prst="line">
            <a:avLst/>
          </a:prstGeom>
          <a:noFill/>
          <a:ln w="14288">
            <a:solidFill>
              <a:srgbClr val="D5DEE2"/>
            </a:solidFill>
          </a:ln>
        </p:spPr>
        <p:txBody>
          <a:bodyPr/>
          <a:lstStyle/>
          <a:p>
            <a:endParaRPr lang="en-US"/>
          </a:p>
        </p:txBody>
      </p:sp>
      <p:sp>
        <p:nvSpPr>
          <p:cNvPr id="3" name="text-2">
            <a:extLst>
              <a:ext uri="{FF2B5EF4-FFF2-40B4-BE49-F238E27FC236}">
                <a16:creationId xmlns:a16="http://schemas.microsoft.com/office/drawing/2014/main" id="{D40730C1-8868-4CA8-8CE0-9815D86CC9F8}"/>
              </a:ext>
            </a:extLst>
          </p:cNvPr>
          <p:cNvSpPr>
            <a:spLocks noGrp="1"/>
          </p:cNvSpPr>
          <p:nvPr/>
        </p:nvSpPr>
        <p:spPr>
          <a:xfrm>
            <a:off x="571500" y="6457950"/>
            <a:ext cx="9429750" cy="209550"/>
          </a:xfrm>
          <a:prstGeom prst="rect">
            <a:avLst/>
          </a:prstGeom>
          <a:noFill/>
          <a:ln w="0">
            <a:noFill/>
          </a:ln>
        </p:spPr>
        <p:txBody>
          <a:bodyPr wrap="square" lIns="0" tIns="0" rIns="0" bIns="0" anchor="t">
            <a:noAutofit/>
          </a:bodyPr>
          <a:lstStyle/>
          <a:p>
            <a:pPr algn="l">
              <a:buNone/>
              <a:defRPr sz="1275" b="0">
                <a:solidFill>
                  <a:srgbClr val="52616A"/>
                </a:solidFill>
                <a:latin typeface="Arial"/>
                <a:ea typeface="Arial"/>
                <a:cs typeface="Arial"/>
              </a:defRPr>
            </a:pPr>
            <a:r>
              <a:rPr sz="1275" b="0">
                <a:solidFill>
                  <a:srgbClr val="52616A"/>
                </a:solidFill>
                <a:latin typeface="Arial"/>
                <a:ea typeface="Arial"/>
                <a:cs typeface="Arial"/>
              </a:rPr>
              <a:t>Workbook p5</a:t>
            </a:r>
          </a:p>
        </p:txBody>
      </p:sp>
      <p:sp>
        <p:nvSpPr>
          <p:cNvPr id="4" name="text-3">
            <a:extLst>
              <a:ext uri="{FF2B5EF4-FFF2-40B4-BE49-F238E27FC236}">
                <a16:creationId xmlns:a16="http://schemas.microsoft.com/office/drawing/2014/main" id="{5F5B3375-6283-436F-9656-68849226ABCC}"/>
              </a:ext>
            </a:extLst>
          </p:cNvPr>
          <p:cNvSpPr>
            <a:spLocks noGrp="1"/>
          </p:cNvSpPr>
          <p:nvPr/>
        </p:nvSpPr>
        <p:spPr>
          <a:xfrm>
            <a:off x="11049000" y="6438900"/>
            <a:ext cx="571500" cy="228600"/>
          </a:xfrm>
          <a:prstGeom prst="rect">
            <a:avLst/>
          </a:prstGeom>
          <a:noFill/>
          <a:ln w="0">
            <a:noFill/>
          </a:ln>
        </p:spPr>
        <p:txBody>
          <a:bodyPr wrap="square" lIns="0" tIns="0" rIns="0" bIns="0" anchor="t">
            <a:noAutofit/>
          </a:bodyPr>
          <a:lstStyle/>
          <a:p>
            <a:pPr algn="r">
              <a:buNone/>
              <a:defRPr sz="1350" b="0">
                <a:solidFill>
                  <a:srgbClr val="52616A"/>
                </a:solidFill>
                <a:latin typeface="Arial"/>
                <a:ea typeface="Arial"/>
                <a:cs typeface="Arial"/>
              </a:defRPr>
            </a:pPr>
            <a:r>
              <a:rPr sz="1350" b="0">
                <a:solidFill>
                  <a:srgbClr val="52616A"/>
                </a:solidFill>
                <a:latin typeface="Arial"/>
                <a:ea typeface="Arial"/>
                <a:cs typeface="Arial"/>
              </a:rPr>
              <a:t>8</a:t>
            </a:r>
          </a:p>
        </p:txBody>
      </p:sp>
      <p:sp>
        <p:nvSpPr>
          <p:cNvPr id="5" name="text-4">
            <a:extLst>
              <a:ext uri="{FF2B5EF4-FFF2-40B4-BE49-F238E27FC236}">
                <a16:creationId xmlns:a16="http://schemas.microsoft.com/office/drawing/2014/main" id="{583BE95F-F066-4E8E-A633-478702489467}"/>
              </a:ext>
            </a:extLst>
          </p:cNvPr>
          <p:cNvSpPr>
            <a:spLocks noGrp="1"/>
          </p:cNvSpPr>
          <p:nvPr/>
        </p:nvSpPr>
        <p:spPr>
          <a:xfrm>
            <a:off x="571500" y="1743075"/>
            <a:ext cx="11049000" cy="781050"/>
          </a:xfrm>
          <a:prstGeom prst="rect">
            <a:avLst/>
          </a:prstGeom>
          <a:noFill/>
          <a:ln w="0">
            <a:noFill/>
          </a:ln>
        </p:spPr>
        <p:txBody>
          <a:bodyPr wrap="square" lIns="0" tIns="0" rIns="0" bIns="0" anchor="t">
            <a:noAutofit/>
          </a:bodyPr>
          <a:lstStyle/>
          <a:p>
            <a:pPr algn="l">
              <a:buNone/>
              <a:defRPr sz="2100" b="1">
                <a:solidFill>
                  <a:srgbClr val="176779"/>
                </a:solidFill>
                <a:latin typeface="Arial"/>
                <a:ea typeface="Arial"/>
                <a:cs typeface="Arial"/>
              </a:defRPr>
            </a:pPr>
            <a:r>
              <a:rPr sz="2100" b="1">
                <a:solidFill>
                  <a:srgbClr val="176779"/>
                </a:solidFill>
                <a:latin typeface="Arial"/>
                <a:ea typeface="Arial"/>
                <a:cs typeface="Arial"/>
              </a:rPr>
              <a:t>Life expectancy at birth, Australia, 2022–2024</a:t>
            </a:r>
          </a:p>
        </p:txBody>
      </p:sp>
      <p:graphicFrame>
        <p:nvGraphicFramePr>
          <p:cNvPr id="17" name="Chart"/>
          <p:cNvGraphicFramePr/>
          <p:nvPr/>
        </p:nvGraphicFramePr>
        <p:xfrm>
          <a:off x="571500" y="2286000"/>
          <a:ext cx="7048500" cy="3276600"/>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5">
            <a:extLst>
              <a:ext uri="{FF2B5EF4-FFF2-40B4-BE49-F238E27FC236}">
                <a16:creationId xmlns:a16="http://schemas.microsoft.com/office/drawing/2014/main" id="{99522077-3424-4B8A-AEBC-D472B0A8D024}"/>
              </a:ext>
            </a:extLst>
          </p:cNvPr>
          <p:cNvSpPr>
            <a:spLocks noGrp="1"/>
          </p:cNvSpPr>
          <p:nvPr/>
        </p:nvSpPr>
        <p:spPr>
          <a:xfrm>
            <a:off x="8124825" y="2409825"/>
            <a:ext cx="3419475" cy="1343025"/>
          </a:xfrm>
          <a:prstGeom prst="rect">
            <a:avLst/>
          </a:prstGeom>
          <a:noFill/>
          <a:ln w="0">
            <a:noFill/>
          </a:ln>
        </p:spPr>
        <p:txBody>
          <a:bodyPr wrap="square" lIns="0" tIns="0" rIns="0" bIns="0" anchor="t">
            <a:noAutofit/>
          </a:bodyPr>
          <a:lstStyle/>
          <a:p>
            <a:pPr algn="l">
              <a:buNone/>
              <a:defRPr sz="2325" b="1">
                <a:solidFill>
                  <a:srgbClr val="176779"/>
                </a:solidFill>
                <a:latin typeface="Arial"/>
                <a:ea typeface="Arial"/>
                <a:cs typeface="Arial"/>
              </a:defRPr>
            </a:pPr>
            <a:r>
              <a:rPr sz="2325" b="1">
                <a:solidFill>
                  <a:srgbClr val="176779"/>
                </a:solidFill>
                <a:latin typeface="Arial"/>
                <a:ea typeface="Arial"/>
                <a:cs typeface="Arial"/>
              </a:rPr>
              <a:t>National averages</a:t>
            </a:r>
          </a:p>
          <a:p>
            <a:pPr algn="l">
              <a:buNone/>
              <a:defRPr sz="2325" b="1">
                <a:solidFill>
                  <a:srgbClr val="176779"/>
                </a:solidFill>
                <a:latin typeface="Arial"/>
                <a:ea typeface="Arial"/>
                <a:cs typeface="Arial"/>
              </a:defRPr>
            </a:pPr>
            <a:r>
              <a:rPr sz="2325" b="1">
                <a:solidFill>
                  <a:srgbClr val="176779"/>
                </a:solidFill>
                <a:latin typeface="Arial"/>
                <a:ea typeface="Arial"/>
                <a:cs typeface="Arial"/>
              </a:rPr>
              <a:t>conceal group differences.</a:t>
            </a:r>
          </a:p>
        </p:txBody>
      </p:sp>
      <p:sp>
        <p:nvSpPr>
          <p:cNvPr id="8" name="text-6">
            <a:extLst>
              <a:ext uri="{FF2B5EF4-FFF2-40B4-BE49-F238E27FC236}">
                <a16:creationId xmlns:a16="http://schemas.microsoft.com/office/drawing/2014/main" id="{5D3B8BBE-875E-4C88-A8DC-2A810843AF01}"/>
              </a:ext>
            </a:extLst>
          </p:cNvPr>
          <p:cNvSpPr>
            <a:spLocks noGrp="1"/>
          </p:cNvSpPr>
          <p:nvPr/>
        </p:nvSpPr>
        <p:spPr>
          <a:xfrm>
            <a:off x="8124825" y="4229100"/>
            <a:ext cx="3419475" cy="1238250"/>
          </a:xfrm>
          <a:prstGeom prst="rect">
            <a:avLst/>
          </a:prstGeom>
          <a:noFill/>
          <a:ln w="0">
            <a:noFill/>
          </a:ln>
        </p:spPr>
        <p:txBody>
          <a:bodyPr wrap="square" lIns="0" tIns="0" rIns="0" bIns="0" anchor="t">
            <a:noAutofit/>
          </a:bodyPr>
          <a:lstStyle/>
          <a:p>
            <a:pPr algn="l">
              <a:buNone/>
              <a:defRPr sz="2175" b="0">
                <a:solidFill>
                  <a:srgbClr val="17242C"/>
                </a:solidFill>
                <a:latin typeface="Arial"/>
                <a:ea typeface="Arial"/>
                <a:cs typeface="Arial"/>
              </a:defRPr>
            </a:pPr>
            <a:r>
              <a:rPr sz="2175" b="0">
                <a:solidFill>
                  <a:srgbClr val="17242C"/>
                </a:solidFill>
                <a:latin typeface="Arial"/>
                <a:ea typeface="Arial"/>
                <a:cs typeface="Arial"/>
              </a:rPr>
              <a:t>Mortality alone misses</a:t>
            </a:r>
          </a:p>
          <a:p>
            <a:pPr algn="l">
              <a:buNone/>
              <a:defRPr sz="2175" b="0">
                <a:solidFill>
                  <a:srgbClr val="17242C"/>
                </a:solidFill>
                <a:latin typeface="Arial"/>
                <a:ea typeface="Arial"/>
                <a:cs typeface="Arial"/>
              </a:defRPr>
            </a:pPr>
            <a:r>
              <a:rPr sz="2175" b="0">
                <a:solidFill>
                  <a:srgbClr val="17242C"/>
                </a:solidFill>
                <a:latin typeface="Arial"/>
                <a:ea typeface="Arial"/>
                <a:cs typeface="Arial"/>
              </a:rPr>
              <a:t>illness and disability.</a:t>
            </a:r>
          </a:p>
        </p:txBody>
      </p:sp>
      <p:sp>
        <p:nvSpPr>
          <p:cNvPr id="9" name="text-7">
            <a:extLst>
              <a:ext uri="{FF2B5EF4-FFF2-40B4-BE49-F238E27FC236}">
                <a16:creationId xmlns:a16="http://schemas.microsoft.com/office/drawing/2014/main" id="{7902D1E7-4EF8-40D4-B7B8-110F0423EDF0}"/>
              </a:ext>
            </a:extLst>
          </p:cNvPr>
          <p:cNvSpPr>
            <a:spLocks noGrp="1"/>
          </p:cNvSpPr>
          <p:nvPr/>
        </p:nvSpPr>
        <p:spPr>
          <a:xfrm>
            <a:off x="571500" y="5886450"/>
            <a:ext cx="10953750" cy="476250"/>
          </a:xfrm>
          <a:prstGeom prst="rect">
            <a:avLst/>
          </a:prstGeom>
          <a:noFill/>
          <a:ln w="0">
            <a:noFill/>
          </a:ln>
        </p:spPr>
        <p:txBody>
          <a:bodyPr wrap="square" lIns="0" tIns="0" rIns="0" bIns="0" anchor="t">
            <a:noAutofit/>
          </a:bodyPr>
          <a:lstStyle/>
          <a:p>
            <a:pPr algn="l">
              <a:buNone/>
              <a:defRPr sz="1725" b="0">
                <a:solidFill>
                  <a:srgbClr val="52616A"/>
                </a:solidFill>
                <a:latin typeface="Arial"/>
                <a:ea typeface="Arial"/>
                <a:cs typeface="Arial"/>
              </a:defRPr>
            </a:pPr>
            <a:r>
              <a:rPr sz="1725" b="0">
                <a:solidFill>
                  <a:srgbClr val="52616A"/>
                </a:solidFill>
                <a:latin typeface="Arial"/>
                <a:ea typeface="Arial"/>
                <a:cs typeface="Arial"/>
              </a:rPr>
              <a:t>Workbook p5, R1. Population estimates, not individual predictions.</a:t>
            </a:r>
          </a:p>
        </p:txBody>
      </p:sp>
    </p:spTree>
    <p:extLst>
      <p:ext uri="{BB962C8B-B14F-4D97-AF65-F5344CB8AC3E}">
        <p14:creationId xmlns:p14="http://schemas.microsoft.com/office/powerpoint/2010/main" val="19339856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4" name="text-0">
            <a:extLst>
              <a:ext uri="{FF2B5EF4-FFF2-40B4-BE49-F238E27FC236}">
                <a16:creationId xmlns:a16="http://schemas.microsoft.com/office/drawing/2014/main" id="{A6131BAD-68CE-4EC9-8006-6114502EC4F3}"/>
              </a:ext>
            </a:extLst>
          </p:cNvPr>
          <p:cNvSpPr>
            <a:spLocks noGrp="1"/>
          </p:cNvSpPr>
          <p:nvPr/>
        </p:nvSpPr>
        <p:spPr>
          <a:xfrm>
            <a:off x="571500" y="571500"/>
            <a:ext cx="11049000" cy="1009650"/>
          </a:xfrm>
          <a:prstGeom prst="rect">
            <a:avLst/>
          </a:prstGeom>
          <a:noFill/>
          <a:ln w="0">
            <a:noFill/>
          </a:ln>
        </p:spPr>
        <p:txBody>
          <a:bodyPr wrap="square" lIns="0" tIns="0" rIns="0" bIns="0" anchor="t">
            <a:noAutofit/>
          </a:bodyPr>
          <a:lstStyle/>
          <a:p>
            <a:pPr algn="l">
              <a:buNone/>
              <a:defRPr sz="3150" b="1">
                <a:solidFill>
                  <a:srgbClr val="17242C"/>
                </a:solidFill>
                <a:latin typeface="Arial"/>
                <a:ea typeface="Arial"/>
                <a:cs typeface="Arial"/>
              </a:defRPr>
            </a:pPr>
            <a:r>
              <a:rPr sz="3150" b="1">
                <a:solidFill>
                  <a:srgbClr val="17242C"/>
                </a:solidFill>
                <a:latin typeface="Arial"/>
                <a:ea typeface="Arial"/>
                <a:cs typeface="Arial"/>
              </a:rPr>
              <a:t>Health inequities: interacting determinants</a:t>
            </a:r>
          </a:p>
        </p:txBody>
      </p:sp>
      <p:sp>
        <p:nvSpPr>
          <p:cNvPr id="2" name="shape-1">
            <a:extLst>
              <a:ext uri="{FF2B5EF4-FFF2-40B4-BE49-F238E27FC236}">
                <a16:creationId xmlns:a16="http://schemas.microsoft.com/office/drawing/2014/main" id="{034662F5-3C60-4577-9F58-749D3B4E5BE0}"/>
              </a:ext>
            </a:extLst>
          </p:cNvPr>
          <p:cNvSpPr>
            <a:spLocks noGrp="1"/>
          </p:cNvSpPr>
          <p:nvPr/>
        </p:nvSpPr>
        <p:spPr>
          <a:xfrm>
            <a:off x="571500" y="6315075"/>
            <a:ext cx="11049000" cy="0"/>
          </a:xfrm>
          <a:prstGeom prst="line">
            <a:avLst/>
          </a:prstGeom>
          <a:noFill/>
          <a:ln w="14288">
            <a:solidFill>
              <a:srgbClr val="D5DEE2"/>
            </a:solidFill>
          </a:ln>
        </p:spPr>
        <p:txBody>
          <a:bodyPr/>
          <a:lstStyle/>
          <a:p>
            <a:endParaRPr lang="en-US"/>
          </a:p>
        </p:txBody>
      </p:sp>
      <p:sp>
        <p:nvSpPr>
          <p:cNvPr id="3" name="text-2">
            <a:extLst>
              <a:ext uri="{FF2B5EF4-FFF2-40B4-BE49-F238E27FC236}">
                <a16:creationId xmlns:a16="http://schemas.microsoft.com/office/drawing/2014/main" id="{15DF9E7E-303A-4553-BE67-B82F00D5518E}"/>
              </a:ext>
            </a:extLst>
          </p:cNvPr>
          <p:cNvSpPr>
            <a:spLocks noGrp="1"/>
          </p:cNvSpPr>
          <p:nvPr/>
        </p:nvSpPr>
        <p:spPr>
          <a:xfrm>
            <a:off x="571500" y="6457950"/>
            <a:ext cx="9429750" cy="209550"/>
          </a:xfrm>
          <a:prstGeom prst="rect">
            <a:avLst/>
          </a:prstGeom>
          <a:noFill/>
          <a:ln w="0">
            <a:noFill/>
          </a:ln>
        </p:spPr>
        <p:txBody>
          <a:bodyPr wrap="square" lIns="0" tIns="0" rIns="0" bIns="0" anchor="t">
            <a:noAutofit/>
          </a:bodyPr>
          <a:lstStyle/>
          <a:p>
            <a:pPr algn="l">
              <a:buNone/>
              <a:defRPr sz="1275" b="0">
                <a:solidFill>
                  <a:srgbClr val="52616A"/>
                </a:solidFill>
                <a:latin typeface="Arial"/>
                <a:ea typeface="Arial"/>
                <a:cs typeface="Arial"/>
              </a:defRPr>
            </a:pPr>
            <a:r>
              <a:rPr sz="1275" b="0">
                <a:solidFill>
                  <a:srgbClr val="52616A"/>
                </a:solidFill>
                <a:latin typeface="Arial"/>
                <a:ea typeface="Arial"/>
                <a:cs typeface="Arial"/>
              </a:rPr>
              <a:t>Workbook p6</a:t>
            </a:r>
          </a:p>
        </p:txBody>
      </p:sp>
      <p:sp>
        <p:nvSpPr>
          <p:cNvPr id="4" name="text-3">
            <a:extLst>
              <a:ext uri="{FF2B5EF4-FFF2-40B4-BE49-F238E27FC236}">
                <a16:creationId xmlns:a16="http://schemas.microsoft.com/office/drawing/2014/main" id="{733141F5-F81C-4927-93EB-7700C89F3631}"/>
              </a:ext>
            </a:extLst>
          </p:cNvPr>
          <p:cNvSpPr>
            <a:spLocks noGrp="1"/>
          </p:cNvSpPr>
          <p:nvPr/>
        </p:nvSpPr>
        <p:spPr>
          <a:xfrm>
            <a:off x="11049000" y="6438900"/>
            <a:ext cx="571500" cy="228600"/>
          </a:xfrm>
          <a:prstGeom prst="rect">
            <a:avLst/>
          </a:prstGeom>
          <a:noFill/>
          <a:ln w="0">
            <a:noFill/>
          </a:ln>
        </p:spPr>
        <p:txBody>
          <a:bodyPr wrap="square" lIns="0" tIns="0" rIns="0" bIns="0" anchor="t">
            <a:noAutofit/>
          </a:bodyPr>
          <a:lstStyle/>
          <a:p>
            <a:pPr algn="r">
              <a:buNone/>
              <a:defRPr sz="1350" b="0">
                <a:solidFill>
                  <a:srgbClr val="52616A"/>
                </a:solidFill>
                <a:latin typeface="Arial"/>
                <a:ea typeface="Arial"/>
                <a:cs typeface="Arial"/>
              </a:defRPr>
            </a:pPr>
            <a:r>
              <a:rPr sz="1350" b="0">
                <a:solidFill>
                  <a:srgbClr val="52616A"/>
                </a:solidFill>
                <a:latin typeface="Arial"/>
                <a:ea typeface="Arial"/>
                <a:cs typeface="Arial"/>
              </a:rPr>
              <a:t>9</a:t>
            </a:r>
          </a:p>
        </p:txBody>
      </p:sp>
      <p:sp>
        <p:nvSpPr>
          <p:cNvPr id="5" name="shape-4">
            <a:extLst>
              <a:ext uri="{FF2B5EF4-FFF2-40B4-BE49-F238E27FC236}">
                <a16:creationId xmlns:a16="http://schemas.microsoft.com/office/drawing/2014/main" id="{2553738C-571A-40F3-A834-99AA10ED9E60}"/>
              </a:ext>
            </a:extLst>
          </p:cNvPr>
          <p:cNvSpPr>
            <a:spLocks noGrp="1"/>
          </p:cNvSpPr>
          <p:nvPr/>
        </p:nvSpPr>
        <p:spPr>
          <a:xfrm>
            <a:off x="571500" y="1971675"/>
            <a:ext cx="2419350" cy="0"/>
          </a:xfrm>
          <a:prstGeom prst="line">
            <a:avLst/>
          </a:prstGeom>
          <a:noFill/>
          <a:ln w="14288">
            <a:solidFill>
              <a:srgbClr val="176779"/>
            </a:solidFill>
          </a:ln>
        </p:spPr>
        <p:txBody>
          <a:bodyPr/>
          <a:lstStyle/>
          <a:p>
            <a:endParaRPr lang="en-US"/>
          </a:p>
        </p:txBody>
      </p:sp>
      <p:sp>
        <p:nvSpPr>
          <p:cNvPr id="6" name="text-5">
            <a:extLst>
              <a:ext uri="{FF2B5EF4-FFF2-40B4-BE49-F238E27FC236}">
                <a16:creationId xmlns:a16="http://schemas.microsoft.com/office/drawing/2014/main" id="{96C5A56B-DBB6-4D06-A0C5-D6002958945A}"/>
              </a:ext>
            </a:extLst>
          </p:cNvPr>
          <p:cNvSpPr>
            <a:spLocks noGrp="1"/>
          </p:cNvSpPr>
          <p:nvPr/>
        </p:nvSpPr>
        <p:spPr>
          <a:xfrm>
            <a:off x="571500" y="2095500"/>
            <a:ext cx="2419350" cy="1200150"/>
          </a:xfrm>
          <a:prstGeom prst="rect">
            <a:avLst/>
          </a:prstGeom>
          <a:noFill/>
          <a:ln w="0">
            <a:noFill/>
          </a:ln>
        </p:spPr>
        <p:txBody>
          <a:bodyPr wrap="square" lIns="0" tIns="0" rIns="0" bIns="0" anchor="t">
            <a:noAutofit/>
          </a:bodyPr>
          <a:lstStyle/>
          <a:p>
            <a:pPr algn="ctr">
              <a:buNone/>
              <a:defRPr sz="2025" b="1">
                <a:solidFill>
                  <a:srgbClr val="17242C"/>
                </a:solidFill>
                <a:latin typeface="Arial"/>
                <a:ea typeface="Arial"/>
                <a:cs typeface="Arial"/>
              </a:defRPr>
            </a:pPr>
            <a:r>
              <a:rPr sz="2025" b="1">
                <a:solidFill>
                  <a:srgbClr val="17242C"/>
                </a:solidFill>
                <a:latin typeface="Arial"/>
                <a:ea typeface="Arial"/>
                <a:cs typeface="Arial"/>
              </a:rPr>
              <a:t>Insecure shifts</a:t>
            </a:r>
          </a:p>
          <a:p>
            <a:pPr algn="ctr">
              <a:buNone/>
              <a:defRPr sz="2025" b="1">
                <a:solidFill>
                  <a:srgbClr val="17242C"/>
                </a:solidFill>
                <a:latin typeface="Arial"/>
                <a:ea typeface="Arial"/>
                <a:cs typeface="Arial"/>
              </a:defRPr>
            </a:pPr>
            <a:r>
              <a:rPr sz="2025" b="1">
                <a:solidFill>
                  <a:srgbClr val="17242C"/>
                </a:solidFill>
                <a:latin typeface="Arial"/>
                <a:ea typeface="Arial"/>
                <a:cs typeface="Arial"/>
              </a:rPr>
              <a:t>+ low income</a:t>
            </a:r>
          </a:p>
        </p:txBody>
      </p:sp>
      <p:sp>
        <p:nvSpPr>
          <p:cNvPr id="7" name="shape-6">
            <a:extLst>
              <a:ext uri="{FF2B5EF4-FFF2-40B4-BE49-F238E27FC236}">
                <a16:creationId xmlns:a16="http://schemas.microsoft.com/office/drawing/2014/main" id="{CFC3E7B0-2BC5-4C29-BA81-DEFCBC210AD3}"/>
              </a:ext>
            </a:extLst>
          </p:cNvPr>
          <p:cNvSpPr>
            <a:spLocks noGrp="1"/>
          </p:cNvSpPr>
          <p:nvPr/>
        </p:nvSpPr>
        <p:spPr>
          <a:xfrm>
            <a:off x="3067050" y="2428875"/>
            <a:ext cx="304800" cy="171450"/>
          </a:xfrm>
          <a:prstGeom prst="rightArrow">
            <a:avLst/>
          </a:prstGeom>
          <a:solidFill>
            <a:srgbClr val="176779"/>
          </a:solidFill>
          <a:ln w="0">
            <a:noFill/>
          </a:ln>
        </p:spPr>
        <p:txBody>
          <a:bodyPr/>
          <a:lstStyle/>
          <a:p>
            <a:endParaRPr lang="en-US"/>
          </a:p>
        </p:txBody>
      </p:sp>
      <p:sp>
        <p:nvSpPr>
          <p:cNvPr id="8" name="shape-7">
            <a:extLst>
              <a:ext uri="{FF2B5EF4-FFF2-40B4-BE49-F238E27FC236}">
                <a16:creationId xmlns:a16="http://schemas.microsoft.com/office/drawing/2014/main" id="{A0B3FAB7-BA89-4B51-8764-DDB1A6E6A351}"/>
              </a:ext>
            </a:extLst>
          </p:cNvPr>
          <p:cNvSpPr>
            <a:spLocks noGrp="1"/>
          </p:cNvSpPr>
          <p:nvPr/>
        </p:nvSpPr>
        <p:spPr>
          <a:xfrm>
            <a:off x="3448050" y="1971675"/>
            <a:ext cx="2419350" cy="0"/>
          </a:xfrm>
          <a:prstGeom prst="line">
            <a:avLst/>
          </a:prstGeom>
          <a:noFill/>
          <a:ln w="14288">
            <a:solidFill>
              <a:srgbClr val="176779"/>
            </a:solidFill>
          </a:ln>
        </p:spPr>
        <p:txBody>
          <a:bodyPr/>
          <a:lstStyle/>
          <a:p>
            <a:endParaRPr lang="en-US"/>
          </a:p>
        </p:txBody>
      </p:sp>
      <p:sp>
        <p:nvSpPr>
          <p:cNvPr id="9" name="text-8">
            <a:extLst>
              <a:ext uri="{FF2B5EF4-FFF2-40B4-BE49-F238E27FC236}">
                <a16:creationId xmlns:a16="http://schemas.microsoft.com/office/drawing/2014/main" id="{0AF6B12F-A8FA-429D-A1B5-F151545B6054}"/>
              </a:ext>
            </a:extLst>
          </p:cNvPr>
          <p:cNvSpPr>
            <a:spLocks noGrp="1"/>
          </p:cNvSpPr>
          <p:nvPr/>
        </p:nvSpPr>
        <p:spPr>
          <a:xfrm>
            <a:off x="3448050" y="2095500"/>
            <a:ext cx="2419350" cy="1200150"/>
          </a:xfrm>
          <a:prstGeom prst="rect">
            <a:avLst/>
          </a:prstGeom>
          <a:noFill/>
          <a:ln w="0">
            <a:noFill/>
          </a:ln>
        </p:spPr>
        <p:txBody>
          <a:bodyPr wrap="square" lIns="0" tIns="0" rIns="0" bIns="0" anchor="t">
            <a:noAutofit/>
          </a:bodyPr>
          <a:lstStyle/>
          <a:p>
            <a:pPr algn="ctr">
              <a:buNone/>
              <a:defRPr sz="2025" b="1">
                <a:solidFill>
                  <a:srgbClr val="17242C"/>
                </a:solidFill>
                <a:latin typeface="Arial"/>
                <a:ea typeface="Arial"/>
                <a:cs typeface="Arial"/>
              </a:defRPr>
            </a:pPr>
            <a:r>
              <a:rPr sz="2025" b="1">
                <a:solidFill>
                  <a:srgbClr val="17242C"/>
                </a:solidFill>
                <a:latin typeface="Arial"/>
                <a:ea typeface="Arial"/>
                <a:cs typeface="Arial"/>
              </a:rPr>
              <a:t>Time and</a:t>
            </a:r>
          </a:p>
          <a:p>
            <a:pPr algn="ctr">
              <a:buNone/>
              <a:defRPr sz="2025" b="1">
                <a:solidFill>
                  <a:srgbClr val="17242C"/>
                </a:solidFill>
                <a:latin typeface="Arial"/>
                <a:ea typeface="Arial"/>
                <a:cs typeface="Arial"/>
              </a:defRPr>
            </a:pPr>
            <a:r>
              <a:rPr sz="2025" b="1">
                <a:solidFill>
                  <a:srgbClr val="17242C"/>
                </a:solidFill>
                <a:latin typeface="Arial"/>
                <a:ea typeface="Arial"/>
                <a:cs typeface="Arial"/>
              </a:rPr>
              <a:t>transport barriers</a:t>
            </a:r>
          </a:p>
        </p:txBody>
      </p:sp>
      <p:sp>
        <p:nvSpPr>
          <p:cNvPr id="10" name="shape-9">
            <a:extLst>
              <a:ext uri="{FF2B5EF4-FFF2-40B4-BE49-F238E27FC236}">
                <a16:creationId xmlns:a16="http://schemas.microsoft.com/office/drawing/2014/main" id="{455B7AD5-12BD-4516-8DAA-354202A4CA29}"/>
              </a:ext>
            </a:extLst>
          </p:cNvPr>
          <p:cNvSpPr>
            <a:spLocks noGrp="1"/>
          </p:cNvSpPr>
          <p:nvPr/>
        </p:nvSpPr>
        <p:spPr>
          <a:xfrm>
            <a:off x="5943600" y="2428875"/>
            <a:ext cx="304800" cy="171450"/>
          </a:xfrm>
          <a:prstGeom prst="rightArrow">
            <a:avLst/>
          </a:prstGeom>
          <a:solidFill>
            <a:srgbClr val="176779"/>
          </a:solidFill>
          <a:ln w="0">
            <a:noFill/>
          </a:ln>
        </p:spPr>
        <p:txBody>
          <a:bodyPr/>
          <a:lstStyle/>
          <a:p>
            <a:endParaRPr lang="en-US"/>
          </a:p>
        </p:txBody>
      </p:sp>
      <p:sp>
        <p:nvSpPr>
          <p:cNvPr id="11" name="shape-10">
            <a:extLst>
              <a:ext uri="{FF2B5EF4-FFF2-40B4-BE49-F238E27FC236}">
                <a16:creationId xmlns:a16="http://schemas.microsoft.com/office/drawing/2014/main" id="{8148DCC0-8C69-4AFA-8361-3CCF6910A9D8}"/>
              </a:ext>
            </a:extLst>
          </p:cNvPr>
          <p:cNvSpPr>
            <a:spLocks noGrp="1"/>
          </p:cNvSpPr>
          <p:nvPr/>
        </p:nvSpPr>
        <p:spPr>
          <a:xfrm>
            <a:off x="6324600" y="1971675"/>
            <a:ext cx="2419350" cy="0"/>
          </a:xfrm>
          <a:prstGeom prst="line">
            <a:avLst/>
          </a:prstGeom>
          <a:noFill/>
          <a:ln w="14288">
            <a:solidFill>
              <a:srgbClr val="176779"/>
            </a:solidFill>
          </a:ln>
        </p:spPr>
        <p:txBody>
          <a:bodyPr/>
          <a:lstStyle/>
          <a:p>
            <a:endParaRPr lang="en-US"/>
          </a:p>
        </p:txBody>
      </p:sp>
      <p:sp>
        <p:nvSpPr>
          <p:cNvPr id="12" name="text-11">
            <a:extLst>
              <a:ext uri="{FF2B5EF4-FFF2-40B4-BE49-F238E27FC236}">
                <a16:creationId xmlns:a16="http://schemas.microsoft.com/office/drawing/2014/main" id="{8EFE3C32-72BE-481A-9F55-8AA7D5AA9DEB}"/>
              </a:ext>
            </a:extLst>
          </p:cNvPr>
          <p:cNvSpPr>
            <a:spLocks noGrp="1"/>
          </p:cNvSpPr>
          <p:nvPr/>
        </p:nvSpPr>
        <p:spPr>
          <a:xfrm>
            <a:off x="6324600" y="2095500"/>
            <a:ext cx="2419350" cy="1200150"/>
          </a:xfrm>
          <a:prstGeom prst="rect">
            <a:avLst/>
          </a:prstGeom>
          <a:noFill/>
          <a:ln w="0">
            <a:noFill/>
          </a:ln>
        </p:spPr>
        <p:txBody>
          <a:bodyPr wrap="square" lIns="0" tIns="0" rIns="0" bIns="0" anchor="t">
            <a:noAutofit/>
          </a:bodyPr>
          <a:lstStyle/>
          <a:p>
            <a:pPr algn="ctr">
              <a:buNone/>
              <a:defRPr sz="2025" b="1">
                <a:solidFill>
                  <a:srgbClr val="17242C"/>
                </a:solidFill>
                <a:latin typeface="Arial"/>
                <a:ea typeface="Arial"/>
                <a:cs typeface="Arial"/>
              </a:defRPr>
            </a:pPr>
            <a:r>
              <a:rPr sz="2025" b="1">
                <a:solidFill>
                  <a:srgbClr val="17242C"/>
                </a:solidFill>
                <a:latin typeface="Arial"/>
                <a:ea typeface="Arial"/>
                <a:cs typeface="Arial"/>
              </a:rPr>
              <a:t>Delayed care</a:t>
            </a:r>
          </a:p>
        </p:txBody>
      </p:sp>
      <p:sp>
        <p:nvSpPr>
          <p:cNvPr id="13" name="shape-12">
            <a:extLst>
              <a:ext uri="{FF2B5EF4-FFF2-40B4-BE49-F238E27FC236}">
                <a16:creationId xmlns:a16="http://schemas.microsoft.com/office/drawing/2014/main" id="{043EFFD1-5369-47B2-A4DF-ACB5369C14DE}"/>
              </a:ext>
            </a:extLst>
          </p:cNvPr>
          <p:cNvSpPr>
            <a:spLocks noGrp="1"/>
          </p:cNvSpPr>
          <p:nvPr/>
        </p:nvSpPr>
        <p:spPr>
          <a:xfrm>
            <a:off x="8820150" y="2428875"/>
            <a:ext cx="304800" cy="171450"/>
          </a:xfrm>
          <a:prstGeom prst="rightArrow">
            <a:avLst/>
          </a:prstGeom>
          <a:solidFill>
            <a:srgbClr val="176779"/>
          </a:solidFill>
          <a:ln w="0">
            <a:noFill/>
          </a:ln>
        </p:spPr>
        <p:txBody>
          <a:bodyPr/>
          <a:lstStyle/>
          <a:p>
            <a:endParaRPr lang="en-US"/>
          </a:p>
        </p:txBody>
      </p:sp>
      <p:sp>
        <p:nvSpPr>
          <p:cNvPr id="14" name="shape-13">
            <a:extLst>
              <a:ext uri="{FF2B5EF4-FFF2-40B4-BE49-F238E27FC236}">
                <a16:creationId xmlns:a16="http://schemas.microsoft.com/office/drawing/2014/main" id="{2ED2B7A6-30D3-4C14-9304-10E0D3A82B59}"/>
              </a:ext>
            </a:extLst>
          </p:cNvPr>
          <p:cNvSpPr>
            <a:spLocks noGrp="1"/>
          </p:cNvSpPr>
          <p:nvPr/>
        </p:nvSpPr>
        <p:spPr>
          <a:xfrm>
            <a:off x="9201150" y="1971675"/>
            <a:ext cx="2419350" cy="0"/>
          </a:xfrm>
          <a:prstGeom prst="line">
            <a:avLst/>
          </a:prstGeom>
          <a:noFill/>
          <a:ln w="14288">
            <a:solidFill>
              <a:srgbClr val="176779"/>
            </a:solidFill>
          </a:ln>
        </p:spPr>
        <p:txBody>
          <a:bodyPr/>
          <a:lstStyle/>
          <a:p>
            <a:endParaRPr lang="en-US"/>
          </a:p>
        </p:txBody>
      </p:sp>
      <p:sp>
        <p:nvSpPr>
          <p:cNvPr id="15" name="text-14">
            <a:extLst>
              <a:ext uri="{FF2B5EF4-FFF2-40B4-BE49-F238E27FC236}">
                <a16:creationId xmlns:a16="http://schemas.microsoft.com/office/drawing/2014/main" id="{92677C0C-6557-4229-970F-81035B178973}"/>
              </a:ext>
            </a:extLst>
          </p:cNvPr>
          <p:cNvSpPr>
            <a:spLocks noGrp="1"/>
          </p:cNvSpPr>
          <p:nvPr/>
        </p:nvSpPr>
        <p:spPr>
          <a:xfrm>
            <a:off x="9201150" y="2095500"/>
            <a:ext cx="2419350" cy="1200150"/>
          </a:xfrm>
          <a:prstGeom prst="rect">
            <a:avLst/>
          </a:prstGeom>
          <a:noFill/>
          <a:ln w="0">
            <a:noFill/>
          </a:ln>
        </p:spPr>
        <p:txBody>
          <a:bodyPr wrap="square" lIns="0" tIns="0" rIns="0" bIns="0" anchor="t">
            <a:noAutofit/>
          </a:bodyPr>
          <a:lstStyle/>
          <a:p>
            <a:pPr algn="ctr">
              <a:buNone/>
              <a:defRPr sz="2025" b="1">
                <a:solidFill>
                  <a:srgbClr val="17242C"/>
                </a:solidFill>
                <a:latin typeface="Arial"/>
                <a:ea typeface="Arial"/>
                <a:cs typeface="Arial"/>
              </a:defRPr>
            </a:pPr>
            <a:r>
              <a:rPr sz="2025" b="1">
                <a:solidFill>
                  <a:srgbClr val="17242C"/>
                </a:solidFill>
                <a:latin typeface="Arial"/>
                <a:ea typeface="Arial"/>
                <a:cs typeface="Arial"/>
              </a:rPr>
              <a:t>Health</a:t>
            </a:r>
          </a:p>
          <a:p>
            <a:pPr algn="ctr">
              <a:buNone/>
              <a:defRPr sz="2025" b="1">
                <a:solidFill>
                  <a:srgbClr val="17242C"/>
                </a:solidFill>
                <a:latin typeface="Arial"/>
                <a:ea typeface="Arial"/>
                <a:cs typeface="Arial"/>
              </a:defRPr>
            </a:pPr>
            <a:r>
              <a:rPr sz="2025" b="1">
                <a:solidFill>
                  <a:srgbClr val="17242C"/>
                </a:solidFill>
                <a:latin typeface="Arial"/>
                <a:ea typeface="Arial"/>
                <a:cs typeface="Arial"/>
              </a:rPr>
              <a:t>consequences</a:t>
            </a:r>
          </a:p>
        </p:txBody>
      </p:sp>
      <p:sp>
        <p:nvSpPr>
          <p:cNvPr id="16" name="shape-15">
            <a:extLst>
              <a:ext uri="{FF2B5EF4-FFF2-40B4-BE49-F238E27FC236}">
                <a16:creationId xmlns:a16="http://schemas.microsoft.com/office/drawing/2014/main" id="{DC3016D4-6FDF-4C2D-8A00-681010005A71}"/>
              </a:ext>
            </a:extLst>
          </p:cNvPr>
          <p:cNvSpPr>
            <a:spLocks noGrp="1"/>
          </p:cNvSpPr>
          <p:nvPr/>
        </p:nvSpPr>
        <p:spPr>
          <a:xfrm>
            <a:off x="571500" y="3743325"/>
            <a:ext cx="11049000" cy="0"/>
          </a:xfrm>
          <a:prstGeom prst="line">
            <a:avLst/>
          </a:prstGeom>
          <a:noFill/>
          <a:ln w="14288">
            <a:solidFill>
              <a:srgbClr val="D5DEE2"/>
            </a:solidFill>
          </a:ln>
        </p:spPr>
        <p:txBody>
          <a:bodyPr/>
          <a:lstStyle/>
          <a:p>
            <a:endParaRPr lang="en-US"/>
          </a:p>
        </p:txBody>
      </p:sp>
      <p:sp>
        <p:nvSpPr>
          <p:cNvPr id="17" name="text-16">
            <a:extLst>
              <a:ext uri="{FF2B5EF4-FFF2-40B4-BE49-F238E27FC236}">
                <a16:creationId xmlns:a16="http://schemas.microsoft.com/office/drawing/2014/main" id="{D7DC1BAD-B256-4759-AEB5-5E1193665BF4}"/>
              </a:ext>
            </a:extLst>
          </p:cNvPr>
          <p:cNvSpPr>
            <a:spLocks noGrp="1"/>
          </p:cNvSpPr>
          <p:nvPr/>
        </p:nvSpPr>
        <p:spPr>
          <a:xfrm>
            <a:off x="571500" y="4067175"/>
            <a:ext cx="11049000" cy="409575"/>
          </a:xfrm>
          <a:prstGeom prst="rect">
            <a:avLst/>
          </a:prstGeom>
          <a:noFill/>
          <a:ln w="0">
            <a:noFill/>
          </a:ln>
        </p:spPr>
        <p:txBody>
          <a:bodyPr wrap="square" lIns="0" tIns="0" rIns="0" bIns="0" anchor="t">
            <a:noAutofit/>
          </a:bodyPr>
          <a:lstStyle/>
          <a:p>
            <a:pPr algn="l">
              <a:buNone/>
              <a:defRPr sz="2175" b="1">
                <a:solidFill>
                  <a:srgbClr val="176779"/>
                </a:solidFill>
                <a:latin typeface="Arial"/>
                <a:ea typeface="Arial"/>
                <a:cs typeface="Arial"/>
              </a:defRPr>
            </a:pPr>
            <a:r>
              <a:rPr sz="2175" b="1">
                <a:solidFill>
                  <a:srgbClr val="176779"/>
                </a:solidFill>
                <a:latin typeface="Arial"/>
                <a:ea typeface="Arial"/>
                <a:cs typeface="Arial"/>
              </a:rPr>
              <a:t>Aboriginal and Torres Strait Islander Peoples</a:t>
            </a:r>
          </a:p>
        </p:txBody>
      </p:sp>
      <p:sp>
        <p:nvSpPr>
          <p:cNvPr id="18" name="text-17">
            <a:extLst>
              <a:ext uri="{FF2B5EF4-FFF2-40B4-BE49-F238E27FC236}">
                <a16:creationId xmlns:a16="http://schemas.microsoft.com/office/drawing/2014/main" id="{57A6C39E-D874-42A1-8E90-57584E564517}"/>
              </a:ext>
            </a:extLst>
          </p:cNvPr>
          <p:cNvSpPr>
            <a:spLocks noGrp="1"/>
          </p:cNvSpPr>
          <p:nvPr/>
        </p:nvSpPr>
        <p:spPr>
          <a:xfrm>
            <a:off x="571500" y="4714875"/>
            <a:ext cx="5229225" cy="781050"/>
          </a:xfrm>
          <a:prstGeom prst="rect">
            <a:avLst/>
          </a:prstGeom>
          <a:noFill/>
          <a:ln w="0">
            <a:noFill/>
          </a:ln>
        </p:spPr>
        <p:txBody>
          <a:bodyPr wrap="square" lIns="0" tIns="0" rIns="0" bIns="0" anchor="t">
            <a:noAutofit/>
          </a:bodyPr>
          <a:lstStyle/>
          <a:p>
            <a:pPr algn="l">
              <a:buNone/>
              <a:defRPr sz="2250" b="1">
                <a:solidFill>
                  <a:srgbClr val="176779"/>
                </a:solidFill>
                <a:latin typeface="Arial"/>
                <a:ea typeface="Arial"/>
                <a:cs typeface="Arial"/>
              </a:defRPr>
            </a:pPr>
            <a:r>
              <a:rPr sz="2250" b="1">
                <a:solidFill>
                  <a:srgbClr val="176779"/>
                </a:solidFill>
                <a:latin typeface="Arial"/>
                <a:ea typeface="Arial"/>
                <a:cs typeface="Arial"/>
              </a:rPr>
              <a:t>Underlying conditions</a:t>
            </a:r>
          </a:p>
        </p:txBody>
      </p:sp>
      <p:sp>
        <p:nvSpPr>
          <p:cNvPr id="19" name="shape-18">
            <a:extLst>
              <a:ext uri="{FF2B5EF4-FFF2-40B4-BE49-F238E27FC236}">
                <a16:creationId xmlns:a16="http://schemas.microsoft.com/office/drawing/2014/main" id="{13F67522-F000-4515-BEDA-16BB757C6E28}"/>
              </a:ext>
            </a:extLst>
          </p:cNvPr>
          <p:cNvSpPr>
            <a:spLocks noGrp="1"/>
          </p:cNvSpPr>
          <p:nvPr/>
        </p:nvSpPr>
        <p:spPr>
          <a:xfrm>
            <a:off x="571500" y="5172075"/>
            <a:ext cx="5229225" cy="0"/>
          </a:xfrm>
          <a:prstGeom prst="line">
            <a:avLst/>
          </a:prstGeom>
          <a:noFill/>
          <a:ln w="14288">
            <a:solidFill>
              <a:srgbClr val="176779"/>
            </a:solidFill>
          </a:ln>
        </p:spPr>
        <p:txBody>
          <a:bodyPr/>
          <a:lstStyle/>
          <a:p>
            <a:endParaRPr lang="en-US"/>
          </a:p>
        </p:txBody>
      </p:sp>
      <p:sp>
        <p:nvSpPr>
          <p:cNvPr id="20" name="text-19">
            <a:extLst>
              <a:ext uri="{FF2B5EF4-FFF2-40B4-BE49-F238E27FC236}">
                <a16:creationId xmlns:a16="http://schemas.microsoft.com/office/drawing/2014/main" id="{E349AB72-869C-4CD5-93E0-7E5696FE1F76}"/>
              </a:ext>
            </a:extLst>
          </p:cNvPr>
          <p:cNvSpPr>
            <a:spLocks noGrp="1"/>
          </p:cNvSpPr>
          <p:nvPr/>
        </p:nvSpPr>
        <p:spPr>
          <a:xfrm>
            <a:off x="571500" y="5400675"/>
            <a:ext cx="5229225" cy="923925"/>
          </a:xfrm>
          <a:prstGeom prst="rect">
            <a:avLst/>
          </a:prstGeom>
          <a:noFill/>
          <a:ln w="0">
            <a:noFill/>
          </a:ln>
        </p:spPr>
        <p:txBody>
          <a:bodyPr wrap="square" lIns="0" tIns="0" rIns="0" bIns="0" anchor="t">
            <a:noAutofit/>
          </a:bodyPr>
          <a:lstStyle/>
          <a:p>
            <a:pPr algn="l">
              <a:buNone/>
              <a:defRPr sz="1875" b="0">
                <a:solidFill>
                  <a:srgbClr val="17242C"/>
                </a:solidFill>
                <a:latin typeface="Arial"/>
                <a:ea typeface="Arial"/>
                <a:cs typeface="Arial"/>
              </a:defRPr>
            </a:pPr>
            <a:r>
              <a:rPr sz="1875" b="0">
                <a:solidFill>
                  <a:srgbClr val="17242C"/>
                </a:solidFill>
                <a:latin typeface="Arial"/>
                <a:ea typeface="Arial"/>
                <a:cs typeface="Arial"/>
              </a:rPr>
              <a:t>Colonisation, racism and unequal access to culturally safe care.</a:t>
            </a:r>
          </a:p>
        </p:txBody>
      </p:sp>
      <p:sp>
        <p:nvSpPr>
          <p:cNvPr id="21" name="text-20">
            <a:extLst>
              <a:ext uri="{FF2B5EF4-FFF2-40B4-BE49-F238E27FC236}">
                <a16:creationId xmlns:a16="http://schemas.microsoft.com/office/drawing/2014/main" id="{96886D89-EF08-4588-A9A6-5087DC861B6D}"/>
              </a:ext>
            </a:extLst>
          </p:cNvPr>
          <p:cNvSpPr>
            <a:spLocks noGrp="1"/>
          </p:cNvSpPr>
          <p:nvPr/>
        </p:nvSpPr>
        <p:spPr>
          <a:xfrm>
            <a:off x="6391275" y="4714875"/>
            <a:ext cx="5229225" cy="781050"/>
          </a:xfrm>
          <a:prstGeom prst="rect">
            <a:avLst/>
          </a:prstGeom>
          <a:noFill/>
          <a:ln w="0">
            <a:noFill/>
          </a:ln>
        </p:spPr>
        <p:txBody>
          <a:bodyPr wrap="square" lIns="0" tIns="0" rIns="0" bIns="0" anchor="t">
            <a:noAutofit/>
          </a:bodyPr>
          <a:lstStyle/>
          <a:p>
            <a:pPr algn="l">
              <a:buNone/>
              <a:defRPr sz="2250" b="1">
                <a:solidFill>
                  <a:srgbClr val="176779"/>
                </a:solidFill>
                <a:latin typeface="Arial"/>
                <a:ea typeface="Arial"/>
                <a:cs typeface="Arial"/>
              </a:defRPr>
            </a:pPr>
            <a:r>
              <a:rPr sz="2250" b="1">
                <a:solidFill>
                  <a:srgbClr val="176779"/>
                </a:solidFill>
                <a:latin typeface="Arial"/>
                <a:ea typeface="Arial"/>
                <a:cs typeface="Arial"/>
              </a:rPr>
              <a:t>Strengths and action</a:t>
            </a:r>
          </a:p>
        </p:txBody>
      </p:sp>
      <p:sp>
        <p:nvSpPr>
          <p:cNvPr id="22" name="shape-21">
            <a:extLst>
              <a:ext uri="{FF2B5EF4-FFF2-40B4-BE49-F238E27FC236}">
                <a16:creationId xmlns:a16="http://schemas.microsoft.com/office/drawing/2014/main" id="{9A957C75-8A62-4D7E-A8EF-8B6C3072F668}"/>
              </a:ext>
            </a:extLst>
          </p:cNvPr>
          <p:cNvSpPr>
            <a:spLocks noGrp="1"/>
          </p:cNvSpPr>
          <p:nvPr/>
        </p:nvSpPr>
        <p:spPr>
          <a:xfrm>
            <a:off x="6391275" y="5172075"/>
            <a:ext cx="5229225" cy="0"/>
          </a:xfrm>
          <a:prstGeom prst="line">
            <a:avLst/>
          </a:prstGeom>
          <a:noFill/>
          <a:ln w="14288">
            <a:solidFill>
              <a:srgbClr val="176779"/>
            </a:solidFill>
          </a:ln>
        </p:spPr>
        <p:txBody>
          <a:bodyPr/>
          <a:lstStyle/>
          <a:p>
            <a:endParaRPr lang="en-US"/>
          </a:p>
        </p:txBody>
      </p:sp>
      <p:sp>
        <p:nvSpPr>
          <p:cNvPr id="23" name="text-22">
            <a:extLst>
              <a:ext uri="{FF2B5EF4-FFF2-40B4-BE49-F238E27FC236}">
                <a16:creationId xmlns:a16="http://schemas.microsoft.com/office/drawing/2014/main" id="{547B74D8-3964-494B-A320-C2D44F2E9026}"/>
              </a:ext>
            </a:extLst>
          </p:cNvPr>
          <p:cNvSpPr>
            <a:spLocks noGrp="1"/>
          </p:cNvSpPr>
          <p:nvPr/>
        </p:nvSpPr>
        <p:spPr>
          <a:xfrm>
            <a:off x="6391275" y="5400675"/>
            <a:ext cx="5229225" cy="923925"/>
          </a:xfrm>
          <a:prstGeom prst="rect">
            <a:avLst/>
          </a:prstGeom>
          <a:noFill/>
          <a:ln w="0">
            <a:noFill/>
          </a:ln>
        </p:spPr>
        <p:txBody>
          <a:bodyPr wrap="square" lIns="0" tIns="0" rIns="0" bIns="0" anchor="t">
            <a:noAutofit/>
          </a:bodyPr>
          <a:lstStyle/>
          <a:p>
            <a:pPr algn="l">
              <a:buNone/>
              <a:defRPr sz="1875" b="0">
                <a:solidFill>
                  <a:srgbClr val="17242C"/>
                </a:solidFill>
                <a:latin typeface="Arial"/>
                <a:ea typeface="Arial"/>
                <a:cs typeface="Arial"/>
              </a:defRPr>
            </a:pPr>
            <a:r>
              <a:rPr sz="1875" b="0">
                <a:solidFill>
                  <a:srgbClr val="17242C"/>
                </a:solidFill>
                <a:latin typeface="Arial"/>
                <a:ea typeface="Arial"/>
                <a:cs typeface="Arial"/>
              </a:rPr>
              <a:t>Culture, Country, community leadership and self-determination.</a:t>
            </a:r>
          </a:p>
        </p:txBody>
      </p:sp>
    </p:spTree>
    <p:extLst>
      <p:ext uri="{BB962C8B-B14F-4D97-AF65-F5344CB8AC3E}">
        <p14:creationId xmlns:p14="http://schemas.microsoft.com/office/powerpoint/2010/main" val="9447206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text-0">
            <a:extLst>
              <a:ext uri="{FF2B5EF4-FFF2-40B4-BE49-F238E27FC236}">
                <a16:creationId xmlns:a16="http://schemas.microsoft.com/office/drawing/2014/main" id="{DE844B89-B8B5-4D85-B55E-DEDFB7D96113}"/>
              </a:ext>
            </a:extLst>
          </p:cNvPr>
          <p:cNvSpPr>
            <a:spLocks noGrp="1"/>
          </p:cNvSpPr>
          <p:nvPr/>
        </p:nvSpPr>
        <p:spPr>
          <a:xfrm>
            <a:off x="571500" y="571500"/>
            <a:ext cx="11049000" cy="1009650"/>
          </a:xfrm>
          <a:prstGeom prst="rect">
            <a:avLst/>
          </a:prstGeom>
          <a:noFill/>
          <a:ln w="0">
            <a:noFill/>
          </a:ln>
        </p:spPr>
        <p:txBody>
          <a:bodyPr wrap="square" lIns="0" tIns="0" rIns="0" bIns="0" anchor="t">
            <a:noAutofit/>
          </a:bodyPr>
          <a:lstStyle/>
          <a:p>
            <a:pPr algn="l">
              <a:buNone/>
              <a:defRPr sz="3150" b="1">
                <a:solidFill>
                  <a:srgbClr val="17242C"/>
                </a:solidFill>
                <a:latin typeface="Arial"/>
                <a:ea typeface="Arial"/>
                <a:cs typeface="Arial"/>
              </a:defRPr>
            </a:pPr>
            <a:r>
              <a:rPr sz="3150" b="1">
                <a:solidFill>
                  <a:srgbClr val="17242C"/>
                </a:solidFill>
                <a:latin typeface="Arial"/>
                <a:ea typeface="Arial"/>
                <a:cs typeface="Arial"/>
              </a:rPr>
              <a:t>A03  Question</a:t>
            </a:r>
          </a:p>
        </p:txBody>
      </p:sp>
      <p:sp>
        <p:nvSpPr>
          <p:cNvPr id="2" name="shape-1">
            <a:extLst>
              <a:ext uri="{FF2B5EF4-FFF2-40B4-BE49-F238E27FC236}">
                <a16:creationId xmlns:a16="http://schemas.microsoft.com/office/drawing/2014/main" id="{66D1825C-EA6B-4143-B4CA-AC8E06AEEC5B}"/>
              </a:ext>
            </a:extLst>
          </p:cNvPr>
          <p:cNvSpPr>
            <a:spLocks noGrp="1"/>
          </p:cNvSpPr>
          <p:nvPr/>
        </p:nvSpPr>
        <p:spPr>
          <a:xfrm>
            <a:off x="571500" y="6315075"/>
            <a:ext cx="11049000" cy="0"/>
          </a:xfrm>
          <a:prstGeom prst="line">
            <a:avLst/>
          </a:prstGeom>
          <a:noFill/>
          <a:ln w="14288">
            <a:solidFill>
              <a:srgbClr val="D5DEE2"/>
            </a:solidFill>
          </a:ln>
        </p:spPr>
        <p:txBody>
          <a:bodyPr/>
          <a:lstStyle/>
          <a:p>
            <a:endParaRPr lang="en-US"/>
          </a:p>
        </p:txBody>
      </p:sp>
      <p:sp>
        <p:nvSpPr>
          <p:cNvPr id="3" name="text-2">
            <a:extLst>
              <a:ext uri="{FF2B5EF4-FFF2-40B4-BE49-F238E27FC236}">
                <a16:creationId xmlns:a16="http://schemas.microsoft.com/office/drawing/2014/main" id="{3FB84777-430D-477E-9678-94F57CECA69D}"/>
              </a:ext>
            </a:extLst>
          </p:cNvPr>
          <p:cNvSpPr>
            <a:spLocks noGrp="1"/>
          </p:cNvSpPr>
          <p:nvPr/>
        </p:nvSpPr>
        <p:spPr>
          <a:xfrm>
            <a:off x="571500" y="6457950"/>
            <a:ext cx="9429750" cy="209550"/>
          </a:xfrm>
          <a:prstGeom prst="rect">
            <a:avLst/>
          </a:prstGeom>
          <a:noFill/>
          <a:ln w="0">
            <a:noFill/>
          </a:ln>
        </p:spPr>
        <p:txBody>
          <a:bodyPr wrap="square" lIns="0" tIns="0" rIns="0" bIns="0" anchor="t">
            <a:noAutofit/>
          </a:bodyPr>
          <a:lstStyle/>
          <a:p>
            <a:pPr algn="l">
              <a:buNone/>
              <a:defRPr sz="1275" b="0">
                <a:solidFill>
                  <a:srgbClr val="52616A"/>
                </a:solidFill>
                <a:latin typeface="Arial"/>
                <a:ea typeface="Arial"/>
                <a:cs typeface="Arial"/>
              </a:defRPr>
            </a:pPr>
            <a:r>
              <a:rPr sz="1275" b="0">
                <a:solidFill>
                  <a:srgbClr val="52616A"/>
                </a:solidFill>
                <a:latin typeface="Arial"/>
                <a:ea typeface="Arial"/>
                <a:cs typeface="Arial"/>
              </a:rPr>
              <a:t>Workbook p6   A03</a:t>
            </a:r>
          </a:p>
        </p:txBody>
      </p:sp>
      <p:sp>
        <p:nvSpPr>
          <p:cNvPr id="4" name="text-3">
            <a:extLst>
              <a:ext uri="{FF2B5EF4-FFF2-40B4-BE49-F238E27FC236}">
                <a16:creationId xmlns:a16="http://schemas.microsoft.com/office/drawing/2014/main" id="{EFEE7267-C2E5-41FF-9364-D43FD41B4658}"/>
              </a:ext>
            </a:extLst>
          </p:cNvPr>
          <p:cNvSpPr>
            <a:spLocks noGrp="1"/>
          </p:cNvSpPr>
          <p:nvPr/>
        </p:nvSpPr>
        <p:spPr>
          <a:xfrm>
            <a:off x="11049000" y="6438900"/>
            <a:ext cx="571500" cy="228600"/>
          </a:xfrm>
          <a:prstGeom prst="rect">
            <a:avLst/>
          </a:prstGeom>
          <a:noFill/>
          <a:ln w="0">
            <a:noFill/>
          </a:ln>
        </p:spPr>
        <p:txBody>
          <a:bodyPr wrap="square" lIns="0" tIns="0" rIns="0" bIns="0" anchor="t">
            <a:noAutofit/>
          </a:bodyPr>
          <a:lstStyle/>
          <a:p>
            <a:pPr algn="r">
              <a:buNone/>
              <a:defRPr sz="1350" b="0">
                <a:solidFill>
                  <a:srgbClr val="52616A"/>
                </a:solidFill>
                <a:latin typeface="Arial"/>
                <a:ea typeface="Arial"/>
                <a:cs typeface="Arial"/>
              </a:defRPr>
            </a:pPr>
            <a:r>
              <a:rPr sz="1350" b="0">
                <a:solidFill>
                  <a:srgbClr val="52616A"/>
                </a:solidFill>
                <a:latin typeface="Arial"/>
                <a:ea typeface="Arial"/>
                <a:cs typeface="Arial"/>
              </a:rPr>
              <a:t>10</a:t>
            </a:r>
          </a:p>
        </p:txBody>
      </p:sp>
      <p:sp>
        <p:nvSpPr>
          <p:cNvPr id="5" name="text-4">
            <a:extLst>
              <a:ext uri="{FF2B5EF4-FFF2-40B4-BE49-F238E27FC236}">
                <a16:creationId xmlns:a16="http://schemas.microsoft.com/office/drawing/2014/main" id="{54ACF3ED-98DB-471A-AF9D-0B2B4A039EE9}"/>
              </a:ext>
            </a:extLst>
          </p:cNvPr>
          <p:cNvSpPr>
            <a:spLocks noGrp="1"/>
          </p:cNvSpPr>
          <p:nvPr/>
        </p:nvSpPr>
        <p:spPr>
          <a:xfrm>
            <a:off x="571500" y="1533525"/>
            <a:ext cx="10953750" cy="323850"/>
          </a:xfrm>
          <a:prstGeom prst="rect">
            <a:avLst/>
          </a:prstGeom>
          <a:noFill/>
          <a:ln w="0">
            <a:noFill/>
          </a:ln>
        </p:spPr>
        <p:txBody>
          <a:bodyPr wrap="square" lIns="0" tIns="0" rIns="0" bIns="0" anchor="t">
            <a:noAutofit/>
          </a:bodyPr>
          <a:lstStyle/>
          <a:p>
            <a:pPr algn="l">
              <a:buNone/>
              <a:defRPr sz="1725" b="1">
                <a:solidFill>
                  <a:srgbClr val="176779"/>
                </a:solidFill>
                <a:latin typeface="Arial"/>
                <a:ea typeface="Arial"/>
                <a:cs typeface="Arial"/>
              </a:defRPr>
            </a:pPr>
            <a:r>
              <a:rPr sz="1725" b="1">
                <a:solidFill>
                  <a:srgbClr val="176779"/>
                </a:solidFill>
                <a:latin typeface="Arial"/>
                <a:ea typeface="Arial"/>
                <a:cs typeface="Arial"/>
              </a:rPr>
              <a:t>2 minutes</a:t>
            </a:r>
          </a:p>
        </p:txBody>
      </p:sp>
      <p:sp>
        <p:nvSpPr>
          <p:cNvPr id="6" name="text-5">
            <a:extLst>
              <a:ext uri="{FF2B5EF4-FFF2-40B4-BE49-F238E27FC236}">
                <a16:creationId xmlns:a16="http://schemas.microsoft.com/office/drawing/2014/main" id="{9F918A03-8F96-428E-97E9-D760C0A6B78C}"/>
              </a:ext>
            </a:extLst>
          </p:cNvPr>
          <p:cNvSpPr>
            <a:spLocks noGrp="1"/>
          </p:cNvSpPr>
          <p:nvPr/>
        </p:nvSpPr>
        <p:spPr>
          <a:xfrm>
            <a:off x="571500" y="2238375"/>
            <a:ext cx="10763250" cy="3000375"/>
          </a:xfrm>
          <a:prstGeom prst="rect">
            <a:avLst/>
          </a:prstGeom>
          <a:noFill/>
          <a:ln w="0">
            <a:noFill/>
          </a:ln>
        </p:spPr>
        <p:txBody>
          <a:bodyPr wrap="square" lIns="0" tIns="0" rIns="0" bIns="0" anchor="t">
            <a:noAutofit/>
          </a:bodyPr>
          <a:lstStyle/>
          <a:p>
            <a:pPr algn="l">
              <a:buNone/>
              <a:defRPr sz="2700" b="0">
                <a:solidFill>
                  <a:srgbClr val="17242C"/>
                </a:solidFill>
                <a:latin typeface="Arial"/>
                <a:ea typeface="Arial"/>
                <a:cs typeface="Arial"/>
              </a:defRPr>
            </a:pPr>
            <a:r>
              <a:rPr sz="2700" b="0">
                <a:solidFill>
                  <a:srgbClr val="17242C"/>
                </a:solidFill>
                <a:latin typeface="Arial"/>
                <a:ea typeface="Arial"/>
                <a:cs typeface="Arial"/>
              </a:rPr>
              <a:t>A low-income shift worker repeatedly misses clinic appointments. Build a chain linking TWO interacting determinants to a health consequence, then propose one matched action.</a:t>
            </a:r>
          </a:p>
        </p:txBody>
      </p:sp>
      <p:sp>
        <p:nvSpPr>
          <p:cNvPr id="7" name="text-6">
            <a:extLst>
              <a:ext uri="{FF2B5EF4-FFF2-40B4-BE49-F238E27FC236}">
                <a16:creationId xmlns:a16="http://schemas.microsoft.com/office/drawing/2014/main" id="{04334C55-95CF-4240-AF3C-E98383EF0E81}"/>
              </a:ext>
            </a:extLst>
          </p:cNvPr>
          <p:cNvSpPr>
            <a:spLocks noGrp="1"/>
          </p:cNvSpPr>
          <p:nvPr/>
        </p:nvSpPr>
        <p:spPr>
          <a:xfrm>
            <a:off x="571500" y="5724525"/>
            <a:ext cx="10953750" cy="476250"/>
          </a:xfrm>
          <a:prstGeom prst="rect">
            <a:avLst/>
          </a:prstGeom>
          <a:noFill/>
          <a:ln w="0">
            <a:noFill/>
          </a:ln>
        </p:spPr>
        <p:txBody>
          <a:bodyPr wrap="square" lIns="0" tIns="0" rIns="0" bIns="0" anchor="t">
            <a:noAutofit/>
          </a:bodyPr>
          <a:lstStyle/>
          <a:p>
            <a:pPr algn="l">
              <a:buNone/>
              <a:defRPr sz="1725" b="0">
                <a:solidFill>
                  <a:srgbClr val="52616A"/>
                </a:solidFill>
                <a:latin typeface="Arial"/>
                <a:ea typeface="Arial"/>
                <a:cs typeface="Arial"/>
              </a:defRPr>
            </a:pPr>
            <a:r>
              <a:rPr sz="1725" b="0">
                <a:solidFill>
                  <a:srgbClr val="52616A"/>
                </a:solidFill>
                <a:latin typeface="Arial"/>
                <a:ea typeface="Arial"/>
                <a:cs typeface="Arial"/>
              </a:rPr>
              <a:t>Write key phrases or a brief plan, then be ready to explain your reasoning.</a:t>
            </a:r>
          </a:p>
        </p:txBody>
      </p:sp>
    </p:spTree>
    <p:extLst>
      <p:ext uri="{BB962C8B-B14F-4D97-AF65-F5344CB8AC3E}">
        <p14:creationId xmlns:p14="http://schemas.microsoft.com/office/powerpoint/2010/main" val="14685942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 name="text-0">
            <a:extLst>
              <a:ext uri="{FF2B5EF4-FFF2-40B4-BE49-F238E27FC236}">
                <a16:creationId xmlns:a16="http://schemas.microsoft.com/office/drawing/2014/main" id="{EFCF49D5-A6BC-4103-A837-4AE87C746C9C}"/>
              </a:ext>
            </a:extLst>
          </p:cNvPr>
          <p:cNvSpPr>
            <a:spLocks noGrp="1"/>
          </p:cNvSpPr>
          <p:nvPr/>
        </p:nvSpPr>
        <p:spPr>
          <a:xfrm>
            <a:off x="571500" y="571500"/>
            <a:ext cx="11049000" cy="1009650"/>
          </a:xfrm>
          <a:prstGeom prst="rect">
            <a:avLst/>
          </a:prstGeom>
          <a:noFill/>
          <a:ln w="0">
            <a:noFill/>
          </a:ln>
        </p:spPr>
        <p:txBody>
          <a:bodyPr wrap="square" lIns="0" tIns="0" rIns="0" bIns="0" anchor="t">
            <a:noAutofit/>
          </a:bodyPr>
          <a:lstStyle/>
          <a:p>
            <a:pPr algn="l">
              <a:buNone/>
              <a:defRPr sz="3150" b="1">
                <a:solidFill>
                  <a:srgbClr val="17242C"/>
                </a:solidFill>
                <a:latin typeface="Arial"/>
                <a:ea typeface="Arial"/>
                <a:cs typeface="Arial"/>
              </a:defRPr>
            </a:pPr>
            <a:r>
              <a:rPr sz="3150" b="1">
                <a:solidFill>
                  <a:srgbClr val="17242C"/>
                </a:solidFill>
                <a:latin typeface="Arial"/>
                <a:ea typeface="Arial"/>
                <a:cs typeface="Arial"/>
              </a:rPr>
              <a:t>A03  A matched response</a:t>
            </a:r>
          </a:p>
        </p:txBody>
      </p:sp>
      <p:sp>
        <p:nvSpPr>
          <p:cNvPr id="2" name="shape-1">
            <a:extLst>
              <a:ext uri="{FF2B5EF4-FFF2-40B4-BE49-F238E27FC236}">
                <a16:creationId xmlns:a16="http://schemas.microsoft.com/office/drawing/2014/main" id="{FD020863-E696-48E5-9375-775C6D7FEE6D}"/>
              </a:ext>
            </a:extLst>
          </p:cNvPr>
          <p:cNvSpPr>
            <a:spLocks noGrp="1"/>
          </p:cNvSpPr>
          <p:nvPr/>
        </p:nvSpPr>
        <p:spPr>
          <a:xfrm>
            <a:off x="571500" y="6315075"/>
            <a:ext cx="11049000" cy="0"/>
          </a:xfrm>
          <a:prstGeom prst="line">
            <a:avLst/>
          </a:prstGeom>
          <a:noFill/>
          <a:ln w="14288">
            <a:solidFill>
              <a:srgbClr val="D5DEE2"/>
            </a:solidFill>
          </a:ln>
        </p:spPr>
        <p:txBody>
          <a:bodyPr/>
          <a:lstStyle/>
          <a:p>
            <a:endParaRPr lang="en-US"/>
          </a:p>
        </p:txBody>
      </p:sp>
      <p:sp>
        <p:nvSpPr>
          <p:cNvPr id="3" name="text-2">
            <a:extLst>
              <a:ext uri="{FF2B5EF4-FFF2-40B4-BE49-F238E27FC236}">
                <a16:creationId xmlns:a16="http://schemas.microsoft.com/office/drawing/2014/main" id="{C54C11F5-6C66-4E80-843A-A23708DD571D}"/>
              </a:ext>
            </a:extLst>
          </p:cNvPr>
          <p:cNvSpPr>
            <a:spLocks noGrp="1"/>
          </p:cNvSpPr>
          <p:nvPr/>
        </p:nvSpPr>
        <p:spPr>
          <a:xfrm>
            <a:off x="571500" y="6457950"/>
            <a:ext cx="9429750" cy="209550"/>
          </a:xfrm>
          <a:prstGeom prst="rect">
            <a:avLst/>
          </a:prstGeom>
          <a:noFill/>
          <a:ln w="0">
            <a:noFill/>
          </a:ln>
        </p:spPr>
        <p:txBody>
          <a:bodyPr wrap="square" lIns="0" tIns="0" rIns="0" bIns="0" anchor="t">
            <a:noAutofit/>
          </a:bodyPr>
          <a:lstStyle/>
          <a:p>
            <a:pPr algn="l">
              <a:buNone/>
              <a:defRPr sz="1275" b="0">
                <a:solidFill>
                  <a:srgbClr val="52616A"/>
                </a:solidFill>
                <a:latin typeface="Arial"/>
                <a:ea typeface="Arial"/>
                <a:cs typeface="Arial"/>
              </a:defRPr>
            </a:pPr>
            <a:r>
              <a:rPr sz="1275" b="0">
                <a:solidFill>
                  <a:srgbClr val="52616A"/>
                </a:solidFill>
                <a:latin typeface="Arial"/>
                <a:ea typeface="Arial"/>
                <a:cs typeface="Arial"/>
              </a:rPr>
              <a:t>Workbook p6   A03</a:t>
            </a:r>
          </a:p>
        </p:txBody>
      </p:sp>
      <p:sp>
        <p:nvSpPr>
          <p:cNvPr id="4" name="text-3">
            <a:extLst>
              <a:ext uri="{FF2B5EF4-FFF2-40B4-BE49-F238E27FC236}">
                <a16:creationId xmlns:a16="http://schemas.microsoft.com/office/drawing/2014/main" id="{49FAA830-BC27-4481-98CE-E637BFB85F70}"/>
              </a:ext>
            </a:extLst>
          </p:cNvPr>
          <p:cNvSpPr>
            <a:spLocks noGrp="1"/>
          </p:cNvSpPr>
          <p:nvPr/>
        </p:nvSpPr>
        <p:spPr>
          <a:xfrm>
            <a:off x="11049000" y="6438900"/>
            <a:ext cx="571500" cy="228600"/>
          </a:xfrm>
          <a:prstGeom prst="rect">
            <a:avLst/>
          </a:prstGeom>
          <a:noFill/>
          <a:ln w="0">
            <a:noFill/>
          </a:ln>
        </p:spPr>
        <p:txBody>
          <a:bodyPr wrap="square" lIns="0" tIns="0" rIns="0" bIns="0" anchor="t">
            <a:noAutofit/>
          </a:bodyPr>
          <a:lstStyle/>
          <a:p>
            <a:pPr algn="r">
              <a:buNone/>
              <a:defRPr sz="1350" b="0">
                <a:solidFill>
                  <a:srgbClr val="52616A"/>
                </a:solidFill>
                <a:latin typeface="Arial"/>
                <a:ea typeface="Arial"/>
                <a:cs typeface="Arial"/>
              </a:defRPr>
            </a:pPr>
            <a:r>
              <a:rPr sz="1350" b="0">
                <a:solidFill>
                  <a:srgbClr val="52616A"/>
                </a:solidFill>
                <a:latin typeface="Arial"/>
                <a:ea typeface="Arial"/>
                <a:cs typeface="Arial"/>
              </a:rPr>
              <a:t>11</a:t>
            </a:r>
          </a:p>
        </p:txBody>
      </p:sp>
      <p:sp>
        <p:nvSpPr>
          <p:cNvPr id="5" name="text-4">
            <a:extLst>
              <a:ext uri="{FF2B5EF4-FFF2-40B4-BE49-F238E27FC236}">
                <a16:creationId xmlns:a16="http://schemas.microsoft.com/office/drawing/2014/main" id="{0D183707-1310-4AA6-86FD-F3ED55AF18EB}"/>
              </a:ext>
            </a:extLst>
          </p:cNvPr>
          <p:cNvSpPr>
            <a:spLocks noGrp="1"/>
          </p:cNvSpPr>
          <p:nvPr/>
        </p:nvSpPr>
        <p:spPr>
          <a:xfrm>
            <a:off x="571500" y="1924050"/>
            <a:ext cx="2476500" cy="781050"/>
          </a:xfrm>
          <a:prstGeom prst="rect">
            <a:avLst/>
          </a:prstGeom>
          <a:noFill/>
          <a:ln w="0">
            <a:noFill/>
          </a:ln>
        </p:spPr>
        <p:txBody>
          <a:bodyPr wrap="square" lIns="0" tIns="0" rIns="0" bIns="0" anchor="t">
            <a:noAutofit/>
          </a:bodyPr>
          <a:lstStyle/>
          <a:p>
            <a:pPr algn="l">
              <a:buNone/>
              <a:defRPr sz="2175" b="1">
                <a:solidFill>
                  <a:srgbClr val="176779"/>
                </a:solidFill>
                <a:latin typeface="Arial"/>
                <a:ea typeface="Arial"/>
                <a:cs typeface="Arial"/>
              </a:defRPr>
            </a:pPr>
            <a:r>
              <a:rPr sz="2175" b="1">
                <a:solidFill>
                  <a:srgbClr val="176779"/>
                </a:solidFill>
                <a:latin typeface="Arial"/>
                <a:ea typeface="Arial"/>
                <a:cs typeface="Arial"/>
              </a:rPr>
              <a:t>Interacting barriers</a:t>
            </a:r>
          </a:p>
        </p:txBody>
      </p:sp>
      <p:sp>
        <p:nvSpPr>
          <p:cNvPr id="6" name="text-5">
            <a:extLst>
              <a:ext uri="{FF2B5EF4-FFF2-40B4-BE49-F238E27FC236}">
                <a16:creationId xmlns:a16="http://schemas.microsoft.com/office/drawing/2014/main" id="{FC16B891-C4C3-461E-9702-88B8A90B4CBC}"/>
              </a:ext>
            </a:extLst>
          </p:cNvPr>
          <p:cNvSpPr>
            <a:spLocks noGrp="1"/>
          </p:cNvSpPr>
          <p:nvPr/>
        </p:nvSpPr>
        <p:spPr>
          <a:xfrm>
            <a:off x="3333750" y="1924050"/>
            <a:ext cx="8286750" cy="962025"/>
          </a:xfrm>
          <a:prstGeom prst="rect">
            <a:avLst/>
          </a:prstGeom>
          <a:noFill/>
          <a:ln w="0">
            <a:noFill/>
          </a:ln>
        </p:spPr>
        <p:txBody>
          <a:bodyPr wrap="square" lIns="0" tIns="0" rIns="0" bIns="0" anchor="t">
            <a:noAutofit/>
          </a:bodyPr>
          <a:lstStyle/>
          <a:p>
            <a:pPr algn="l">
              <a:buNone/>
              <a:defRPr sz="2175" b="0">
                <a:solidFill>
                  <a:srgbClr val="17242C"/>
                </a:solidFill>
                <a:latin typeface="Arial"/>
                <a:ea typeface="Arial"/>
                <a:cs typeface="Arial"/>
              </a:defRPr>
            </a:pPr>
            <a:r>
              <a:rPr sz="2175" b="0">
                <a:solidFill>
                  <a:srgbClr val="17242C"/>
                </a:solidFill>
                <a:latin typeface="Arial"/>
                <a:ea typeface="Arial"/>
                <a:cs typeface="Arial"/>
              </a:rPr>
              <a:t>Insecure shifts + low income make unpaid time off and travel difficult.</a:t>
            </a:r>
          </a:p>
        </p:txBody>
      </p:sp>
      <p:sp>
        <p:nvSpPr>
          <p:cNvPr id="7" name="shape-6">
            <a:extLst>
              <a:ext uri="{FF2B5EF4-FFF2-40B4-BE49-F238E27FC236}">
                <a16:creationId xmlns:a16="http://schemas.microsoft.com/office/drawing/2014/main" id="{9C7C9C19-D86D-43E2-9504-F6B9637A2B5F}"/>
              </a:ext>
            </a:extLst>
          </p:cNvPr>
          <p:cNvSpPr>
            <a:spLocks noGrp="1"/>
          </p:cNvSpPr>
          <p:nvPr/>
        </p:nvSpPr>
        <p:spPr>
          <a:xfrm>
            <a:off x="571500" y="2895600"/>
            <a:ext cx="11049000" cy="0"/>
          </a:xfrm>
          <a:prstGeom prst="line">
            <a:avLst/>
          </a:prstGeom>
          <a:noFill/>
          <a:ln w="14288">
            <a:solidFill>
              <a:srgbClr val="D5DEE2"/>
            </a:solidFill>
          </a:ln>
        </p:spPr>
        <p:txBody>
          <a:bodyPr/>
          <a:lstStyle/>
          <a:p>
            <a:endParaRPr lang="en-US"/>
          </a:p>
        </p:txBody>
      </p:sp>
      <p:sp>
        <p:nvSpPr>
          <p:cNvPr id="8" name="text-7">
            <a:extLst>
              <a:ext uri="{FF2B5EF4-FFF2-40B4-BE49-F238E27FC236}">
                <a16:creationId xmlns:a16="http://schemas.microsoft.com/office/drawing/2014/main" id="{5209433B-40FD-4DA0-911F-FA512E3AADC1}"/>
              </a:ext>
            </a:extLst>
          </p:cNvPr>
          <p:cNvSpPr>
            <a:spLocks noGrp="1"/>
          </p:cNvSpPr>
          <p:nvPr/>
        </p:nvSpPr>
        <p:spPr>
          <a:xfrm>
            <a:off x="571500" y="3048000"/>
            <a:ext cx="2476500" cy="781050"/>
          </a:xfrm>
          <a:prstGeom prst="rect">
            <a:avLst/>
          </a:prstGeom>
          <a:noFill/>
          <a:ln w="0">
            <a:noFill/>
          </a:ln>
        </p:spPr>
        <p:txBody>
          <a:bodyPr wrap="square" lIns="0" tIns="0" rIns="0" bIns="0" anchor="t">
            <a:noAutofit/>
          </a:bodyPr>
          <a:lstStyle/>
          <a:p>
            <a:pPr algn="l">
              <a:buNone/>
              <a:defRPr sz="2175" b="1">
                <a:solidFill>
                  <a:srgbClr val="176779"/>
                </a:solidFill>
                <a:latin typeface="Arial"/>
                <a:ea typeface="Arial"/>
                <a:cs typeface="Arial"/>
              </a:defRPr>
            </a:pPr>
            <a:r>
              <a:rPr sz="2175" b="1">
                <a:solidFill>
                  <a:srgbClr val="176779"/>
                </a:solidFill>
                <a:latin typeface="Arial"/>
                <a:ea typeface="Arial"/>
                <a:cs typeface="Arial"/>
              </a:rPr>
              <a:t>Health consequence</a:t>
            </a:r>
          </a:p>
        </p:txBody>
      </p:sp>
      <p:sp>
        <p:nvSpPr>
          <p:cNvPr id="9" name="text-8">
            <a:extLst>
              <a:ext uri="{FF2B5EF4-FFF2-40B4-BE49-F238E27FC236}">
                <a16:creationId xmlns:a16="http://schemas.microsoft.com/office/drawing/2014/main" id="{D6D23926-21E3-438C-AD3B-57B4544BF9FE}"/>
              </a:ext>
            </a:extLst>
          </p:cNvPr>
          <p:cNvSpPr>
            <a:spLocks noGrp="1"/>
          </p:cNvSpPr>
          <p:nvPr/>
        </p:nvSpPr>
        <p:spPr>
          <a:xfrm>
            <a:off x="3333750" y="3048000"/>
            <a:ext cx="8286750" cy="962025"/>
          </a:xfrm>
          <a:prstGeom prst="rect">
            <a:avLst/>
          </a:prstGeom>
          <a:noFill/>
          <a:ln w="0">
            <a:noFill/>
          </a:ln>
        </p:spPr>
        <p:txBody>
          <a:bodyPr wrap="square" lIns="0" tIns="0" rIns="0" bIns="0" anchor="t">
            <a:noAutofit/>
          </a:bodyPr>
          <a:lstStyle/>
          <a:p>
            <a:pPr algn="l">
              <a:buNone/>
              <a:defRPr sz="2175" b="0">
                <a:solidFill>
                  <a:srgbClr val="17242C"/>
                </a:solidFill>
                <a:latin typeface="Arial"/>
                <a:ea typeface="Arial"/>
                <a:cs typeface="Arial"/>
              </a:defRPr>
            </a:pPr>
            <a:r>
              <a:rPr sz="2175" b="0">
                <a:solidFill>
                  <a:srgbClr val="17242C"/>
                </a:solidFill>
                <a:latin typeface="Arial"/>
                <a:ea typeface="Arial"/>
                <a:cs typeface="Arial"/>
              </a:rPr>
              <a:t>Missed reviews can delay treatment adjustment.</a:t>
            </a:r>
          </a:p>
        </p:txBody>
      </p:sp>
      <p:sp>
        <p:nvSpPr>
          <p:cNvPr id="10" name="shape-9">
            <a:extLst>
              <a:ext uri="{FF2B5EF4-FFF2-40B4-BE49-F238E27FC236}">
                <a16:creationId xmlns:a16="http://schemas.microsoft.com/office/drawing/2014/main" id="{046870AA-DEB0-4822-8024-0C837912CE12}"/>
              </a:ext>
            </a:extLst>
          </p:cNvPr>
          <p:cNvSpPr>
            <a:spLocks noGrp="1"/>
          </p:cNvSpPr>
          <p:nvPr/>
        </p:nvSpPr>
        <p:spPr>
          <a:xfrm>
            <a:off x="571500" y="4019550"/>
            <a:ext cx="11049000" cy="0"/>
          </a:xfrm>
          <a:prstGeom prst="line">
            <a:avLst/>
          </a:prstGeom>
          <a:noFill/>
          <a:ln w="14288">
            <a:solidFill>
              <a:srgbClr val="D5DEE2"/>
            </a:solidFill>
          </a:ln>
        </p:spPr>
        <p:txBody>
          <a:bodyPr/>
          <a:lstStyle/>
          <a:p>
            <a:endParaRPr lang="en-US"/>
          </a:p>
        </p:txBody>
      </p:sp>
      <p:sp>
        <p:nvSpPr>
          <p:cNvPr id="11" name="text-10">
            <a:extLst>
              <a:ext uri="{FF2B5EF4-FFF2-40B4-BE49-F238E27FC236}">
                <a16:creationId xmlns:a16="http://schemas.microsoft.com/office/drawing/2014/main" id="{B94598E9-5423-43BB-AF46-9E42E70393D9}"/>
              </a:ext>
            </a:extLst>
          </p:cNvPr>
          <p:cNvSpPr>
            <a:spLocks noGrp="1"/>
          </p:cNvSpPr>
          <p:nvPr/>
        </p:nvSpPr>
        <p:spPr>
          <a:xfrm>
            <a:off x="571500" y="4171950"/>
            <a:ext cx="2476500" cy="781050"/>
          </a:xfrm>
          <a:prstGeom prst="rect">
            <a:avLst/>
          </a:prstGeom>
          <a:noFill/>
          <a:ln w="0">
            <a:noFill/>
          </a:ln>
        </p:spPr>
        <p:txBody>
          <a:bodyPr wrap="square" lIns="0" tIns="0" rIns="0" bIns="0" anchor="t">
            <a:noAutofit/>
          </a:bodyPr>
          <a:lstStyle/>
          <a:p>
            <a:pPr algn="l">
              <a:buNone/>
              <a:defRPr sz="2175" b="1">
                <a:solidFill>
                  <a:srgbClr val="176779"/>
                </a:solidFill>
                <a:latin typeface="Arial"/>
                <a:ea typeface="Arial"/>
                <a:cs typeface="Arial"/>
              </a:defRPr>
            </a:pPr>
            <a:r>
              <a:rPr sz="2175" b="1">
                <a:solidFill>
                  <a:srgbClr val="176779"/>
                </a:solidFill>
                <a:latin typeface="Arial"/>
                <a:ea typeface="Arial"/>
                <a:cs typeface="Arial"/>
              </a:rPr>
              <a:t>Matched action</a:t>
            </a:r>
          </a:p>
        </p:txBody>
      </p:sp>
      <p:sp>
        <p:nvSpPr>
          <p:cNvPr id="12" name="text-11">
            <a:extLst>
              <a:ext uri="{FF2B5EF4-FFF2-40B4-BE49-F238E27FC236}">
                <a16:creationId xmlns:a16="http://schemas.microsoft.com/office/drawing/2014/main" id="{97133716-D924-45F8-96A2-BC68941D07DD}"/>
              </a:ext>
            </a:extLst>
          </p:cNvPr>
          <p:cNvSpPr>
            <a:spLocks noGrp="1"/>
          </p:cNvSpPr>
          <p:nvPr/>
        </p:nvSpPr>
        <p:spPr>
          <a:xfrm>
            <a:off x="3333750" y="4171950"/>
            <a:ext cx="8286750" cy="962025"/>
          </a:xfrm>
          <a:prstGeom prst="rect">
            <a:avLst/>
          </a:prstGeom>
          <a:noFill/>
          <a:ln w="0">
            <a:noFill/>
          </a:ln>
        </p:spPr>
        <p:txBody>
          <a:bodyPr wrap="square" lIns="0" tIns="0" rIns="0" bIns="0" anchor="t">
            <a:noAutofit/>
          </a:bodyPr>
          <a:lstStyle/>
          <a:p>
            <a:pPr algn="l">
              <a:buNone/>
              <a:defRPr sz="2175" b="0">
                <a:solidFill>
                  <a:srgbClr val="17242C"/>
                </a:solidFill>
                <a:latin typeface="Arial"/>
                <a:ea typeface="Arial"/>
                <a:cs typeface="Arial"/>
              </a:defRPr>
            </a:pPr>
            <a:r>
              <a:rPr sz="2175" b="0">
                <a:solidFill>
                  <a:srgbClr val="17242C"/>
                </a:solidFill>
                <a:latin typeface="Arial"/>
                <a:ea typeface="Arial"/>
                <a:cs typeface="Arial"/>
              </a:rPr>
              <a:t>Flexible appointments with affordable local access.</a:t>
            </a:r>
          </a:p>
        </p:txBody>
      </p:sp>
      <p:sp>
        <p:nvSpPr>
          <p:cNvPr id="13" name="text-12">
            <a:extLst>
              <a:ext uri="{FF2B5EF4-FFF2-40B4-BE49-F238E27FC236}">
                <a16:creationId xmlns:a16="http://schemas.microsoft.com/office/drawing/2014/main" id="{10813F1E-1A68-4C39-92DB-D85FB4D07DEE}"/>
              </a:ext>
            </a:extLst>
          </p:cNvPr>
          <p:cNvSpPr>
            <a:spLocks noGrp="1"/>
          </p:cNvSpPr>
          <p:nvPr/>
        </p:nvSpPr>
        <p:spPr>
          <a:xfrm>
            <a:off x="571500" y="5743575"/>
            <a:ext cx="10953750" cy="476250"/>
          </a:xfrm>
          <a:prstGeom prst="rect">
            <a:avLst/>
          </a:prstGeom>
          <a:noFill/>
          <a:ln w="0">
            <a:noFill/>
          </a:ln>
        </p:spPr>
        <p:txBody>
          <a:bodyPr wrap="square" lIns="0" tIns="0" rIns="0" bIns="0" anchor="t">
            <a:noAutofit/>
          </a:bodyPr>
          <a:lstStyle/>
          <a:p>
            <a:pPr algn="l">
              <a:buNone/>
              <a:defRPr sz="1725" b="0">
                <a:solidFill>
                  <a:srgbClr val="966032"/>
                </a:solidFill>
                <a:latin typeface="Arial"/>
                <a:ea typeface="Arial"/>
                <a:cs typeface="Arial"/>
              </a:defRPr>
            </a:pPr>
            <a:r>
              <a:rPr sz="1725" b="0">
                <a:solidFill>
                  <a:srgbClr val="966032"/>
                </a:solidFill>
                <a:latin typeface="Arial"/>
                <a:ea typeface="Arial"/>
                <a:cs typeface="Arial"/>
              </a:rPr>
              <a:t>An information campaign alone may leave the actual barriers in place.</a:t>
            </a:r>
          </a:p>
        </p:txBody>
      </p:sp>
    </p:spTree>
    <p:extLst>
      <p:ext uri="{BB962C8B-B14F-4D97-AF65-F5344CB8AC3E}">
        <p14:creationId xmlns:p14="http://schemas.microsoft.com/office/powerpoint/2010/main" val="3557329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 name="text-0">
            <a:extLst>
              <a:ext uri="{FF2B5EF4-FFF2-40B4-BE49-F238E27FC236}">
                <a16:creationId xmlns:a16="http://schemas.microsoft.com/office/drawing/2014/main" id="{51EE2C6C-960A-4518-B7B3-22CE9E7BC05F}"/>
              </a:ext>
            </a:extLst>
          </p:cNvPr>
          <p:cNvSpPr>
            <a:spLocks noGrp="1"/>
          </p:cNvSpPr>
          <p:nvPr/>
        </p:nvSpPr>
        <p:spPr>
          <a:xfrm>
            <a:off x="571500" y="571500"/>
            <a:ext cx="11049000" cy="1009650"/>
          </a:xfrm>
          <a:prstGeom prst="rect">
            <a:avLst/>
          </a:prstGeom>
          <a:noFill/>
          <a:ln w="0">
            <a:noFill/>
          </a:ln>
        </p:spPr>
        <p:txBody>
          <a:bodyPr wrap="square" lIns="0" tIns="0" rIns="0" bIns="0" anchor="t">
            <a:noAutofit/>
          </a:bodyPr>
          <a:lstStyle/>
          <a:p>
            <a:pPr algn="l">
              <a:buNone/>
              <a:defRPr sz="3150" b="1">
                <a:solidFill>
                  <a:srgbClr val="17242C"/>
                </a:solidFill>
                <a:latin typeface="Arial"/>
                <a:ea typeface="Arial"/>
                <a:cs typeface="Arial"/>
              </a:defRPr>
            </a:pPr>
            <a:r>
              <a:rPr sz="3150" b="1">
                <a:solidFill>
                  <a:srgbClr val="17242C"/>
                </a:solidFill>
                <a:latin typeface="Arial"/>
                <a:ea typeface="Arial"/>
                <a:cs typeface="Arial"/>
              </a:rPr>
              <a:t>Australia in an international context</a:t>
            </a:r>
          </a:p>
        </p:txBody>
      </p:sp>
      <p:sp>
        <p:nvSpPr>
          <p:cNvPr id="2" name="shape-1">
            <a:extLst>
              <a:ext uri="{FF2B5EF4-FFF2-40B4-BE49-F238E27FC236}">
                <a16:creationId xmlns:a16="http://schemas.microsoft.com/office/drawing/2014/main" id="{5F524CB5-8216-4FC4-A59B-A4512EB9CB47}"/>
              </a:ext>
            </a:extLst>
          </p:cNvPr>
          <p:cNvSpPr>
            <a:spLocks noGrp="1"/>
          </p:cNvSpPr>
          <p:nvPr/>
        </p:nvSpPr>
        <p:spPr>
          <a:xfrm>
            <a:off x="571500" y="6315075"/>
            <a:ext cx="11049000" cy="0"/>
          </a:xfrm>
          <a:prstGeom prst="line">
            <a:avLst/>
          </a:prstGeom>
          <a:noFill/>
          <a:ln w="14288">
            <a:solidFill>
              <a:srgbClr val="D5DEE2"/>
            </a:solidFill>
          </a:ln>
        </p:spPr>
        <p:txBody>
          <a:bodyPr/>
          <a:lstStyle/>
          <a:p>
            <a:endParaRPr lang="en-US"/>
          </a:p>
        </p:txBody>
      </p:sp>
      <p:sp>
        <p:nvSpPr>
          <p:cNvPr id="3" name="text-2">
            <a:extLst>
              <a:ext uri="{FF2B5EF4-FFF2-40B4-BE49-F238E27FC236}">
                <a16:creationId xmlns:a16="http://schemas.microsoft.com/office/drawing/2014/main" id="{343A7A7C-2566-4301-9962-20E2BD2DE847}"/>
              </a:ext>
            </a:extLst>
          </p:cNvPr>
          <p:cNvSpPr>
            <a:spLocks noGrp="1"/>
          </p:cNvSpPr>
          <p:nvPr/>
        </p:nvSpPr>
        <p:spPr>
          <a:xfrm>
            <a:off x="571500" y="6457950"/>
            <a:ext cx="9429750" cy="209550"/>
          </a:xfrm>
          <a:prstGeom prst="rect">
            <a:avLst/>
          </a:prstGeom>
          <a:noFill/>
          <a:ln w="0">
            <a:noFill/>
          </a:ln>
        </p:spPr>
        <p:txBody>
          <a:bodyPr wrap="square" lIns="0" tIns="0" rIns="0" bIns="0" anchor="t">
            <a:noAutofit/>
          </a:bodyPr>
          <a:lstStyle/>
          <a:p>
            <a:pPr algn="l">
              <a:buNone/>
              <a:defRPr sz="1275" b="0">
                <a:solidFill>
                  <a:srgbClr val="52616A"/>
                </a:solidFill>
                <a:latin typeface="Arial"/>
                <a:ea typeface="Arial"/>
                <a:cs typeface="Arial"/>
              </a:defRPr>
            </a:pPr>
            <a:r>
              <a:rPr sz="1275" b="0">
                <a:solidFill>
                  <a:srgbClr val="52616A"/>
                </a:solidFill>
                <a:latin typeface="Arial"/>
                <a:ea typeface="Arial"/>
                <a:cs typeface="Arial"/>
              </a:rPr>
              <a:t>Workbook p7</a:t>
            </a:r>
          </a:p>
        </p:txBody>
      </p:sp>
      <p:sp>
        <p:nvSpPr>
          <p:cNvPr id="4" name="text-3">
            <a:extLst>
              <a:ext uri="{FF2B5EF4-FFF2-40B4-BE49-F238E27FC236}">
                <a16:creationId xmlns:a16="http://schemas.microsoft.com/office/drawing/2014/main" id="{C9FF40BC-4BCE-4133-BDF1-20732451774A}"/>
              </a:ext>
            </a:extLst>
          </p:cNvPr>
          <p:cNvSpPr>
            <a:spLocks noGrp="1"/>
          </p:cNvSpPr>
          <p:nvPr/>
        </p:nvSpPr>
        <p:spPr>
          <a:xfrm>
            <a:off x="11049000" y="6438900"/>
            <a:ext cx="571500" cy="228600"/>
          </a:xfrm>
          <a:prstGeom prst="rect">
            <a:avLst/>
          </a:prstGeom>
          <a:noFill/>
          <a:ln w="0">
            <a:noFill/>
          </a:ln>
        </p:spPr>
        <p:txBody>
          <a:bodyPr wrap="square" lIns="0" tIns="0" rIns="0" bIns="0" anchor="t">
            <a:noAutofit/>
          </a:bodyPr>
          <a:lstStyle/>
          <a:p>
            <a:pPr algn="r">
              <a:buNone/>
              <a:defRPr sz="1350" b="0">
                <a:solidFill>
                  <a:srgbClr val="52616A"/>
                </a:solidFill>
                <a:latin typeface="Arial"/>
                <a:ea typeface="Arial"/>
                <a:cs typeface="Arial"/>
              </a:defRPr>
            </a:pPr>
            <a:r>
              <a:rPr sz="1350" b="0">
                <a:solidFill>
                  <a:srgbClr val="52616A"/>
                </a:solidFill>
                <a:latin typeface="Arial"/>
                <a:ea typeface="Arial"/>
                <a:cs typeface="Arial"/>
              </a:rPr>
              <a:t>12</a:t>
            </a:r>
          </a:p>
        </p:txBody>
      </p:sp>
      <p:sp>
        <p:nvSpPr>
          <p:cNvPr id="5" name="text-4">
            <a:extLst>
              <a:ext uri="{FF2B5EF4-FFF2-40B4-BE49-F238E27FC236}">
                <a16:creationId xmlns:a16="http://schemas.microsoft.com/office/drawing/2014/main" id="{9B4508B2-3D59-4E0B-8D2D-DA811F149441}"/>
              </a:ext>
            </a:extLst>
          </p:cNvPr>
          <p:cNvSpPr>
            <a:spLocks noGrp="1"/>
          </p:cNvSpPr>
          <p:nvPr/>
        </p:nvSpPr>
        <p:spPr>
          <a:xfrm>
            <a:off x="571500" y="2028825"/>
            <a:ext cx="3771900" cy="781050"/>
          </a:xfrm>
          <a:prstGeom prst="rect">
            <a:avLst/>
          </a:prstGeom>
          <a:noFill/>
          <a:ln w="0">
            <a:noFill/>
          </a:ln>
        </p:spPr>
        <p:txBody>
          <a:bodyPr wrap="square" lIns="0" tIns="0" rIns="0" bIns="0" anchor="t">
            <a:noAutofit/>
          </a:bodyPr>
          <a:lstStyle/>
          <a:p>
            <a:pPr algn="l">
              <a:buNone/>
              <a:defRPr sz="2250" b="1">
                <a:solidFill>
                  <a:srgbClr val="176779"/>
                </a:solidFill>
                <a:latin typeface="Arial"/>
                <a:ea typeface="Arial"/>
                <a:cs typeface="Arial"/>
              </a:defRPr>
            </a:pPr>
            <a:r>
              <a:rPr sz="2250" b="1">
                <a:solidFill>
                  <a:srgbClr val="176779"/>
                </a:solidFill>
                <a:latin typeface="Arial"/>
                <a:ea typeface="Arial"/>
                <a:cs typeface="Arial"/>
              </a:rPr>
              <a:t>Life expectancy</a:t>
            </a:r>
          </a:p>
        </p:txBody>
      </p:sp>
      <p:sp>
        <p:nvSpPr>
          <p:cNvPr id="6" name="text-5">
            <a:extLst>
              <a:ext uri="{FF2B5EF4-FFF2-40B4-BE49-F238E27FC236}">
                <a16:creationId xmlns:a16="http://schemas.microsoft.com/office/drawing/2014/main" id="{04EF7C2D-B72B-4F2E-BAA4-E622801848FA}"/>
              </a:ext>
            </a:extLst>
          </p:cNvPr>
          <p:cNvSpPr>
            <a:spLocks noGrp="1"/>
          </p:cNvSpPr>
          <p:nvPr/>
        </p:nvSpPr>
        <p:spPr>
          <a:xfrm>
            <a:off x="4629150" y="2028825"/>
            <a:ext cx="6991350" cy="895350"/>
          </a:xfrm>
          <a:prstGeom prst="rect">
            <a:avLst/>
          </a:prstGeom>
          <a:noFill/>
          <a:ln w="0">
            <a:noFill/>
          </a:ln>
        </p:spPr>
        <p:txBody>
          <a:bodyPr wrap="square" lIns="0" tIns="0" rIns="0" bIns="0" anchor="t">
            <a:noAutofit/>
          </a:bodyPr>
          <a:lstStyle/>
          <a:p>
            <a:pPr algn="l">
              <a:buNone/>
              <a:defRPr sz="2250" b="0">
                <a:solidFill>
                  <a:srgbClr val="17242C"/>
                </a:solidFill>
                <a:latin typeface="Arial"/>
                <a:ea typeface="Arial"/>
                <a:cs typeface="Arial"/>
              </a:defRPr>
            </a:pPr>
            <a:r>
              <a:rPr sz="2250" b="0">
                <a:solidFill>
                  <a:srgbClr val="17242C"/>
                </a:solidFill>
                <a:latin typeface="Arial"/>
                <a:ea typeface="Arial"/>
                <a:cs typeface="Arial"/>
              </a:rPr>
              <a:t>Australia above the OECD average</a:t>
            </a:r>
          </a:p>
        </p:txBody>
      </p:sp>
      <p:sp>
        <p:nvSpPr>
          <p:cNvPr id="7" name="shape-6">
            <a:extLst>
              <a:ext uri="{FF2B5EF4-FFF2-40B4-BE49-F238E27FC236}">
                <a16:creationId xmlns:a16="http://schemas.microsoft.com/office/drawing/2014/main" id="{6569140C-6CAD-4956-91B2-D8B0C9381C3B}"/>
              </a:ext>
            </a:extLst>
          </p:cNvPr>
          <p:cNvSpPr>
            <a:spLocks noGrp="1"/>
          </p:cNvSpPr>
          <p:nvPr/>
        </p:nvSpPr>
        <p:spPr>
          <a:xfrm>
            <a:off x="571500" y="2933700"/>
            <a:ext cx="11049000" cy="0"/>
          </a:xfrm>
          <a:prstGeom prst="line">
            <a:avLst/>
          </a:prstGeom>
          <a:noFill/>
          <a:ln w="14288">
            <a:solidFill>
              <a:srgbClr val="D5DEE2"/>
            </a:solidFill>
          </a:ln>
        </p:spPr>
        <p:txBody>
          <a:bodyPr/>
          <a:lstStyle/>
          <a:p>
            <a:endParaRPr lang="en-US"/>
          </a:p>
        </p:txBody>
      </p:sp>
      <p:sp>
        <p:nvSpPr>
          <p:cNvPr id="8" name="text-7">
            <a:extLst>
              <a:ext uri="{FF2B5EF4-FFF2-40B4-BE49-F238E27FC236}">
                <a16:creationId xmlns:a16="http://schemas.microsoft.com/office/drawing/2014/main" id="{EB8C3A9C-9E02-4D5D-89A2-70606891A524}"/>
              </a:ext>
            </a:extLst>
          </p:cNvPr>
          <p:cNvSpPr>
            <a:spLocks noGrp="1"/>
          </p:cNvSpPr>
          <p:nvPr/>
        </p:nvSpPr>
        <p:spPr>
          <a:xfrm>
            <a:off x="571500" y="3086100"/>
            <a:ext cx="3771900" cy="781050"/>
          </a:xfrm>
          <a:prstGeom prst="rect">
            <a:avLst/>
          </a:prstGeom>
          <a:noFill/>
          <a:ln w="0">
            <a:noFill/>
          </a:ln>
        </p:spPr>
        <p:txBody>
          <a:bodyPr wrap="square" lIns="0" tIns="0" rIns="0" bIns="0" anchor="t">
            <a:noAutofit/>
          </a:bodyPr>
          <a:lstStyle/>
          <a:p>
            <a:pPr algn="l">
              <a:buNone/>
              <a:defRPr sz="2250" b="1">
                <a:solidFill>
                  <a:srgbClr val="176779"/>
                </a:solidFill>
                <a:latin typeface="Arial"/>
                <a:ea typeface="Arial"/>
                <a:cs typeface="Arial"/>
              </a:defRPr>
            </a:pPr>
            <a:r>
              <a:rPr sz="2250" b="1">
                <a:solidFill>
                  <a:srgbClr val="176779"/>
                </a:solidFill>
                <a:latin typeface="Arial"/>
                <a:ea typeface="Arial"/>
                <a:cs typeface="Arial"/>
              </a:rPr>
              <a:t>Daily smoking</a:t>
            </a:r>
          </a:p>
        </p:txBody>
      </p:sp>
      <p:sp>
        <p:nvSpPr>
          <p:cNvPr id="9" name="text-8">
            <a:extLst>
              <a:ext uri="{FF2B5EF4-FFF2-40B4-BE49-F238E27FC236}">
                <a16:creationId xmlns:a16="http://schemas.microsoft.com/office/drawing/2014/main" id="{996C7DFD-1A4B-4209-8E3E-B4D046629DA4}"/>
              </a:ext>
            </a:extLst>
          </p:cNvPr>
          <p:cNvSpPr>
            <a:spLocks noGrp="1"/>
          </p:cNvSpPr>
          <p:nvPr/>
        </p:nvSpPr>
        <p:spPr>
          <a:xfrm>
            <a:off x="4629150" y="3086100"/>
            <a:ext cx="6991350" cy="895350"/>
          </a:xfrm>
          <a:prstGeom prst="rect">
            <a:avLst/>
          </a:prstGeom>
          <a:noFill/>
          <a:ln w="0">
            <a:noFill/>
          </a:ln>
        </p:spPr>
        <p:txBody>
          <a:bodyPr wrap="square" lIns="0" tIns="0" rIns="0" bIns="0" anchor="t">
            <a:noAutofit/>
          </a:bodyPr>
          <a:lstStyle/>
          <a:p>
            <a:pPr algn="l">
              <a:buNone/>
              <a:defRPr sz="2250" b="0">
                <a:solidFill>
                  <a:srgbClr val="17242C"/>
                </a:solidFill>
                <a:latin typeface="Arial"/>
                <a:ea typeface="Arial"/>
                <a:cs typeface="Arial"/>
              </a:defRPr>
            </a:pPr>
            <a:r>
              <a:rPr sz="2250" b="0">
                <a:solidFill>
                  <a:srgbClr val="17242C"/>
                </a:solidFill>
                <a:latin typeface="Arial"/>
                <a:ea typeface="Arial"/>
                <a:cs typeface="Arial"/>
              </a:rPr>
              <a:t>Australia below the OECD average</a:t>
            </a:r>
          </a:p>
        </p:txBody>
      </p:sp>
      <p:sp>
        <p:nvSpPr>
          <p:cNvPr id="10" name="shape-9">
            <a:extLst>
              <a:ext uri="{FF2B5EF4-FFF2-40B4-BE49-F238E27FC236}">
                <a16:creationId xmlns:a16="http://schemas.microsoft.com/office/drawing/2014/main" id="{71D3A6A4-5653-4A6D-8DFD-E2DE178E43CA}"/>
              </a:ext>
            </a:extLst>
          </p:cNvPr>
          <p:cNvSpPr>
            <a:spLocks noGrp="1"/>
          </p:cNvSpPr>
          <p:nvPr/>
        </p:nvSpPr>
        <p:spPr>
          <a:xfrm>
            <a:off x="571500" y="3990975"/>
            <a:ext cx="11049000" cy="0"/>
          </a:xfrm>
          <a:prstGeom prst="line">
            <a:avLst/>
          </a:prstGeom>
          <a:noFill/>
          <a:ln w="14288">
            <a:solidFill>
              <a:srgbClr val="D5DEE2"/>
            </a:solidFill>
          </a:ln>
        </p:spPr>
        <p:txBody>
          <a:bodyPr/>
          <a:lstStyle/>
          <a:p>
            <a:endParaRPr lang="en-US"/>
          </a:p>
        </p:txBody>
      </p:sp>
      <p:sp>
        <p:nvSpPr>
          <p:cNvPr id="11" name="text-10">
            <a:extLst>
              <a:ext uri="{FF2B5EF4-FFF2-40B4-BE49-F238E27FC236}">
                <a16:creationId xmlns:a16="http://schemas.microsoft.com/office/drawing/2014/main" id="{7C29BFC1-D4C2-4EAA-9C9B-160BAEF80684}"/>
              </a:ext>
            </a:extLst>
          </p:cNvPr>
          <p:cNvSpPr>
            <a:spLocks noGrp="1"/>
          </p:cNvSpPr>
          <p:nvPr/>
        </p:nvSpPr>
        <p:spPr>
          <a:xfrm>
            <a:off x="571500" y="4143375"/>
            <a:ext cx="3771900" cy="781050"/>
          </a:xfrm>
          <a:prstGeom prst="rect">
            <a:avLst/>
          </a:prstGeom>
          <a:noFill/>
          <a:ln w="0">
            <a:noFill/>
          </a:ln>
        </p:spPr>
        <p:txBody>
          <a:bodyPr wrap="square" lIns="0" tIns="0" rIns="0" bIns="0" anchor="t">
            <a:noAutofit/>
          </a:bodyPr>
          <a:lstStyle/>
          <a:p>
            <a:pPr algn="l">
              <a:buNone/>
              <a:defRPr sz="2250" b="1">
                <a:solidFill>
                  <a:srgbClr val="176779"/>
                </a:solidFill>
                <a:latin typeface="Arial"/>
                <a:ea typeface="Arial"/>
                <a:cs typeface="Arial"/>
              </a:defRPr>
            </a:pPr>
            <a:r>
              <a:rPr sz="2250" b="1">
                <a:solidFill>
                  <a:srgbClr val="176779"/>
                </a:solidFill>
                <a:latin typeface="Arial"/>
                <a:ea typeface="Arial"/>
                <a:cs typeface="Arial"/>
              </a:rPr>
              <a:t>Self-reported obesity</a:t>
            </a:r>
          </a:p>
        </p:txBody>
      </p:sp>
      <p:sp>
        <p:nvSpPr>
          <p:cNvPr id="12" name="text-11">
            <a:extLst>
              <a:ext uri="{FF2B5EF4-FFF2-40B4-BE49-F238E27FC236}">
                <a16:creationId xmlns:a16="http://schemas.microsoft.com/office/drawing/2014/main" id="{0FAF2990-2C1F-4F72-99C5-4ABA4296EB83}"/>
              </a:ext>
            </a:extLst>
          </p:cNvPr>
          <p:cNvSpPr>
            <a:spLocks noGrp="1"/>
          </p:cNvSpPr>
          <p:nvPr/>
        </p:nvSpPr>
        <p:spPr>
          <a:xfrm>
            <a:off x="4629150" y="4143375"/>
            <a:ext cx="6991350" cy="895350"/>
          </a:xfrm>
          <a:prstGeom prst="rect">
            <a:avLst/>
          </a:prstGeom>
          <a:noFill/>
          <a:ln w="0">
            <a:noFill/>
          </a:ln>
        </p:spPr>
        <p:txBody>
          <a:bodyPr wrap="square" lIns="0" tIns="0" rIns="0" bIns="0" anchor="t">
            <a:noAutofit/>
          </a:bodyPr>
          <a:lstStyle/>
          <a:p>
            <a:pPr algn="l">
              <a:buNone/>
              <a:defRPr sz="2250" b="0">
                <a:solidFill>
                  <a:srgbClr val="17242C"/>
                </a:solidFill>
                <a:latin typeface="Arial"/>
                <a:ea typeface="Arial"/>
                <a:cs typeface="Arial"/>
              </a:defRPr>
            </a:pPr>
            <a:r>
              <a:rPr sz="2250" b="0">
                <a:solidFill>
                  <a:srgbClr val="17242C"/>
                </a:solidFill>
                <a:latin typeface="Arial"/>
                <a:ea typeface="Arial"/>
                <a:cs typeface="Arial"/>
              </a:rPr>
              <a:t>Australia above the OECD average</a:t>
            </a:r>
          </a:p>
        </p:txBody>
      </p:sp>
      <p:sp>
        <p:nvSpPr>
          <p:cNvPr id="13" name="text-12">
            <a:extLst>
              <a:ext uri="{FF2B5EF4-FFF2-40B4-BE49-F238E27FC236}">
                <a16:creationId xmlns:a16="http://schemas.microsoft.com/office/drawing/2014/main" id="{782A98F2-954B-4886-BE70-9CAB04B7624B}"/>
              </a:ext>
            </a:extLst>
          </p:cNvPr>
          <p:cNvSpPr>
            <a:spLocks noGrp="1"/>
          </p:cNvSpPr>
          <p:nvPr/>
        </p:nvSpPr>
        <p:spPr>
          <a:xfrm>
            <a:off x="571500" y="5743575"/>
            <a:ext cx="10953750" cy="476250"/>
          </a:xfrm>
          <a:prstGeom prst="rect">
            <a:avLst/>
          </a:prstGeom>
          <a:noFill/>
          <a:ln w="0">
            <a:noFill/>
          </a:ln>
        </p:spPr>
        <p:txBody>
          <a:bodyPr wrap="square" lIns="0" tIns="0" rIns="0" bIns="0" anchor="t">
            <a:noAutofit/>
          </a:bodyPr>
          <a:lstStyle/>
          <a:p>
            <a:pPr algn="l">
              <a:buNone/>
              <a:defRPr sz="1725" b="0">
                <a:solidFill>
                  <a:srgbClr val="52616A"/>
                </a:solidFill>
                <a:latin typeface="Arial"/>
                <a:ea typeface="Arial"/>
                <a:cs typeface="Arial"/>
              </a:defRPr>
            </a:pPr>
            <a:r>
              <a:rPr sz="1725" b="0">
                <a:solidFill>
                  <a:srgbClr val="52616A"/>
                </a:solidFill>
                <a:latin typeface="Arial"/>
                <a:ea typeface="Arial"/>
                <a:cs typeface="Arial"/>
              </a:rPr>
              <a:t>Different indicators and reference years. OECD Health at a Glance 2025, workbook R4.</a:t>
            </a:r>
          </a:p>
        </p:txBody>
      </p:sp>
    </p:spTree>
    <p:extLst>
      <p:ext uri="{BB962C8B-B14F-4D97-AF65-F5344CB8AC3E}">
        <p14:creationId xmlns:p14="http://schemas.microsoft.com/office/powerpoint/2010/main" val="12726046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text-0">
            <a:extLst>
              <a:ext uri="{FF2B5EF4-FFF2-40B4-BE49-F238E27FC236}">
                <a16:creationId xmlns:a16="http://schemas.microsoft.com/office/drawing/2014/main" id="{90209D53-AE42-4BFE-A97C-276288147A5C}"/>
              </a:ext>
            </a:extLst>
          </p:cNvPr>
          <p:cNvSpPr>
            <a:spLocks noGrp="1"/>
          </p:cNvSpPr>
          <p:nvPr/>
        </p:nvSpPr>
        <p:spPr>
          <a:xfrm>
            <a:off x="571500" y="571500"/>
            <a:ext cx="11049000" cy="1009650"/>
          </a:xfrm>
          <a:prstGeom prst="rect">
            <a:avLst/>
          </a:prstGeom>
          <a:noFill/>
          <a:ln w="0">
            <a:noFill/>
          </a:ln>
        </p:spPr>
        <p:txBody>
          <a:bodyPr wrap="square" lIns="0" tIns="0" rIns="0" bIns="0" anchor="t">
            <a:noAutofit/>
          </a:bodyPr>
          <a:lstStyle/>
          <a:p>
            <a:pPr algn="l">
              <a:buNone/>
              <a:defRPr sz="3150" b="1">
                <a:solidFill>
                  <a:srgbClr val="17242C"/>
                </a:solidFill>
                <a:latin typeface="Arial"/>
                <a:ea typeface="Arial"/>
                <a:cs typeface="Arial"/>
              </a:defRPr>
            </a:pPr>
            <a:r>
              <a:rPr sz="3150" b="1">
                <a:solidFill>
                  <a:srgbClr val="17242C"/>
                </a:solidFill>
                <a:latin typeface="Arial"/>
                <a:ea typeface="Arial"/>
                <a:cs typeface="Arial"/>
              </a:rPr>
              <a:t>CVD, cancer and type 2 diabetes</a:t>
            </a:r>
          </a:p>
        </p:txBody>
      </p:sp>
      <p:sp>
        <p:nvSpPr>
          <p:cNvPr id="2" name="shape-1">
            <a:extLst>
              <a:ext uri="{FF2B5EF4-FFF2-40B4-BE49-F238E27FC236}">
                <a16:creationId xmlns:a16="http://schemas.microsoft.com/office/drawing/2014/main" id="{928BAFCA-DEAA-4340-AFEE-B0D27A6D2F8A}"/>
              </a:ext>
            </a:extLst>
          </p:cNvPr>
          <p:cNvSpPr>
            <a:spLocks noGrp="1"/>
          </p:cNvSpPr>
          <p:nvPr/>
        </p:nvSpPr>
        <p:spPr>
          <a:xfrm>
            <a:off x="571500" y="6315075"/>
            <a:ext cx="11049000" cy="0"/>
          </a:xfrm>
          <a:prstGeom prst="line">
            <a:avLst/>
          </a:prstGeom>
          <a:noFill/>
          <a:ln w="14288">
            <a:solidFill>
              <a:srgbClr val="D5DEE2"/>
            </a:solidFill>
          </a:ln>
        </p:spPr>
        <p:txBody>
          <a:bodyPr/>
          <a:lstStyle/>
          <a:p>
            <a:endParaRPr lang="en-US"/>
          </a:p>
        </p:txBody>
      </p:sp>
      <p:sp>
        <p:nvSpPr>
          <p:cNvPr id="3" name="text-2">
            <a:extLst>
              <a:ext uri="{FF2B5EF4-FFF2-40B4-BE49-F238E27FC236}">
                <a16:creationId xmlns:a16="http://schemas.microsoft.com/office/drawing/2014/main" id="{BA90C589-9824-4FC0-8400-E968D7A6F5C3}"/>
              </a:ext>
            </a:extLst>
          </p:cNvPr>
          <p:cNvSpPr>
            <a:spLocks noGrp="1"/>
          </p:cNvSpPr>
          <p:nvPr/>
        </p:nvSpPr>
        <p:spPr>
          <a:xfrm>
            <a:off x="571500" y="6457950"/>
            <a:ext cx="9429750" cy="209550"/>
          </a:xfrm>
          <a:prstGeom prst="rect">
            <a:avLst/>
          </a:prstGeom>
          <a:noFill/>
          <a:ln w="0">
            <a:noFill/>
          </a:ln>
        </p:spPr>
        <p:txBody>
          <a:bodyPr wrap="square" lIns="0" tIns="0" rIns="0" bIns="0" anchor="t">
            <a:noAutofit/>
          </a:bodyPr>
          <a:lstStyle/>
          <a:p>
            <a:pPr algn="l">
              <a:buNone/>
              <a:defRPr sz="1275" b="0">
                <a:solidFill>
                  <a:srgbClr val="52616A"/>
                </a:solidFill>
                <a:latin typeface="Arial"/>
                <a:ea typeface="Arial"/>
                <a:cs typeface="Arial"/>
              </a:defRPr>
            </a:pPr>
            <a:r>
              <a:rPr sz="1275" b="0">
                <a:solidFill>
                  <a:srgbClr val="52616A"/>
                </a:solidFill>
                <a:latin typeface="Arial"/>
                <a:ea typeface="Arial"/>
                <a:cs typeface="Arial"/>
              </a:rPr>
              <a:t>Workbook p8, 37</a:t>
            </a:r>
          </a:p>
        </p:txBody>
      </p:sp>
      <p:sp>
        <p:nvSpPr>
          <p:cNvPr id="4" name="text-3">
            <a:extLst>
              <a:ext uri="{FF2B5EF4-FFF2-40B4-BE49-F238E27FC236}">
                <a16:creationId xmlns:a16="http://schemas.microsoft.com/office/drawing/2014/main" id="{A0EEFC6A-9BD2-4883-AB1D-91CED72B1673}"/>
              </a:ext>
            </a:extLst>
          </p:cNvPr>
          <p:cNvSpPr>
            <a:spLocks noGrp="1"/>
          </p:cNvSpPr>
          <p:nvPr/>
        </p:nvSpPr>
        <p:spPr>
          <a:xfrm>
            <a:off x="11049000" y="6438900"/>
            <a:ext cx="571500" cy="228600"/>
          </a:xfrm>
          <a:prstGeom prst="rect">
            <a:avLst/>
          </a:prstGeom>
          <a:noFill/>
          <a:ln w="0">
            <a:noFill/>
          </a:ln>
        </p:spPr>
        <p:txBody>
          <a:bodyPr wrap="square" lIns="0" tIns="0" rIns="0" bIns="0" anchor="t">
            <a:noAutofit/>
          </a:bodyPr>
          <a:lstStyle/>
          <a:p>
            <a:pPr algn="r">
              <a:buNone/>
              <a:defRPr sz="1350" b="0">
                <a:solidFill>
                  <a:srgbClr val="52616A"/>
                </a:solidFill>
                <a:latin typeface="Arial"/>
                <a:ea typeface="Arial"/>
                <a:cs typeface="Arial"/>
              </a:defRPr>
            </a:pPr>
            <a:r>
              <a:rPr sz="1350" b="0">
                <a:solidFill>
                  <a:srgbClr val="52616A"/>
                </a:solidFill>
                <a:latin typeface="Arial"/>
                <a:ea typeface="Arial"/>
                <a:cs typeface="Arial"/>
              </a:rPr>
              <a:t>13</a:t>
            </a:r>
          </a:p>
        </p:txBody>
      </p:sp>
      <p:graphicFrame>
        <p:nvGraphicFramePr>
          <p:cNvPr id="13" name="Table 12"/>
          <p:cNvGraphicFramePr/>
          <p:nvPr/>
        </p:nvGraphicFramePr>
        <p:xfrm>
          <a:off x="571500" y="1885950"/>
          <a:ext cx="11049000" cy="2522220"/>
        </p:xfrm>
        <a:graphic>
          <a:graphicData uri="http://schemas.openxmlformats.org/drawingml/2006/table">
            <a:tbl>
              <a:tblPr/>
              <a:tblGrid>
                <a:gridCol w="2476500">
                  <a:extLst>
                    <a:ext uri="{9D8B030D-6E8A-4147-A177-3AD203B41FA5}">
                      <a16:colId xmlns:a16="http://schemas.microsoft.com/office/drawing/2014/main" val="20000"/>
                    </a:ext>
                  </a:extLst>
                </a:gridCol>
                <a:gridCol w="4305300">
                  <a:extLst>
                    <a:ext uri="{9D8B030D-6E8A-4147-A177-3AD203B41FA5}">
                      <a16:colId xmlns:a16="http://schemas.microsoft.com/office/drawing/2014/main" val="20001"/>
                    </a:ext>
                  </a:extLst>
                </a:gridCol>
                <a:gridCol w="4267200">
                  <a:extLst>
                    <a:ext uri="{9D8B030D-6E8A-4147-A177-3AD203B41FA5}">
                      <a16:colId xmlns:a16="http://schemas.microsoft.com/office/drawing/2014/main" val="20002"/>
                    </a:ext>
                  </a:extLst>
                </a:gridCol>
              </a:tblGrid>
              <a:tr h="533400">
                <a:tc>
                  <a:txBody>
                    <a:bodyPr/>
                    <a:lstStyle/>
                    <a:p>
                      <a:r>
                        <a:rPr sz="1875" b="1">
                          <a:solidFill>
                            <a:srgbClr val="FFFFFF"/>
                          </a:solidFill>
                          <a:latin typeface="Arial"/>
                          <a:ea typeface="Arial"/>
                          <a:cs typeface="Arial"/>
                        </a:rPr>
                        <a:t>Condition</a:t>
                      </a:r>
                    </a:p>
                  </a:txBody>
                  <a:tcPr>
                    <a:solidFill>
                      <a:srgbClr val="17242C"/>
                    </a:solidFill>
                  </a:tcPr>
                </a:tc>
                <a:tc>
                  <a:txBody>
                    <a:bodyPr/>
                    <a:lstStyle/>
                    <a:p>
                      <a:r>
                        <a:rPr sz="1875" b="1">
                          <a:solidFill>
                            <a:srgbClr val="FFFFFF"/>
                          </a:solidFill>
                          <a:latin typeface="Arial"/>
                          <a:ea typeface="Arial"/>
                          <a:cs typeface="Arial"/>
                        </a:rPr>
                        <a:t>Pattern to explain</a:t>
                      </a:r>
                    </a:p>
                  </a:txBody>
                  <a:tcPr>
                    <a:solidFill>
                      <a:srgbClr val="17242C"/>
                    </a:solidFill>
                  </a:tcPr>
                </a:tc>
                <a:tc>
                  <a:txBody>
                    <a:bodyPr/>
                    <a:lstStyle/>
                    <a:p>
                      <a:r>
                        <a:rPr sz="1875" b="1">
                          <a:solidFill>
                            <a:srgbClr val="FFFFFF"/>
                          </a:solidFill>
                          <a:latin typeface="Arial"/>
                          <a:ea typeface="Arial"/>
                          <a:cs typeface="Arial"/>
                        </a:rPr>
                        <a:t>Protective mechanism</a:t>
                      </a:r>
                    </a:p>
                  </a:txBody>
                  <a:tcPr>
                    <a:solidFill>
                      <a:srgbClr val="17242C"/>
                    </a:solidFill>
                  </a:tcPr>
                </a:tc>
                <a:extLst>
                  <a:ext uri="{0D108BD9-81ED-4DB2-BD59-A6C34878D82A}">
                    <a16:rowId xmlns:a16="http://schemas.microsoft.com/office/drawing/2014/main" val="10000"/>
                  </a:ext>
                </a:extLst>
              </a:tr>
              <a:tr h="0">
                <a:tc>
                  <a:txBody>
                    <a:bodyPr/>
                    <a:lstStyle/>
                    <a:p>
                      <a:r>
                        <a:rPr sz="1875" b="0">
                          <a:solidFill>
                            <a:srgbClr val="17242C"/>
                          </a:solidFill>
                          <a:latin typeface="Arial"/>
                          <a:ea typeface="Arial"/>
                          <a:cs typeface="Arial"/>
                        </a:rPr>
                        <a:t>Cardiovascular disease</a:t>
                      </a:r>
                    </a:p>
                  </a:txBody>
                  <a:tcPr>
                    <a:solidFill>
                      <a:srgbClr val="FFFFFF"/>
                    </a:solidFill>
                  </a:tcPr>
                </a:tc>
                <a:tc>
                  <a:txBody>
                    <a:bodyPr/>
                    <a:lstStyle/>
                    <a:p>
                      <a:r>
                        <a:rPr sz="1875" b="0">
                          <a:solidFill>
                            <a:srgbClr val="17242C"/>
                          </a:solidFill>
                          <a:latin typeface="Arial"/>
                          <a:ea typeface="Arial"/>
                          <a:cs typeface="Arial"/>
                        </a:rPr>
                        <a:t>Long-term mortality decline can coexist with ongoing burden.</a:t>
                      </a:r>
                    </a:p>
                  </a:txBody>
                  <a:tcPr>
                    <a:solidFill>
                      <a:srgbClr val="FFFFFF"/>
                    </a:solidFill>
                  </a:tcPr>
                </a:tc>
                <a:tc>
                  <a:txBody>
                    <a:bodyPr/>
                    <a:lstStyle/>
                    <a:p>
                      <a:r>
                        <a:rPr sz="1875" b="0">
                          <a:solidFill>
                            <a:srgbClr val="17242C"/>
                          </a:solidFill>
                          <a:latin typeface="Arial"/>
                          <a:ea typeface="Arial"/>
                          <a:cs typeface="Arial"/>
                        </a:rPr>
                        <a:t>Tobacco control and risk management reduce exposure or complications.</a:t>
                      </a:r>
                    </a:p>
                  </a:txBody>
                  <a:tcPr>
                    <a:solidFill>
                      <a:srgbClr val="FFFFFF"/>
                    </a:solidFill>
                  </a:tcPr>
                </a:tc>
                <a:extLst>
                  <a:ext uri="{0D108BD9-81ED-4DB2-BD59-A6C34878D82A}">
                    <a16:rowId xmlns:a16="http://schemas.microsoft.com/office/drawing/2014/main" val="10001"/>
                  </a:ext>
                </a:extLst>
              </a:tr>
              <a:tr h="0">
                <a:tc>
                  <a:txBody>
                    <a:bodyPr/>
                    <a:lstStyle/>
                    <a:p>
                      <a:r>
                        <a:rPr sz="1875" b="0">
                          <a:solidFill>
                            <a:srgbClr val="17242C"/>
                          </a:solidFill>
                          <a:latin typeface="Arial"/>
                          <a:ea typeface="Arial"/>
                          <a:cs typeface="Arial"/>
                        </a:rPr>
                        <a:t>Cancer</a:t>
                      </a:r>
                    </a:p>
                  </a:txBody>
                  <a:tcPr>
                    <a:solidFill>
                      <a:srgbClr val="FFFFFF"/>
                    </a:solidFill>
                  </a:tcPr>
                </a:tc>
                <a:tc>
                  <a:txBody>
                    <a:bodyPr/>
                    <a:lstStyle/>
                    <a:p>
                      <a:r>
                        <a:rPr sz="1875" b="0">
                          <a:solidFill>
                            <a:srgbClr val="17242C"/>
                          </a:solidFill>
                          <a:latin typeface="Arial"/>
                          <a:ea typeface="Arial"/>
                          <a:cs typeface="Arial"/>
                        </a:rPr>
                        <a:t>Incidence and survival differ greatly by cancer type.</a:t>
                      </a:r>
                    </a:p>
                  </a:txBody>
                  <a:tcPr>
                    <a:solidFill>
                      <a:srgbClr val="FFFFFF"/>
                    </a:solidFill>
                  </a:tcPr>
                </a:tc>
                <a:tc>
                  <a:txBody>
                    <a:bodyPr/>
                    <a:lstStyle/>
                    <a:p>
                      <a:r>
                        <a:rPr sz="1875" b="0">
                          <a:solidFill>
                            <a:srgbClr val="17242C"/>
                          </a:solidFill>
                          <a:latin typeface="Arial"/>
                          <a:ea typeface="Arial"/>
                          <a:cs typeface="Arial"/>
                        </a:rPr>
                        <a:t>UV protection or relevant vaccination targets specific risks.</a:t>
                      </a:r>
                    </a:p>
                  </a:txBody>
                  <a:tcPr>
                    <a:solidFill>
                      <a:srgbClr val="FFFFFF"/>
                    </a:solidFill>
                  </a:tcPr>
                </a:tc>
                <a:extLst>
                  <a:ext uri="{0D108BD9-81ED-4DB2-BD59-A6C34878D82A}">
                    <a16:rowId xmlns:a16="http://schemas.microsoft.com/office/drawing/2014/main" val="10002"/>
                  </a:ext>
                </a:extLst>
              </a:tr>
              <a:tr h="0">
                <a:tc>
                  <a:txBody>
                    <a:bodyPr/>
                    <a:lstStyle/>
                    <a:p>
                      <a:r>
                        <a:rPr sz="1875" b="0">
                          <a:solidFill>
                            <a:srgbClr val="17242C"/>
                          </a:solidFill>
                          <a:latin typeface="Arial"/>
                          <a:ea typeface="Arial"/>
                          <a:cs typeface="Arial"/>
                        </a:rPr>
                        <a:t>Type 2 diabetes</a:t>
                      </a:r>
                    </a:p>
                  </a:txBody>
                  <a:tcPr>
                    <a:solidFill>
                      <a:srgbClr val="FFFFFF"/>
                    </a:solidFill>
                  </a:tcPr>
                </a:tc>
                <a:tc>
                  <a:txBody>
                    <a:bodyPr/>
                    <a:lstStyle/>
                    <a:p>
                      <a:r>
                        <a:rPr sz="1875" b="0">
                          <a:solidFill>
                            <a:srgbClr val="17242C"/>
                          </a:solidFill>
                          <a:latin typeface="Arial"/>
                          <a:ea typeface="Arial"/>
                          <a:cs typeface="Arial"/>
                        </a:rPr>
                        <a:t>Fewer new diagnoses can coexist with ongoing care needs.</a:t>
                      </a:r>
                    </a:p>
                  </a:txBody>
                  <a:tcPr>
                    <a:solidFill>
                      <a:srgbClr val="FFFFFF"/>
                    </a:solidFill>
                  </a:tcPr>
                </a:tc>
                <a:tc>
                  <a:txBody>
                    <a:bodyPr/>
                    <a:lstStyle/>
                    <a:p>
                      <a:r>
                        <a:rPr sz="1875" b="0">
                          <a:solidFill>
                            <a:srgbClr val="17242C"/>
                          </a:solidFill>
                          <a:latin typeface="Arial"/>
                          <a:ea typeface="Arial"/>
                          <a:cs typeface="Arial"/>
                        </a:rPr>
                        <a:t>Activity, supportive food environments and care reduce risk or complications.</a:t>
                      </a:r>
                    </a:p>
                  </a:txBody>
                  <a:tcPr>
                    <a:solidFill>
                      <a:srgbClr val="FFFFFF"/>
                    </a:solidFill>
                  </a:tcPr>
                </a:tc>
                <a:extLst>
                  <a:ext uri="{0D108BD9-81ED-4DB2-BD59-A6C34878D82A}">
                    <a16:rowId xmlns:a16="http://schemas.microsoft.com/office/drawing/2014/main" val="10003"/>
                  </a:ext>
                </a:extLst>
              </a:tr>
            </a:tbl>
          </a:graphicData>
        </a:graphic>
      </p:graphicFrame>
      <p:sp>
        <p:nvSpPr>
          <p:cNvPr id="6" name="text-4">
            <a:extLst>
              <a:ext uri="{FF2B5EF4-FFF2-40B4-BE49-F238E27FC236}">
                <a16:creationId xmlns:a16="http://schemas.microsoft.com/office/drawing/2014/main" id="{9EE700F8-A8D8-4CA8-93D9-974A719605DF}"/>
              </a:ext>
            </a:extLst>
          </p:cNvPr>
          <p:cNvSpPr>
            <a:spLocks noGrp="1"/>
          </p:cNvSpPr>
          <p:nvPr/>
        </p:nvSpPr>
        <p:spPr>
          <a:xfrm>
            <a:off x="571500" y="5791200"/>
            <a:ext cx="10953750" cy="476250"/>
          </a:xfrm>
          <a:prstGeom prst="rect">
            <a:avLst/>
          </a:prstGeom>
          <a:noFill/>
          <a:ln w="0">
            <a:noFill/>
          </a:ln>
        </p:spPr>
        <p:txBody>
          <a:bodyPr wrap="square" lIns="0" tIns="0" rIns="0" bIns="0" anchor="t">
            <a:noAutofit/>
          </a:bodyPr>
          <a:lstStyle/>
          <a:p>
            <a:pPr algn="l">
              <a:buNone/>
              <a:defRPr sz="1725" b="0">
                <a:solidFill>
                  <a:srgbClr val="52616A"/>
                </a:solidFill>
                <a:latin typeface="Arial"/>
                <a:ea typeface="Arial"/>
                <a:cs typeface="Arial"/>
              </a:defRPr>
            </a:pPr>
            <a:r>
              <a:rPr sz="1725" b="0">
                <a:solidFill>
                  <a:srgbClr val="52616A"/>
                </a:solidFill>
                <a:latin typeface="Arial"/>
                <a:ea typeface="Arial"/>
                <a:cs typeface="Arial"/>
              </a:rPr>
              <a:t>Use a common lens: measure, determinants, protective action and population context.</a:t>
            </a:r>
          </a:p>
        </p:txBody>
      </p:sp>
    </p:spTree>
    <p:extLst>
      <p:ext uri="{BB962C8B-B14F-4D97-AF65-F5344CB8AC3E}">
        <p14:creationId xmlns:p14="http://schemas.microsoft.com/office/powerpoint/2010/main" val="568572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 name="text-0">
            <a:extLst>
              <a:ext uri="{FF2B5EF4-FFF2-40B4-BE49-F238E27FC236}">
                <a16:creationId xmlns:a16="http://schemas.microsoft.com/office/drawing/2014/main" id="{1BBCC265-D7F2-4492-A8FD-0939B5D54DEA}"/>
              </a:ext>
            </a:extLst>
          </p:cNvPr>
          <p:cNvSpPr>
            <a:spLocks noGrp="1"/>
          </p:cNvSpPr>
          <p:nvPr/>
        </p:nvSpPr>
        <p:spPr>
          <a:xfrm>
            <a:off x="571500" y="571500"/>
            <a:ext cx="11049000" cy="1009650"/>
          </a:xfrm>
          <a:prstGeom prst="rect">
            <a:avLst/>
          </a:prstGeom>
          <a:noFill/>
          <a:ln w="0">
            <a:noFill/>
          </a:ln>
        </p:spPr>
        <p:txBody>
          <a:bodyPr wrap="square" lIns="0" tIns="0" rIns="0" bIns="0" anchor="t">
            <a:noAutofit/>
          </a:bodyPr>
          <a:lstStyle/>
          <a:p>
            <a:pPr algn="l">
              <a:buNone/>
              <a:defRPr sz="3150" b="1">
                <a:solidFill>
                  <a:srgbClr val="17242C"/>
                </a:solidFill>
                <a:latin typeface="Arial"/>
                <a:ea typeface="Arial"/>
                <a:cs typeface="Arial"/>
              </a:defRPr>
            </a:pPr>
            <a:r>
              <a:rPr sz="3150" b="1">
                <a:solidFill>
                  <a:srgbClr val="17242C"/>
                </a:solidFill>
                <a:latin typeface="Arial"/>
                <a:ea typeface="Arial"/>
                <a:cs typeface="Arial"/>
              </a:rPr>
              <a:t>Healthy ageing and future needs</a:t>
            </a:r>
          </a:p>
        </p:txBody>
      </p:sp>
      <p:sp>
        <p:nvSpPr>
          <p:cNvPr id="2" name="shape-1">
            <a:extLst>
              <a:ext uri="{FF2B5EF4-FFF2-40B4-BE49-F238E27FC236}">
                <a16:creationId xmlns:a16="http://schemas.microsoft.com/office/drawing/2014/main" id="{FBDC9212-94FC-40EE-9BB5-C3FE7C2A688D}"/>
              </a:ext>
            </a:extLst>
          </p:cNvPr>
          <p:cNvSpPr>
            <a:spLocks noGrp="1"/>
          </p:cNvSpPr>
          <p:nvPr/>
        </p:nvSpPr>
        <p:spPr>
          <a:xfrm>
            <a:off x="571500" y="6315075"/>
            <a:ext cx="11049000" cy="0"/>
          </a:xfrm>
          <a:prstGeom prst="line">
            <a:avLst/>
          </a:prstGeom>
          <a:noFill/>
          <a:ln w="14288">
            <a:solidFill>
              <a:srgbClr val="D5DEE2"/>
            </a:solidFill>
          </a:ln>
        </p:spPr>
        <p:txBody>
          <a:bodyPr/>
          <a:lstStyle/>
          <a:p>
            <a:endParaRPr lang="en-US"/>
          </a:p>
        </p:txBody>
      </p:sp>
      <p:sp>
        <p:nvSpPr>
          <p:cNvPr id="3" name="text-2">
            <a:extLst>
              <a:ext uri="{FF2B5EF4-FFF2-40B4-BE49-F238E27FC236}">
                <a16:creationId xmlns:a16="http://schemas.microsoft.com/office/drawing/2014/main" id="{454AB684-DC29-4F72-A3A7-287F390E6960}"/>
              </a:ext>
            </a:extLst>
          </p:cNvPr>
          <p:cNvSpPr>
            <a:spLocks noGrp="1"/>
          </p:cNvSpPr>
          <p:nvPr/>
        </p:nvSpPr>
        <p:spPr>
          <a:xfrm>
            <a:off x="571500" y="6457950"/>
            <a:ext cx="9429750" cy="209550"/>
          </a:xfrm>
          <a:prstGeom prst="rect">
            <a:avLst/>
          </a:prstGeom>
          <a:noFill/>
          <a:ln w="0">
            <a:noFill/>
          </a:ln>
        </p:spPr>
        <p:txBody>
          <a:bodyPr wrap="square" lIns="0" tIns="0" rIns="0" bIns="0" anchor="t">
            <a:noAutofit/>
          </a:bodyPr>
          <a:lstStyle/>
          <a:p>
            <a:pPr algn="l">
              <a:buNone/>
              <a:defRPr sz="1275" b="0">
                <a:solidFill>
                  <a:srgbClr val="52616A"/>
                </a:solidFill>
                <a:latin typeface="Arial"/>
                <a:ea typeface="Arial"/>
                <a:cs typeface="Arial"/>
              </a:defRPr>
            </a:pPr>
            <a:r>
              <a:rPr sz="1275" b="0">
                <a:solidFill>
                  <a:srgbClr val="52616A"/>
                </a:solidFill>
                <a:latin typeface="Arial"/>
                <a:ea typeface="Arial"/>
                <a:cs typeface="Arial"/>
              </a:rPr>
              <a:t>Workbook p9</a:t>
            </a:r>
          </a:p>
        </p:txBody>
      </p:sp>
      <p:sp>
        <p:nvSpPr>
          <p:cNvPr id="4" name="text-3">
            <a:extLst>
              <a:ext uri="{FF2B5EF4-FFF2-40B4-BE49-F238E27FC236}">
                <a16:creationId xmlns:a16="http://schemas.microsoft.com/office/drawing/2014/main" id="{BC537758-2C81-4F26-8C02-FCC511B770C8}"/>
              </a:ext>
            </a:extLst>
          </p:cNvPr>
          <p:cNvSpPr>
            <a:spLocks noGrp="1"/>
          </p:cNvSpPr>
          <p:nvPr/>
        </p:nvSpPr>
        <p:spPr>
          <a:xfrm>
            <a:off x="11049000" y="6438900"/>
            <a:ext cx="571500" cy="228600"/>
          </a:xfrm>
          <a:prstGeom prst="rect">
            <a:avLst/>
          </a:prstGeom>
          <a:noFill/>
          <a:ln w="0">
            <a:noFill/>
          </a:ln>
        </p:spPr>
        <p:txBody>
          <a:bodyPr wrap="square" lIns="0" tIns="0" rIns="0" bIns="0" anchor="t">
            <a:noAutofit/>
          </a:bodyPr>
          <a:lstStyle/>
          <a:p>
            <a:pPr algn="r">
              <a:buNone/>
              <a:defRPr sz="1350" b="0">
                <a:solidFill>
                  <a:srgbClr val="52616A"/>
                </a:solidFill>
                <a:latin typeface="Arial"/>
                <a:ea typeface="Arial"/>
                <a:cs typeface="Arial"/>
              </a:defRPr>
            </a:pPr>
            <a:r>
              <a:rPr sz="1350" b="0">
                <a:solidFill>
                  <a:srgbClr val="52616A"/>
                </a:solidFill>
                <a:latin typeface="Arial"/>
                <a:ea typeface="Arial"/>
                <a:cs typeface="Arial"/>
              </a:rPr>
              <a:t>14</a:t>
            </a:r>
          </a:p>
        </p:txBody>
      </p:sp>
      <p:sp>
        <p:nvSpPr>
          <p:cNvPr id="5" name="shape-4">
            <a:extLst>
              <a:ext uri="{FF2B5EF4-FFF2-40B4-BE49-F238E27FC236}">
                <a16:creationId xmlns:a16="http://schemas.microsoft.com/office/drawing/2014/main" id="{BBA47020-7130-42A8-8F18-515B14B94B3E}"/>
              </a:ext>
            </a:extLst>
          </p:cNvPr>
          <p:cNvSpPr>
            <a:spLocks noGrp="1"/>
          </p:cNvSpPr>
          <p:nvPr/>
        </p:nvSpPr>
        <p:spPr>
          <a:xfrm>
            <a:off x="571500" y="2209800"/>
            <a:ext cx="3378200" cy="0"/>
          </a:xfrm>
          <a:prstGeom prst="line">
            <a:avLst/>
          </a:prstGeom>
          <a:noFill/>
          <a:ln w="14288">
            <a:solidFill>
              <a:srgbClr val="176779"/>
            </a:solidFill>
          </a:ln>
        </p:spPr>
        <p:txBody>
          <a:bodyPr/>
          <a:lstStyle/>
          <a:p>
            <a:endParaRPr lang="en-US"/>
          </a:p>
        </p:txBody>
      </p:sp>
      <p:sp>
        <p:nvSpPr>
          <p:cNvPr id="6" name="text-5">
            <a:extLst>
              <a:ext uri="{FF2B5EF4-FFF2-40B4-BE49-F238E27FC236}">
                <a16:creationId xmlns:a16="http://schemas.microsoft.com/office/drawing/2014/main" id="{C3B1E9A0-DFE0-4C8C-B391-70CD82AD2CC7}"/>
              </a:ext>
            </a:extLst>
          </p:cNvPr>
          <p:cNvSpPr>
            <a:spLocks noGrp="1"/>
          </p:cNvSpPr>
          <p:nvPr/>
        </p:nvSpPr>
        <p:spPr>
          <a:xfrm>
            <a:off x="571500" y="2333625"/>
            <a:ext cx="3378200" cy="1200150"/>
          </a:xfrm>
          <a:prstGeom prst="rect">
            <a:avLst/>
          </a:prstGeom>
          <a:noFill/>
          <a:ln w="0">
            <a:noFill/>
          </a:ln>
        </p:spPr>
        <p:txBody>
          <a:bodyPr wrap="square" lIns="0" tIns="0" rIns="0" bIns="0" anchor="t">
            <a:noAutofit/>
          </a:bodyPr>
          <a:lstStyle/>
          <a:p>
            <a:pPr algn="ctr">
              <a:buNone/>
              <a:defRPr sz="2400" b="1">
                <a:solidFill>
                  <a:srgbClr val="17242C"/>
                </a:solidFill>
                <a:latin typeface="Arial"/>
                <a:ea typeface="Arial"/>
                <a:cs typeface="Arial"/>
              </a:defRPr>
            </a:pPr>
            <a:r>
              <a:rPr sz="2400" b="1">
                <a:solidFill>
                  <a:srgbClr val="17242C"/>
                </a:solidFill>
                <a:latin typeface="Arial"/>
                <a:ea typeface="Arial"/>
                <a:cs typeface="Arial"/>
              </a:rPr>
              <a:t>Accessible</a:t>
            </a:r>
          </a:p>
          <a:p>
            <a:pPr algn="ctr">
              <a:buNone/>
              <a:defRPr sz="2400" b="1">
                <a:solidFill>
                  <a:srgbClr val="17242C"/>
                </a:solidFill>
                <a:latin typeface="Arial"/>
                <a:ea typeface="Arial"/>
                <a:cs typeface="Arial"/>
              </a:defRPr>
            </a:pPr>
            <a:r>
              <a:rPr sz="2400" b="1">
                <a:solidFill>
                  <a:srgbClr val="17242C"/>
                </a:solidFill>
                <a:latin typeface="Arial"/>
                <a:ea typeface="Arial"/>
                <a:cs typeface="Arial"/>
              </a:rPr>
              <a:t>transport</a:t>
            </a:r>
          </a:p>
        </p:txBody>
      </p:sp>
      <p:sp>
        <p:nvSpPr>
          <p:cNvPr id="7" name="shape-6">
            <a:extLst>
              <a:ext uri="{FF2B5EF4-FFF2-40B4-BE49-F238E27FC236}">
                <a16:creationId xmlns:a16="http://schemas.microsoft.com/office/drawing/2014/main" id="{93908E92-9EFD-425C-90F1-D20D8EBB13FC}"/>
              </a:ext>
            </a:extLst>
          </p:cNvPr>
          <p:cNvSpPr>
            <a:spLocks noGrp="1"/>
          </p:cNvSpPr>
          <p:nvPr/>
        </p:nvSpPr>
        <p:spPr>
          <a:xfrm>
            <a:off x="4025900" y="2667000"/>
            <a:ext cx="304800" cy="171450"/>
          </a:xfrm>
          <a:prstGeom prst="rightArrow">
            <a:avLst/>
          </a:prstGeom>
          <a:solidFill>
            <a:srgbClr val="176779"/>
          </a:solidFill>
          <a:ln w="0">
            <a:noFill/>
          </a:ln>
        </p:spPr>
        <p:txBody>
          <a:bodyPr/>
          <a:lstStyle/>
          <a:p>
            <a:endParaRPr lang="en-US"/>
          </a:p>
        </p:txBody>
      </p:sp>
      <p:sp>
        <p:nvSpPr>
          <p:cNvPr id="8" name="shape-7">
            <a:extLst>
              <a:ext uri="{FF2B5EF4-FFF2-40B4-BE49-F238E27FC236}">
                <a16:creationId xmlns:a16="http://schemas.microsoft.com/office/drawing/2014/main" id="{4BBC56DE-A8E3-42A2-8B84-7E9A09235F4F}"/>
              </a:ext>
            </a:extLst>
          </p:cNvPr>
          <p:cNvSpPr>
            <a:spLocks noGrp="1"/>
          </p:cNvSpPr>
          <p:nvPr/>
        </p:nvSpPr>
        <p:spPr>
          <a:xfrm>
            <a:off x="4406900" y="2209800"/>
            <a:ext cx="3378200" cy="0"/>
          </a:xfrm>
          <a:prstGeom prst="line">
            <a:avLst/>
          </a:prstGeom>
          <a:noFill/>
          <a:ln w="14288">
            <a:solidFill>
              <a:srgbClr val="176779"/>
            </a:solidFill>
          </a:ln>
        </p:spPr>
        <p:txBody>
          <a:bodyPr/>
          <a:lstStyle/>
          <a:p>
            <a:endParaRPr lang="en-US"/>
          </a:p>
        </p:txBody>
      </p:sp>
      <p:sp>
        <p:nvSpPr>
          <p:cNvPr id="9" name="text-8">
            <a:extLst>
              <a:ext uri="{FF2B5EF4-FFF2-40B4-BE49-F238E27FC236}">
                <a16:creationId xmlns:a16="http://schemas.microsoft.com/office/drawing/2014/main" id="{28AF10DC-4ABA-48CF-B225-4E675F695740}"/>
              </a:ext>
            </a:extLst>
          </p:cNvPr>
          <p:cNvSpPr>
            <a:spLocks noGrp="1"/>
          </p:cNvSpPr>
          <p:nvPr/>
        </p:nvSpPr>
        <p:spPr>
          <a:xfrm>
            <a:off x="4406900" y="2333625"/>
            <a:ext cx="3378200" cy="1200150"/>
          </a:xfrm>
          <a:prstGeom prst="rect">
            <a:avLst/>
          </a:prstGeom>
          <a:noFill/>
          <a:ln w="0">
            <a:noFill/>
          </a:ln>
        </p:spPr>
        <p:txBody>
          <a:bodyPr wrap="square" lIns="0" tIns="0" rIns="0" bIns="0" anchor="t">
            <a:noAutofit/>
          </a:bodyPr>
          <a:lstStyle/>
          <a:p>
            <a:pPr algn="ctr">
              <a:buNone/>
              <a:defRPr sz="2400" b="1">
                <a:solidFill>
                  <a:srgbClr val="17242C"/>
                </a:solidFill>
                <a:latin typeface="Arial"/>
                <a:ea typeface="Arial"/>
                <a:cs typeface="Arial"/>
              </a:defRPr>
            </a:pPr>
            <a:r>
              <a:rPr sz="2400" b="1">
                <a:solidFill>
                  <a:srgbClr val="17242C"/>
                </a:solidFill>
                <a:latin typeface="Arial"/>
                <a:ea typeface="Arial"/>
                <a:cs typeface="Arial"/>
              </a:rPr>
              <a:t>Participation</a:t>
            </a:r>
          </a:p>
          <a:p>
            <a:pPr algn="ctr">
              <a:buNone/>
              <a:defRPr sz="2400" b="1">
                <a:solidFill>
                  <a:srgbClr val="17242C"/>
                </a:solidFill>
                <a:latin typeface="Arial"/>
                <a:ea typeface="Arial"/>
                <a:cs typeface="Arial"/>
              </a:defRPr>
            </a:pPr>
            <a:r>
              <a:rPr sz="2400" b="1">
                <a:solidFill>
                  <a:srgbClr val="17242C"/>
                </a:solidFill>
                <a:latin typeface="Arial"/>
                <a:ea typeface="Arial"/>
                <a:cs typeface="Arial"/>
              </a:rPr>
              <a:t>and connection</a:t>
            </a:r>
          </a:p>
        </p:txBody>
      </p:sp>
      <p:sp>
        <p:nvSpPr>
          <p:cNvPr id="10" name="shape-9">
            <a:extLst>
              <a:ext uri="{FF2B5EF4-FFF2-40B4-BE49-F238E27FC236}">
                <a16:creationId xmlns:a16="http://schemas.microsoft.com/office/drawing/2014/main" id="{90C7CACD-5B96-407D-A47D-EF4F85DEC9BD}"/>
              </a:ext>
            </a:extLst>
          </p:cNvPr>
          <p:cNvSpPr>
            <a:spLocks noGrp="1"/>
          </p:cNvSpPr>
          <p:nvPr/>
        </p:nvSpPr>
        <p:spPr>
          <a:xfrm>
            <a:off x="7861300" y="2667000"/>
            <a:ext cx="304800" cy="171450"/>
          </a:xfrm>
          <a:prstGeom prst="rightArrow">
            <a:avLst/>
          </a:prstGeom>
          <a:solidFill>
            <a:srgbClr val="176779"/>
          </a:solidFill>
          <a:ln w="0">
            <a:noFill/>
          </a:ln>
        </p:spPr>
        <p:txBody>
          <a:bodyPr/>
          <a:lstStyle/>
          <a:p>
            <a:endParaRPr lang="en-US"/>
          </a:p>
        </p:txBody>
      </p:sp>
      <p:sp>
        <p:nvSpPr>
          <p:cNvPr id="11" name="shape-10">
            <a:extLst>
              <a:ext uri="{FF2B5EF4-FFF2-40B4-BE49-F238E27FC236}">
                <a16:creationId xmlns:a16="http://schemas.microsoft.com/office/drawing/2014/main" id="{EDD5C5CE-2859-499F-87C3-073FF2C4B52F}"/>
              </a:ext>
            </a:extLst>
          </p:cNvPr>
          <p:cNvSpPr>
            <a:spLocks noGrp="1"/>
          </p:cNvSpPr>
          <p:nvPr/>
        </p:nvSpPr>
        <p:spPr>
          <a:xfrm>
            <a:off x="8242300" y="2209800"/>
            <a:ext cx="3378200" cy="0"/>
          </a:xfrm>
          <a:prstGeom prst="line">
            <a:avLst/>
          </a:prstGeom>
          <a:noFill/>
          <a:ln w="14288">
            <a:solidFill>
              <a:srgbClr val="176779"/>
            </a:solidFill>
          </a:ln>
        </p:spPr>
        <p:txBody>
          <a:bodyPr/>
          <a:lstStyle/>
          <a:p>
            <a:endParaRPr lang="en-US"/>
          </a:p>
        </p:txBody>
      </p:sp>
      <p:sp>
        <p:nvSpPr>
          <p:cNvPr id="12" name="text-11">
            <a:extLst>
              <a:ext uri="{FF2B5EF4-FFF2-40B4-BE49-F238E27FC236}">
                <a16:creationId xmlns:a16="http://schemas.microsoft.com/office/drawing/2014/main" id="{3C65340F-A6C2-4E78-B8D3-823F8F4C7D7F}"/>
              </a:ext>
            </a:extLst>
          </p:cNvPr>
          <p:cNvSpPr>
            <a:spLocks noGrp="1"/>
          </p:cNvSpPr>
          <p:nvPr/>
        </p:nvSpPr>
        <p:spPr>
          <a:xfrm>
            <a:off x="8242300" y="2333625"/>
            <a:ext cx="3378200" cy="1200150"/>
          </a:xfrm>
          <a:prstGeom prst="rect">
            <a:avLst/>
          </a:prstGeom>
          <a:noFill/>
          <a:ln w="0">
            <a:noFill/>
          </a:ln>
        </p:spPr>
        <p:txBody>
          <a:bodyPr wrap="square" lIns="0" tIns="0" rIns="0" bIns="0" anchor="t">
            <a:noAutofit/>
          </a:bodyPr>
          <a:lstStyle/>
          <a:p>
            <a:pPr algn="ctr">
              <a:buNone/>
              <a:defRPr sz="2400" b="1">
                <a:solidFill>
                  <a:srgbClr val="17242C"/>
                </a:solidFill>
                <a:latin typeface="Arial"/>
                <a:ea typeface="Arial"/>
                <a:cs typeface="Arial"/>
              </a:defRPr>
            </a:pPr>
            <a:r>
              <a:rPr sz="2400" b="1">
                <a:solidFill>
                  <a:srgbClr val="17242C"/>
                </a:solidFill>
                <a:latin typeface="Arial"/>
                <a:ea typeface="Arial"/>
                <a:cs typeface="Arial"/>
              </a:rPr>
              <a:t>Functional ability</a:t>
            </a:r>
          </a:p>
          <a:p>
            <a:pPr algn="ctr">
              <a:buNone/>
              <a:defRPr sz="2400" b="1">
                <a:solidFill>
                  <a:srgbClr val="17242C"/>
                </a:solidFill>
                <a:latin typeface="Arial"/>
                <a:ea typeface="Arial"/>
                <a:cs typeface="Arial"/>
              </a:defRPr>
            </a:pPr>
            <a:r>
              <a:rPr sz="2400" b="1">
                <a:solidFill>
                  <a:srgbClr val="17242C"/>
                </a:solidFill>
                <a:latin typeface="Arial"/>
                <a:ea typeface="Arial"/>
                <a:cs typeface="Arial"/>
              </a:rPr>
              <a:t>and wellbeing</a:t>
            </a:r>
          </a:p>
        </p:txBody>
      </p:sp>
      <p:sp>
        <p:nvSpPr>
          <p:cNvPr id="13" name="text-12">
            <a:extLst>
              <a:ext uri="{FF2B5EF4-FFF2-40B4-BE49-F238E27FC236}">
                <a16:creationId xmlns:a16="http://schemas.microsoft.com/office/drawing/2014/main" id="{B00178BC-BBDA-45E7-AAA7-5DF4940D30D0}"/>
              </a:ext>
            </a:extLst>
          </p:cNvPr>
          <p:cNvSpPr>
            <a:spLocks noGrp="1"/>
          </p:cNvSpPr>
          <p:nvPr/>
        </p:nvSpPr>
        <p:spPr>
          <a:xfrm>
            <a:off x="571500" y="4371975"/>
            <a:ext cx="5229225" cy="781050"/>
          </a:xfrm>
          <a:prstGeom prst="rect">
            <a:avLst/>
          </a:prstGeom>
          <a:noFill/>
          <a:ln w="0">
            <a:noFill/>
          </a:ln>
        </p:spPr>
        <p:txBody>
          <a:bodyPr wrap="square" lIns="0" tIns="0" rIns="0" bIns="0" anchor="t">
            <a:noAutofit/>
          </a:bodyPr>
          <a:lstStyle/>
          <a:p>
            <a:pPr algn="l">
              <a:buNone/>
              <a:defRPr sz="2250" b="1">
                <a:solidFill>
                  <a:srgbClr val="176779"/>
                </a:solidFill>
                <a:latin typeface="Arial"/>
                <a:ea typeface="Arial"/>
                <a:cs typeface="Arial"/>
              </a:defRPr>
            </a:pPr>
            <a:r>
              <a:rPr sz="2250" b="1">
                <a:solidFill>
                  <a:srgbClr val="176779"/>
                </a:solidFill>
                <a:latin typeface="Arial"/>
                <a:ea typeface="Arial"/>
                <a:cs typeface="Arial"/>
              </a:rPr>
              <a:t>Service output</a:t>
            </a:r>
          </a:p>
        </p:txBody>
      </p:sp>
      <p:sp>
        <p:nvSpPr>
          <p:cNvPr id="14" name="shape-13">
            <a:extLst>
              <a:ext uri="{FF2B5EF4-FFF2-40B4-BE49-F238E27FC236}">
                <a16:creationId xmlns:a16="http://schemas.microsoft.com/office/drawing/2014/main" id="{5E418512-FF77-40AF-AA77-6C56146B9E54}"/>
              </a:ext>
            </a:extLst>
          </p:cNvPr>
          <p:cNvSpPr>
            <a:spLocks noGrp="1"/>
          </p:cNvSpPr>
          <p:nvPr/>
        </p:nvSpPr>
        <p:spPr>
          <a:xfrm>
            <a:off x="571500" y="4829175"/>
            <a:ext cx="5229225" cy="0"/>
          </a:xfrm>
          <a:prstGeom prst="line">
            <a:avLst/>
          </a:prstGeom>
          <a:noFill/>
          <a:ln w="14288">
            <a:solidFill>
              <a:srgbClr val="176779"/>
            </a:solidFill>
          </a:ln>
        </p:spPr>
        <p:txBody>
          <a:bodyPr/>
          <a:lstStyle/>
          <a:p>
            <a:endParaRPr lang="en-US"/>
          </a:p>
        </p:txBody>
      </p:sp>
      <p:sp>
        <p:nvSpPr>
          <p:cNvPr id="15" name="text-14">
            <a:extLst>
              <a:ext uri="{FF2B5EF4-FFF2-40B4-BE49-F238E27FC236}">
                <a16:creationId xmlns:a16="http://schemas.microsoft.com/office/drawing/2014/main" id="{37BE1414-982A-4E50-99DF-197BF217EC94}"/>
              </a:ext>
            </a:extLst>
          </p:cNvPr>
          <p:cNvSpPr>
            <a:spLocks noGrp="1"/>
          </p:cNvSpPr>
          <p:nvPr/>
        </p:nvSpPr>
        <p:spPr>
          <a:xfrm>
            <a:off x="571500" y="5057775"/>
            <a:ext cx="5229225" cy="923925"/>
          </a:xfrm>
          <a:prstGeom prst="rect">
            <a:avLst/>
          </a:prstGeom>
          <a:noFill/>
          <a:ln w="0">
            <a:noFill/>
          </a:ln>
        </p:spPr>
        <p:txBody>
          <a:bodyPr wrap="square" lIns="0" tIns="0" rIns="0" bIns="0" anchor="t">
            <a:noAutofit/>
          </a:bodyPr>
          <a:lstStyle/>
          <a:p>
            <a:pPr algn="l">
              <a:buNone/>
              <a:defRPr sz="2175" b="0">
                <a:solidFill>
                  <a:srgbClr val="17242C"/>
                </a:solidFill>
                <a:latin typeface="Arial"/>
                <a:ea typeface="Arial"/>
                <a:cs typeface="Arial"/>
              </a:defRPr>
            </a:pPr>
            <a:r>
              <a:rPr sz="2175" b="0">
                <a:solidFill>
                  <a:srgbClr val="17242C"/>
                </a:solidFill>
                <a:latin typeface="Arial"/>
                <a:ea typeface="Arial"/>
                <a:cs typeface="Arial"/>
              </a:rPr>
              <a:t>Beds or sessions available</a:t>
            </a:r>
          </a:p>
        </p:txBody>
      </p:sp>
      <p:sp>
        <p:nvSpPr>
          <p:cNvPr id="16" name="text-15">
            <a:extLst>
              <a:ext uri="{FF2B5EF4-FFF2-40B4-BE49-F238E27FC236}">
                <a16:creationId xmlns:a16="http://schemas.microsoft.com/office/drawing/2014/main" id="{F3A4633A-24BD-4ED3-B39E-1AD95551B9C7}"/>
              </a:ext>
            </a:extLst>
          </p:cNvPr>
          <p:cNvSpPr>
            <a:spLocks noGrp="1"/>
          </p:cNvSpPr>
          <p:nvPr/>
        </p:nvSpPr>
        <p:spPr>
          <a:xfrm>
            <a:off x="6391275" y="4371975"/>
            <a:ext cx="5229225" cy="781050"/>
          </a:xfrm>
          <a:prstGeom prst="rect">
            <a:avLst/>
          </a:prstGeom>
          <a:noFill/>
          <a:ln w="0">
            <a:noFill/>
          </a:ln>
        </p:spPr>
        <p:txBody>
          <a:bodyPr wrap="square" lIns="0" tIns="0" rIns="0" bIns="0" anchor="t">
            <a:noAutofit/>
          </a:bodyPr>
          <a:lstStyle/>
          <a:p>
            <a:pPr algn="l">
              <a:buNone/>
              <a:defRPr sz="2250" b="1">
                <a:solidFill>
                  <a:srgbClr val="176779"/>
                </a:solidFill>
                <a:latin typeface="Arial"/>
                <a:ea typeface="Arial"/>
                <a:cs typeface="Arial"/>
              </a:defRPr>
            </a:pPr>
            <a:r>
              <a:rPr sz="2250" b="1">
                <a:solidFill>
                  <a:srgbClr val="176779"/>
                </a:solidFill>
                <a:latin typeface="Arial"/>
                <a:ea typeface="Arial"/>
                <a:cs typeface="Arial"/>
              </a:rPr>
              <a:t>Health outcome</a:t>
            </a:r>
          </a:p>
        </p:txBody>
      </p:sp>
      <p:sp>
        <p:nvSpPr>
          <p:cNvPr id="17" name="shape-16">
            <a:extLst>
              <a:ext uri="{FF2B5EF4-FFF2-40B4-BE49-F238E27FC236}">
                <a16:creationId xmlns:a16="http://schemas.microsoft.com/office/drawing/2014/main" id="{AC710D0B-1133-4C73-87A0-C63485EA9965}"/>
              </a:ext>
            </a:extLst>
          </p:cNvPr>
          <p:cNvSpPr>
            <a:spLocks noGrp="1"/>
          </p:cNvSpPr>
          <p:nvPr/>
        </p:nvSpPr>
        <p:spPr>
          <a:xfrm>
            <a:off x="6391275" y="4829175"/>
            <a:ext cx="5229225" cy="0"/>
          </a:xfrm>
          <a:prstGeom prst="line">
            <a:avLst/>
          </a:prstGeom>
          <a:noFill/>
          <a:ln w="14288">
            <a:solidFill>
              <a:srgbClr val="176779"/>
            </a:solidFill>
          </a:ln>
        </p:spPr>
        <p:txBody>
          <a:bodyPr/>
          <a:lstStyle/>
          <a:p>
            <a:endParaRPr lang="en-US"/>
          </a:p>
        </p:txBody>
      </p:sp>
      <p:sp>
        <p:nvSpPr>
          <p:cNvPr id="18" name="text-17">
            <a:extLst>
              <a:ext uri="{FF2B5EF4-FFF2-40B4-BE49-F238E27FC236}">
                <a16:creationId xmlns:a16="http://schemas.microsoft.com/office/drawing/2014/main" id="{D6761ABE-6DDF-45EF-9144-0AD322B30204}"/>
              </a:ext>
            </a:extLst>
          </p:cNvPr>
          <p:cNvSpPr>
            <a:spLocks noGrp="1"/>
          </p:cNvSpPr>
          <p:nvPr/>
        </p:nvSpPr>
        <p:spPr>
          <a:xfrm>
            <a:off x="6391275" y="5057775"/>
            <a:ext cx="5229225" cy="923925"/>
          </a:xfrm>
          <a:prstGeom prst="rect">
            <a:avLst/>
          </a:prstGeom>
          <a:noFill/>
          <a:ln w="0">
            <a:noFill/>
          </a:ln>
        </p:spPr>
        <p:txBody>
          <a:bodyPr wrap="square" lIns="0" tIns="0" rIns="0" bIns="0" anchor="t">
            <a:noAutofit/>
          </a:bodyPr>
          <a:lstStyle/>
          <a:p>
            <a:pPr algn="l">
              <a:buNone/>
              <a:defRPr sz="2175" b="0">
                <a:solidFill>
                  <a:srgbClr val="17242C"/>
                </a:solidFill>
                <a:latin typeface="Arial"/>
                <a:ea typeface="Arial"/>
                <a:cs typeface="Arial"/>
              </a:defRPr>
            </a:pPr>
            <a:r>
              <a:rPr sz="2175" b="0">
                <a:solidFill>
                  <a:srgbClr val="17242C"/>
                </a:solidFill>
                <a:latin typeface="Arial"/>
                <a:ea typeface="Arial"/>
                <a:cs typeface="Arial"/>
              </a:rPr>
              <a:t>What people can do and how they participate</a:t>
            </a:r>
          </a:p>
        </p:txBody>
      </p:sp>
    </p:spTree>
    <p:extLst>
      <p:ext uri="{BB962C8B-B14F-4D97-AF65-F5344CB8AC3E}">
        <p14:creationId xmlns:p14="http://schemas.microsoft.com/office/powerpoint/2010/main" val="20743755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text-0">
            <a:extLst>
              <a:ext uri="{FF2B5EF4-FFF2-40B4-BE49-F238E27FC236}">
                <a16:creationId xmlns:a16="http://schemas.microsoft.com/office/drawing/2014/main" id="{3E87F974-EF90-4BD5-8228-BE0897C6E1F1}"/>
              </a:ext>
            </a:extLst>
          </p:cNvPr>
          <p:cNvSpPr>
            <a:spLocks noGrp="1"/>
          </p:cNvSpPr>
          <p:nvPr/>
        </p:nvSpPr>
        <p:spPr>
          <a:xfrm>
            <a:off x="571500" y="571500"/>
            <a:ext cx="11049000" cy="1009650"/>
          </a:xfrm>
          <a:prstGeom prst="rect">
            <a:avLst/>
          </a:prstGeom>
          <a:noFill/>
          <a:ln w="0">
            <a:noFill/>
          </a:ln>
        </p:spPr>
        <p:txBody>
          <a:bodyPr wrap="square" lIns="0" tIns="0" rIns="0" bIns="0" anchor="t">
            <a:noAutofit/>
          </a:bodyPr>
          <a:lstStyle/>
          <a:p>
            <a:pPr algn="l">
              <a:buNone/>
              <a:defRPr sz="3150" b="1">
                <a:solidFill>
                  <a:srgbClr val="17242C"/>
                </a:solidFill>
                <a:latin typeface="Arial"/>
                <a:ea typeface="Arial"/>
                <a:cs typeface="Arial"/>
              </a:defRPr>
            </a:pPr>
            <a:r>
              <a:rPr sz="3150" b="1">
                <a:solidFill>
                  <a:srgbClr val="17242C"/>
                </a:solidFill>
                <a:latin typeface="Arial"/>
                <a:ea typeface="Arial"/>
                <a:cs typeface="Arial"/>
              </a:rPr>
              <a:t>A06  Question</a:t>
            </a:r>
          </a:p>
        </p:txBody>
      </p:sp>
      <p:sp>
        <p:nvSpPr>
          <p:cNvPr id="2" name="shape-1">
            <a:extLst>
              <a:ext uri="{FF2B5EF4-FFF2-40B4-BE49-F238E27FC236}">
                <a16:creationId xmlns:a16="http://schemas.microsoft.com/office/drawing/2014/main" id="{83599856-307A-4FF8-B30D-4B5668C77E29}"/>
              </a:ext>
            </a:extLst>
          </p:cNvPr>
          <p:cNvSpPr>
            <a:spLocks noGrp="1"/>
          </p:cNvSpPr>
          <p:nvPr/>
        </p:nvSpPr>
        <p:spPr>
          <a:xfrm>
            <a:off x="571500" y="6315075"/>
            <a:ext cx="11049000" cy="0"/>
          </a:xfrm>
          <a:prstGeom prst="line">
            <a:avLst/>
          </a:prstGeom>
          <a:noFill/>
          <a:ln w="14288">
            <a:solidFill>
              <a:srgbClr val="D5DEE2"/>
            </a:solidFill>
          </a:ln>
        </p:spPr>
        <p:txBody>
          <a:bodyPr/>
          <a:lstStyle/>
          <a:p>
            <a:endParaRPr lang="en-US"/>
          </a:p>
        </p:txBody>
      </p:sp>
      <p:sp>
        <p:nvSpPr>
          <p:cNvPr id="3" name="text-2">
            <a:extLst>
              <a:ext uri="{FF2B5EF4-FFF2-40B4-BE49-F238E27FC236}">
                <a16:creationId xmlns:a16="http://schemas.microsoft.com/office/drawing/2014/main" id="{5CEA47B7-AC51-4A00-AE61-6E9DA4B879E8}"/>
              </a:ext>
            </a:extLst>
          </p:cNvPr>
          <p:cNvSpPr>
            <a:spLocks noGrp="1"/>
          </p:cNvSpPr>
          <p:nvPr/>
        </p:nvSpPr>
        <p:spPr>
          <a:xfrm>
            <a:off x="571500" y="6457950"/>
            <a:ext cx="9429750" cy="209550"/>
          </a:xfrm>
          <a:prstGeom prst="rect">
            <a:avLst/>
          </a:prstGeom>
          <a:noFill/>
          <a:ln w="0">
            <a:noFill/>
          </a:ln>
        </p:spPr>
        <p:txBody>
          <a:bodyPr wrap="square" lIns="0" tIns="0" rIns="0" bIns="0" anchor="t">
            <a:noAutofit/>
          </a:bodyPr>
          <a:lstStyle/>
          <a:p>
            <a:pPr algn="l">
              <a:buNone/>
              <a:defRPr sz="1275" b="0">
                <a:solidFill>
                  <a:srgbClr val="52616A"/>
                </a:solidFill>
                <a:latin typeface="Arial"/>
                <a:ea typeface="Arial"/>
                <a:cs typeface="Arial"/>
              </a:defRPr>
            </a:pPr>
            <a:r>
              <a:rPr sz="1275" b="0">
                <a:solidFill>
                  <a:srgbClr val="52616A"/>
                </a:solidFill>
                <a:latin typeface="Arial"/>
                <a:ea typeface="Arial"/>
                <a:cs typeface="Arial"/>
              </a:rPr>
              <a:t>Workbook p9   A06</a:t>
            </a:r>
          </a:p>
        </p:txBody>
      </p:sp>
      <p:sp>
        <p:nvSpPr>
          <p:cNvPr id="4" name="text-3">
            <a:extLst>
              <a:ext uri="{FF2B5EF4-FFF2-40B4-BE49-F238E27FC236}">
                <a16:creationId xmlns:a16="http://schemas.microsoft.com/office/drawing/2014/main" id="{44421BC8-BFB7-4A8B-B011-CE73DF2A8318}"/>
              </a:ext>
            </a:extLst>
          </p:cNvPr>
          <p:cNvSpPr>
            <a:spLocks noGrp="1"/>
          </p:cNvSpPr>
          <p:nvPr/>
        </p:nvSpPr>
        <p:spPr>
          <a:xfrm>
            <a:off x="11049000" y="6438900"/>
            <a:ext cx="571500" cy="228600"/>
          </a:xfrm>
          <a:prstGeom prst="rect">
            <a:avLst/>
          </a:prstGeom>
          <a:noFill/>
          <a:ln w="0">
            <a:noFill/>
          </a:ln>
        </p:spPr>
        <p:txBody>
          <a:bodyPr wrap="square" lIns="0" tIns="0" rIns="0" bIns="0" anchor="t">
            <a:noAutofit/>
          </a:bodyPr>
          <a:lstStyle/>
          <a:p>
            <a:pPr algn="r">
              <a:buNone/>
              <a:defRPr sz="1350" b="0">
                <a:solidFill>
                  <a:srgbClr val="52616A"/>
                </a:solidFill>
                <a:latin typeface="Arial"/>
                <a:ea typeface="Arial"/>
                <a:cs typeface="Arial"/>
              </a:defRPr>
            </a:pPr>
            <a:r>
              <a:rPr sz="1350" b="0">
                <a:solidFill>
                  <a:srgbClr val="52616A"/>
                </a:solidFill>
                <a:latin typeface="Arial"/>
                <a:ea typeface="Arial"/>
                <a:cs typeface="Arial"/>
              </a:rPr>
              <a:t>15</a:t>
            </a:r>
          </a:p>
        </p:txBody>
      </p:sp>
      <p:sp>
        <p:nvSpPr>
          <p:cNvPr id="5" name="text-4">
            <a:extLst>
              <a:ext uri="{FF2B5EF4-FFF2-40B4-BE49-F238E27FC236}">
                <a16:creationId xmlns:a16="http://schemas.microsoft.com/office/drawing/2014/main" id="{0F378B9F-47C4-488C-AE6C-952B09CBA218}"/>
              </a:ext>
            </a:extLst>
          </p:cNvPr>
          <p:cNvSpPr>
            <a:spLocks noGrp="1"/>
          </p:cNvSpPr>
          <p:nvPr/>
        </p:nvSpPr>
        <p:spPr>
          <a:xfrm>
            <a:off x="571500" y="1533525"/>
            <a:ext cx="10953750" cy="323850"/>
          </a:xfrm>
          <a:prstGeom prst="rect">
            <a:avLst/>
          </a:prstGeom>
          <a:noFill/>
          <a:ln w="0">
            <a:noFill/>
          </a:ln>
        </p:spPr>
        <p:txBody>
          <a:bodyPr wrap="square" lIns="0" tIns="0" rIns="0" bIns="0" anchor="t">
            <a:noAutofit/>
          </a:bodyPr>
          <a:lstStyle/>
          <a:p>
            <a:pPr algn="l">
              <a:buNone/>
              <a:defRPr sz="1725" b="1">
                <a:solidFill>
                  <a:srgbClr val="176779"/>
                </a:solidFill>
                <a:latin typeface="Arial"/>
                <a:ea typeface="Arial"/>
                <a:cs typeface="Arial"/>
              </a:defRPr>
            </a:pPr>
            <a:r>
              <a:rPr sz="1725" b="1">
                <a:solidFill>
                  <a:srgbClr val="176779"/>
                </a:solidFill>
                <a:latin typeface="Arial"/>
                <a:ea typeface="Arial"/>
                <a:cs typeface="Arial"/>
              </a:rPr>
              <a:t>1 minute</a:t>
            </a:r>
          </a:p>
        </p:txBody>
      </p:sp>
      <p:sp>
        <p:nvSpPr>
          <p:cNvPr id="6" name="text-5">
            <a:extLst>
              <a:ext uri="{FF2B5EF4-FFF2-40B4-BE49-F238E27FC236}">
                <a16:creationId xmlns:a16="http://schemas.microsoft.com/office/drawing/2014/main" id="{651D2A03-B79B-452D-A96D-71D7C9552F08}"/>
              </a:ext>
            </a:extLst>
          </p:cNvPr>
          <p:cNvSpPr>
            <a:spLocks noGrp="1"/>
          </p:cNvSpPr>
          <p:nvPr/>
        </p:nvSpPr>
        <p:spPr>
          <a:xfrm>
            <a:off x="571500" y="2238375"/>
            <a:ext cx="10763250" cy="3000375"/>
          </a:xfrm>
          <a:prstGeom prst="rect">
            <a:avLst/>
          </a:prstGeom>
          <a:noFill/>
          <a:ln w="0">
            <a:noFill/>
          </a:ln>
        </p:spPr>
        <p:txBody>
          <a:bodyPr wrap="square" lIns="0" tIns="0" rIns="0" bIns="0" anchor="t">
            <a:noAutofit/>
          </a:bodyPr>
          <a:lstStyle/>
          <a:p>
            <a:pPr algn="l">
              <a:buNone/>
              <a:defRPr sz="2700" b="0">
                <a:solidFill>
                  <a:srgbClr val="17242C"/>
                </a:solidFill>
                <a:latin typeface="Arial"/>
                <a:ea typeface="Arial"/>
                <a:cs typeface="Arial"/>
              </a:defRPr>
            </a:pPr>
            <a:r>
              <a:rPr sz="2700" b="0">
                <a:solidFill>
                  <a:srgbClr val="17242C"/>
                </a:solidFill>
                <a:latin typeface="Arial"/>
                <a:ea typeface="Arial"/>
                <a:cs typeface="Arial"/>
              </a:rPr>
              <a:t>A council judges its ageing strategy only by the number of aged-care beds. Identify ONE missing dimension of healthy ageing and ONE better indicator for it.</a:t>
            </a:r>
          </a:p>
        </p:txBody>
      </p:sp>
      <p:sp>
        <p:nvSpPr>
          <p:cNvPr id="7" name="text-6">
            <a:extLst>
              <a:ext uri="{FF2B5EF4-FFF2-40B4-BE49-F238E27FC236}">
                <a16:creationId xmlns:a16="http://schemas.microsoft.com/office/drawing/2014/main" id="{948192AE-4343-4FF6-95A7-ED41E4DF9757}"/>
              </a:ext>
            </a:extLst>
          </p:cNvPr>
          <p:cNvSpPr>
            <a:spLocks noGrp="1"/>
          </p:cNvSpPr>
          <p:nvPr/>
        </p:nvSpPr>
        <p:spPr>
          <a:xfrm>
            <a:off x="571500" y="5724525"/>
            <a:ext cx="10953750" cy="476250"/>
          </a:xfrm>
          <a:prstGeom prst="rect">
            <a:avLst/>
          </a:prstGeom>
          <a:noFill/>
          <a:ln w="0">
            <a:noFill/>
          </a:ln>
        </p:spPr>
        <p:txBody>
          <a:bodyPr wrap="square" lIns="0" tIns="0" rIns="0" bIns="0" anchor="t">
            <a:noAutofit/>
          </a:bodyPr>
          <a:lstStyle/>
          <a:p>
            <a:pPr algn="l">
              <a:buNone/>
              <a:defRPr sz="1725" b="0">
                <a:solidFill>
                  <a:srgbClr val="52616A"/>
                </a:solidFill>
                <a:latin typeface="Arial"/>
                <a:ea typeface="Arial"/>
                <a:cs typeface="Arial"/>
              </a:defRPr>
            </a:pPr>
            <a:r>
              <a:rPr sz="1725" b="0">
                <a:solidFill>
                  <a:srgbClr val="52616A"/>
                </a:solidFill>
                <a:latin typeface="Arial"/>
                <a:ea typeface="Arial"/>
                <a:cs typeface="Arial"/>
              </a:rPr>
              <a:t>Write key phrases or a brief plan, then be ready to explain your reasoning.</a:t>
            </a:r>
          </a:p>
        </p:txBody>
      </p:sp>
    </p:spTree>
    <p:extLst>
      <p:ext uri="{BB962C8B-B14F-4D97-AF65-F5344CB8AC3E}">
        <p14:creationId xmlns:p14="http://schemas.microsoft.com/office/powerpoint/2010/main" val="7916212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 name="text-0">
            <a:extLst>
              <a:ext uri="{FF2B5EF4-FFF2-40B4-BE49-F238E27FC236}">
                <a16:creationId xmlns:a16="http://schemas.microsoft.com/office/drawing/2014/main" id="{7E007634-B9FE-46E1-BD13-5FE893B388D4}"/>
              </a:ext>
            </a:extLst>
          </p:cNvPr>
          <p:cNvSpPr>
            <a:spLocks noGrp="1"/>
          </p:cNvSpPr>
          <p:nvPr/>
        </p:nvSpPr>
        <p:spPr>
          <a:xfrm>
            <a:off x="571500" y="571500"/>
            <a:ext cx="11049000" cy="1009650"/>
          </a:xfrm>
          <a:prstGeom prst="rect">
            <a:avLst/>
          </a:prstGeom>
          <a:noFill/>
          <a:ln w="0">
            <a:noFill/>
          </a:ln>
        </p:spPr>
        <p:txBody>
          <a:bodyPr wrap="square" lIns="0" tIns="0" rIns="0" bIns="0" anchor="t">
            <a:noAutofit/>
          </a:bodyPr>
          <a:lstStyle/>
          <a:p>
            <a:pPr algn="l">
              <a:buNone/>
              <a:defRPr sz="3150" b="1">
                <a:solidFill>
                  <a:srgbClr val="17242C"/>
                </a:solidFill>
                <a:latin typeface="Arial"/>
                <a:ea typeface="Arial"/>
                <a:cs typeface="Arial"/>
              </a:defRPr>
            </a:pPr>
            <a:r>
              <a:rPr sz="3150" b="1">
                <a:solidFill>
                  <a:srgbClr val="17242C"/>
                </a:solidFill>
                <a:latin typeface="Arial"/>
                <a:ea typeface="Arial"/>
                <a:cs typeface="Arial"/>
              </a:rPr>
              <a:t>A06  An outcome beyond bed numbers</a:t>
            </a:r>
          </a:p>
        </p:txBody>
      </p:sp>
      <p:sp>
        <p:nvSpPr>
          <p:cNvPr id="2" name="shape-1">
            <a:extLst>
              <a:ext uri="{FF2B5EF4-FFF2-40B4-BE49-F238E27FC236}">
                <a16:creationId xmlns:a16="http://schemas.microsoft.com/office/drawing/2014/main" id="{B276B93C-09E9-4F0A-A47C-BE6227F6A6CC}"/>
              </a:ext>
            </a:extLst>
          </p:cNvPr>
          <p:cNvSpPr>
            <a:spLocks noGrp="1"/>
          </p:cNvSpPr>
          <p:nvPr/>
        </p:nvSpPr>
        <p:spPr>
          <a:xfrm>
            <a:off x="571500" y="6315075"/>
            <a:ext cx="11049000" cy="0"/>
          </a:xfrm>
          <a:prstGeom prst="line">
            <a:avLst/>
          </a:prstGeom>
          <a:noFill/>
          <a:ln w="14288">
            <a:solidFill>
              <a:srgbClr val="D5DEE2"/>
            </a:solidFill>
          </a:ln>
        </p:spPr>
        <p:txBody>
          <a:bodyPr/>
          <a:lstStyle/>
          <a:p>
            <a:endParaRPr lang="en-US"/>
          </a:p>
        </p:txBody>
      </p:sp>
      <p:sp>
        <p:nvSpPr>
          <p:cNvPr id="3" name="text-2">
            <a:extLst>
              <a:ext uri="{FF2B5EF4-FFF2-40B4-BE49-F238E27FC236}">
                <a16:creationId xmlns:a16="http://schemas.microsoft.com/office/drawing/2014/main" id="{8AA32730-A46E-4147-9F92-DBE20A4514BC}"/>
              </a:ext>
            </a:extLst>
          </p:cNvPr>
          <p:cNvSpPr>
            <a:spLocks noGrp="1"/>
          </p:cNvSpPr>
          <p:nvPr/>
        </p:nvSpPr>
        <p:spPr>
          <a:xfrm>
            <a:off x="571500" y="6457950"/>
            <a:ext cx="9429750" cy="209550"/>
          </a:xfrm>
          <a:prstGeom prst="rect">
            <a:avLst/>
          </a:prstGeom>
          <a:noFill/>
          <a:ln w="0">
            <a:noFill/>
          </a:ln>
        </p:spPr>
        <p:txBody>
          <a:bodyPr wrap="square" lIns="0" tIns="0" rIns="0" bIns="0" anchor="t">
            <a:noAutofit/>
          </a:bodyPr>
          <a:lstStyle/>
          <a:p>
            <a:pPr algn="l">
              <a:buNone/>
              <a:defRPr sz="1275" b="0">
                <a:solidFill>
                  <a:srgbClr val="52616A"/>
                </a:solidFill>
                <a:latin typeface="Arial"/>
                <a:ea typeface="Arial"/>
                <a:cs typeface="Arial"/>
              </a:defRPr>
            </a:pPr>
            <a:r>
              <a:rPr sz="1275" b="0">
                <a:solidFill>
                  <a:srgbClr val="52616A"/>
                </a:solidFill>
                <a:latin typeface="Arial"/>
                <a:ea typeface="Arial"/>
                <a:cs typeface="Arial"/>
              </a:rPr>
              <a:t>Workbook p9   A06</a:t>
            </a:r>
          </a:p>
        </p:txBody>
      </p:sp>
      <p:sp>
        <p:nvSpPr>
          <p:cNvPr id="4" name="text-3">
            <a:extLst>
              <a:ext uri="{FF2B5EF4-FFF2-40B4-BE49-F238E27FC236}">
                <a16:creationId xmlns:a16="http://schemas.microsoft.com/office/drawing/2014/main" id="{A7694FB6-95E8-48B8-AD16-EE505C3C17A2}"/>
              </a:ext>
            </a:extLst>
          </p:cNvPr>
          <p:cNvSpPr>
            <a:spLocks noGrp="1"/>
          </p:cNvSpPr>
          <p:nvPr/>
        </p:nvSpPr>
        <p:spPr>
          <a:xfrm>
            <a:off x="11049000" y="6438900"/>
            <a:ext cx="571500" cy="228600"/>
          </a:xfrm>
          <a:prstGeom prst="rect">
            <a:avLst/>
          </a:prstGeom>
          <a:noFill/>
          <a:ln w="0">
            <a:noFill/>
          </a:ln>
        </p:spPr>
        <p:txBody>
          <a:bodyPr wrap="square" lIns="0" tIns="0" rIns="0" bIns="0" anchor="t">
            <a:noAutofit/>
          </a:bodyPr>
          <a:lstStyle/>
          <a:p>
            <a:pPr algn="r">
              <a:buNone/>
              <a:defRPr sz="1350" b="0">
                <a:solidFill>
                  <a:srgbClr val="52616A"/>
                </a:solidFill>
                <a:latin typeface="Arial"/>
                <a:ea typeface="Arial"/>
                <a:cs typeface="Arial"/>
              </a:defRPr>
            </a:pPr>
            <a:r>
              <a:rPr sz="1350" b="0">
                <a:solidFill>
                  <a:srgbClr val="52616A"/>
                </a:solidFill>
                <a:latin typeface="Arial"/>
                <a:ea typeface="Arial"/>
                <a:cs typeface="Arial"/>
              </a:rPr>
              <a:t>16</a:t>
            </a:r>
          </a:p>
        </p:txBody>
      </p:sp>
      <p:sp>
        <p:nvSpPr>
          <p:cNvPr id="5" name="text-4">
            <a:extLst>
              <a:ext uri="{FF2B5EF4-FFF2-40B4-BE49-F238E27FC236}">
                <a16:creationId xmlns:a16="http://schemas.microsoft.com/office/drawing/2014/main" id="{C84A1ACD-1EA7-4DB8-81F1-B3761CF9BCC6}"/>
              </a:ext>
            </a:extLst>
          </p:cNvPr>
          <p:cNvSpPr>
            <a:spLocks noGrp="1"/>
          </p:cNvSpPr>
          <p:nvPr/>
        </p:nvSpPr>
        <p:spPr>
          <a:xfrm>
            <a:off x="571500" y="1924050"/>
            <a:ext cx="2476500" cy="781050"/>
          </a:xfrm>
          <a:prstGeom prst="rect">
            <a:avLst/>
          </a:prstGeom>
          <a:noFill/>
          <a:ln w="0">
            <a:noFill/>
          </a:ln>
        </p:spPr>
        <p:txBody>
          <a:bodyPr wrap="square" lIns="0" tIns="0" rIns="0" bIns="0" anchor="t">
            <a:noAutofit/>
          </a:bodyPr>
          <a:lstStyle/>
          <a:p>
            <a:pPr algn="l">
              <a:buNone/>
              <a:defRPr sz="2175" b="1">
                <a:solidFill>
                  <a:srgbClr val="176779"/>
                </a:solidFill>
                <a:latin typeface="Arial"/>
                <a:ea typeface="Arial"/>
                <a:cs typeface="Arial"/>
              </a:defRPr>
            </a:pPr>
            <a:r>
              <a:rPr sz="2175" b="1">
                <a:solidFill>
                  <a:srgbClr val="176779"/>
                </a:solidFill>
                <a:latin typeface="Arial"/>
                <a:ea typeface="Arial"/>
                <a:cs typeface="Arial"/>
              </a:rPr>
              <a:t>Dimension</a:t>
            </a:r>
          </a:p>
        </p:txBody>
      </p:sp>
      <p:sp>
        <p:nvSpPr>
          <p:cNvPr id="6" name="text-5">
            <a:extLst>
              <a:ext uri="{FF2B5EF4-FFF2-40B4-BE49-F238E27FC236}">
                <a16:creationId xmlns:a16="http://schemas.microsoft.com/office/drawing/2014/main" id="{C960A107-0D24-4CCD-8932-C1002C7BD6AB}"/>
              </a:ext>
            </a:extLst>
          </p:cNvPr>
          <p:cNvSpPr>
            <a:spLocks noGrp="1"/>
          </p:cNvSpPr>
          <p:nvPr/>
        </p:nvSpPr>
        <p:spPr>
          <a:xfrm>
            <a:off x="3333750" y="1924050"/>
            <a:ext cx="8286750" cy="962025"/>
          </a:xfrm>
          <a:prstGeom prst="rect">
            <a:avLst/>
          </a:prstGeom>
          <a:noFill/>
          <a:ln w="0">
            <a:noFill/>
          </a:ln>
        </p:spPr>
        <p:txBody>
          <a:bodyPr wrap="square" lIns="0" tIns="0" rIns="0" bIns="0" anchor="t">
            <a:noAutofit/>
          </a:bodyPr>
          <a:lstStyle/>
          <a:p>
            <a:pPr algn="l">
              <a:buNone/>
              <a:defRPr sz="2175" b="0">
                <a:solidFill>
                  <a:srgbClr val="17242C"/>
                </a:solidFill>
                <a:latin typeface="Arial"/>
                <a:ea typeface="Arial"/>
                <a:cs typeface="Arial"/>
              </a:defRPr>
            </a:pPr>
            <a:r>
              <a:rPr sz="2175" b="0">
                <a:solidFill>
                  <a:srgbClr val="17242C"/>
                </a:solidFill>
                <a:latin typeface="Arial"/>
                <a:ea typeface="Arial"/>
                <a:cs typeface="Arial"/>
              </a:rPr>
              <a:t>Social participation and connection.</a:t>
            </a:r>
          </a:p>
        </p:txBody>
      </p:sp>
      <p:sp>
        <p:nvSpPr>
          <p:cNvPr id="7" name="shape-6">
            <a:extLst>
              <a:ext uri="{FF2B5EF4-FFF2-40B4-BE49-F238E27FC236}">
                <a16:creationId xmlns:a16="http://schemas.microsoft.com/office/drawing/2014/main" id="{68910543-0367-4F90-A59F-DF03A406F590}"/>
              </a:ext>
            </a:extLst>
          </p:cNvPr>
          <p:cNvSpPr>
            <a:spLocks noGrp="1"/>
          </p:cNvSpPr>
          <p:nvPr/>
        </p:nvSpPr>
        <p:spPr>
          <a:xfrm>
            <a:off x="571500" y="2895600"/>
            <a:ext cx="11049000" cy="0"/>
          </a:xfrm>
          <a:prstGeom prst="line">
            <a:avLst/>
          </a:prstGeom>
          <a:noFill/>
          <a:ln w="14288">
            <a:solidFill>
              <a:srgbClr val="D5DEE2"/>
            </a:solidFill>
          </a:ln>
        </p:spPr>
        <p:txBody>
          <a:bodyPr/>
          <a:lstStyle/>
          <a:p>
            <a:endParaRPr lang="en-US"/>
          </a:p>
        </p:txBody>
      </p:sp>
      <p:sp>
        <p:nvSpPr>
          <p:cNvPr id="8" name="text-7">
            <a:extLst>
              <a:ext uri="{FF2B5EF4-FFF2-40B4-BE49-F238E27FC236}">
                <a16:creationId xmlns:a16="http://schemas.microsoft.com/office/drawing/2014/main" id="{33757288-A54F-4619-9D67-77737CAD90D6}"/>
              </a:ext>
            </a:extLst>
          </p:cNvPr>
          <p:cNvSpPr>
            <a:spLocks noGrp="1"/>
          </p:cNvSpPr>
          <p:nvPr/>
        </p:nvSpPr>
        <p:spPr>
          <a:xfrm>
            <a:off x="571500" y="3048000"/>
            <a:ext cx="2476500" cy="781050"/>
          </a:xfrm>
          <a:prstGeom prst="rect">
            <a:avLst/>
          </a:prstGeom>
          <a:noFill/>
          <a:ln w="0">
            <a:noFill/>
          </a:ln>
        </p:spPr>
        <p:txBody>
          <a:bodyPr wrap="square" lIns="0" tIns="0" rIns="0" bIns="0" anchor="t">
            <a:noAutofit/>
          </a:bodyPr>
          <a:lstStyle/>
          <a:p>
            <a:pPr algn="l">
              <a:buNone/>
              <a:defRPr sz="2175" b="1">
                <a:solidFill>
                  <a:srgbClr val="176779"/>
                </a:solidFill>
                <a:latin typeface="Arial"/>
                <a:ea typeface="Arial"/>
                <a:cs typeface="Arial"/>
              </a:defRPr>
            </a:pPr>
            <a:r>
              <a:rPr sz="2175" b="1">
                <a:solidFill>
                  <a:srgbClr val="176779"/>
                </a:solidFill>
                <a:latin typeface="Arial"/>
                <a:ea typeface="Arial"/>
                <a:cs typeface="Arial"/>
              </a:rPr>
              <a:t>Matched indicator</a:t>
            </a:r>
          </a:p>
        </p:txBody>
      </p:sp>
      <p:sp>
        <p:nvSpPr>
          <p:cNvPr id="9" name="text-8">
            <a:extLst>
              <a:ext uri="{FF2B5EF4-FFF2-40B4-BE49-F238E27FC236}">
                <a16:creationId xmlns:a16="http://schemas.microsoft.com/office/drawing/2014/main" id="{9BB1CB18-FF27-44AF-905B-B685699657BA}"/>
              </a:ext>
            </a:extLst>
          </p:cNvPr>
          <p:cNvSpPr>
            <a:spLocks noGrp="1"/>
          </p:cNvSpPr>
          <p:nvPr/>
        </p:nvSpPr>
        <p:spPr>
          <a:xfrm>
            <a:off x="3333750" y="3048000"/>
            <a:ext cx="8286750" cy="962025"/>
          </a:xfrm>
          <a:prstGeom prst="rect">
            <a:avLst/>
          </a:prstGeom>
          <a:noFill/>
          <a:ln w="0">
            <a:noFill/>
          </a:ln>
        </p:spPr>
        <p:txBody>
          <a:bodyPr wrap="square" lIns="0" tIns="0" rIns="0" bIns="0" anchor="t">
            <a:noAutofit/>
          </a:bodyPr>
          <a:lstStyle/>
          <a:p>
            <a:pPr algn="l">
              <a:buNone/>
              <a:defRPr sz="2175" b="0">
                <a:solidFill>
                  <a:srgbClr val="17242C"/>
                </a:solidFill>
                <a:latin typeface="Arial"/>
                <a:ea typeface="Arial"/>
                <a:cs typeface="Arial"/>
              </a:defRPr>
            </a:pPr>
            <a:r>
              <a:rPr sz="2175" b="0">
                <a:solidFill>
                  <a:srgbClr val="17242C"/>
                </a:solidFill>
                <a:latin typeface="Arial"/>
                <a:ea typeface="Arial"/>
                <a:cs typeface="Arial"/>
              </a:rPr>
              <a:t>Sustained participation or reported social connection.</a:t>
            </a:r>
          </a:p>
        </p:txBody>
      </p:sp>
      <p:sp>
        <p:nvSpPr>
          <p:cNvPr id="10" name="shape-9">
            <a:extLst>
              <a:ext uri="{FF2B5EF4-FFF2-40B4-BE49-F238E27FC236}">
                <a16:creationId xmlns:a16="http://schemas.microsoft.com/office/drawing/2014/main" id="{4901CFDF-B1F7-45AF-9FB6-AC1427CB7F79}"/>
              </a:ext>
            </a:extLst>
          </p:cNvPr>
          <p:cNvSpPr>
            <a:spLocks noGrp="1"/>
          </p:cNvSpPr>
          <p:nvPr/>
        </p:nvSpPr>
        <p:spPr>
          <a:xfrm>
            <a:off x="571500" y="4019550"/>
            <a:ext cx="11049000" cy="0"/>
          </a:xfrm>
          <a:prstGeom prst="line">
            <a:avLst/>
          </a:prstGeom>
          <a:noFill/>
          <a:ln w="14288">
            <a:solidFill>
              <a:srgbClr val="D5DEE2"/>
            </a:solidFill>
          </a:ln>
        </p:spPr>
        <p:txBody>
          <a:bodyPr/>
          <a:lstStyle/>
          <a:p>
            <a:endParaRPr lang="en-US"/>
          </a:p>
        </p:txBody>
      </p:sp>
      <p:sp>
        <p:nvSpPr>
          <p:cNvPr id="11" name="text-10">
            <a:extLst>
              <a:ext uri="{FF2B5EF4-FFF2-40B4-BE49-F238E27FC236}">
                <a16:creationId xmlns:a16="http://schemas.microsoft.com/office/drawing/2014/main" id="{DF95CBEA-A908-40FE-BDF8-5016014D0A1E}"/>
              </a:ext>
            </a:extLst>
          </p:cNvPr>
          <p:cNvSpPr>
            <a:spLocks noGrp="1"/>
          </p:cNvSpPr>
          <p:nvPr/>
        </p:nvSpPr>
        <p:spPr>
          <a:xfrm>
            <a:off x="571500" y="4171950"/>
            <a:ext cx="2476500" cy="781050"/>
          </a:xfrm>
          <a:prstGeom prst="rect">
            <a:avLst/>
          </a:prstGeom>
          <a:noFill/>
          <a:ln w="0">
            <a:noFill/>
          </a:ln>
        </p:spPr>
        <p:txBody>
          <a:bodyPr wrap="square" lIns="0" tIns="0" rIns="0" bIns="0" anchor="t">
            <a:noAutofit/>
          </a:bodyPr>
          <a:lstStyle/>
          <a:p>
            <a:pPr algn="l">
              <a:buNone/>
              <a:defRPr sz="2175" b="1">
                <a:solidFill>
                  <a:srgbClr val="176779"/>
                </a:solidFill>
                <a:latin typeface="Arial"/>
                <a:ea typeface="Arial"/>
                <a:cs typeface="Arial"/>
              </a:defRPr>
            </a:pPr>
            <a:r>
              <a:rPr sz="2175" b="1">
                <a:solidFill>
                  <a:srgbClr val="176779"/>
                </a:solidFill>
                <a:latin typeface="Arial"/>
                <a:ea typeface="Arial"/>
                <a:cs typeface="Arial"/>
              </a:rPr>
              <a:t>Why it helps</a:t>
            </a:r>
          </a:p>
        </p:txBody>
      </p:sp>
      <p:sp>
        <p:nvSpPr>
          <p:cNvPr id="12" name="text-11">
            <a:extLst>
              <a:ext uri="{FF2B5EF4-FFF2-40B4-BE49-F238E27FC236}">
                <a16:creationId xmlns:a16="http://schemas.microsoft.com/office/drawing/2014/main" id="{22AD9120-AA18-4312-B8A1-171C9174142C}"/>
              </a:ext>
            </a:extLst>
          </p:cNvPr>
          <p:cNvSpPr>
            <a:spLocks noGrp="1"/>
          </p:cNvSpPr>
          <p:nvPr/>
        </p:nvSpPr>
        <p:spPr>
          <a:xfrm>
            <a:off x="3333750" y="4171950"/>
            <a:ext cx="8286750" cy="962025"/>
          </a:xfrm>
          <a:prstGeom prst="rect">
            <a:avLst/>
          </a:prstGeom>
          <a:noFill/>
          <a:ln w="0">
            <a:noFill/>
          </a:ln>
        </p:spPr>
        <p:txBody>
          <a:bodyPr wrap="square" lIns="0" tIns="0" rIns="0" bIns="0" anchor="t">
            <a:noAutofit/>
          </a:bodyPr>
          <a:lstStyle/>
          <a:p>
            <a:pPr algn="l">
              <a:buNone/>
              <a:defRPr sz="2175" b="0">
                <a:solidFill>
                  <a:srgbClr val="17242C"/>
                </a:solidFill>
                <a:latin typeface="Arial"/>
                <a:ea typeface="Arial"/>
                <a:cs typeface="Arial"/>
              </a:defRPr>
            </a:pPr>
            <a:r>
              <a:rPr sz="2175" b="0">
                <a:solidFill>
                  <a:srgbClr val="17242C"/>
                </a:solidFill>
                <a:latin typeface="Arial"/>
                <a:ea typeface="Arial"/>
                <a:cs typeface="Arial"/>
              </a:rPr>
              <a:t>Shows whether people can participate, beyond the supply of services.</a:t>
            </a:r>
          </a:p>
        </p:txBody>
      </p:sp>
      <p:sp>
        <p:nvSpPr>
          <p:cNvPr id="13" name="text-12">
            <a:extLst>
              <a:ext uri="{FF2B5EF4-FFF2-40B4-BE49-F238E27FC236}">
                <a16:creationId xmlns:a16="http://schemas.microsoft.com/office/drawing/2014/main" id="{205EFE63-0032-428B-84B1-EEFD91C2A515}"/>
              </a:ext>
            </a:extLst>
          </p:cNvPr>
          <p:cNvSpPr>
            <a:spLocks noGrp="1"/>
          </p:cNvSpPr>
          <p:nvPr/>
        </p:nvSpPr>
        <p:spPr>
          <a:xfrm>
            <a:off x="571500" y="5743575"/>
            <a:ext cx="10953750" cy="476250"/>
          </a:xfrm>
          <a:prstGeom prst="rect">
            <a:avLst/>
          </a:prstGeom>
          <a:noFill/>
          <a:ln w="0">
            <a:noFill/>
          </a:ln>
        </p:spPr>
        <p:txBody>
          <a:bodyPr wrap="square" lIns="0" tIns="0" rIns="0" bIns="0" anchor="t">
            <a:noAutofit/>
          </a:bodyPr>
          <a:lstStyle/>
          <a:p>
            <a:pPr algn="l">
              <a:buNone/>
              <a:defRPr sz="1725" b="0">
                <a:solidFill>
                  <a:srgbClr val="966032"/>
                </a:solidFill>
                <a:latin typeface="Arial"/>
                <a:ea typeface="Arial"/>
                <a:cs typeface="Arial"/>
              </a:defRPr>
            </a:pPr>
            <a:r>
              <a:rPr sz="1725" b="0">
                <a:solidFill>
                  <a:srgbClr val="966032"/>
                </a:solidFill>
                <a:latin typeface="Arial"/>
                <a:ea typeface="Arial"/>
                <a:cs typeface="Arial"/>
              </a:rPr>
              <a:t>Aged-care capacity still matters. The problem is relying on it alone.</a:t>
            </a:r>
          </a:p>
        </p:txBody>
      </p:sp>
    </p:spTree>
    <p:extLst>
      <p:ext uri="{BB962C8B-B14F-4D97-AF65-F5344CB8AC3E}">
        <p14:creationId xmlns:p14="http://schemas.microsoft.com/office/powerpoint/2010/main" val="3864293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 name="text-0">
            <a:extLst>
              <a:ext uri="{FF2B5EF4-FFF2-40B4-BE49-F238E27FC236}">
                <a16:creationId xmlns:a16="http://schemas.microsoft.com/office/drawing/2014/main" id="{0F2DDD91-1FEE-41B9-8A68-3B3922F9BD33}"/>
              </a:ext>
            </a:extLst>
          </p:cNvPr>
          <p:cNvSpPr>
            <a:spLocks noGrp="1"/>
          </p:cNvSpPr>
          <p:nvPr/>
        </p:nvSpPr>
        <p:spPr>
          <a:xfrm>
            <a:off x="571500" y="571500"/>
            <a:ext cx="11049000" cy="1009650"/>
          </a:xfrm>
          <a:prstGeom prst="rect">
            <a:avLst/>
          </a:prstGeom>
          <a:noFill/>
          <a:ln w="0">
            <a:noFill/>
          </a:ln>
        </p:spPr>
        <p:txBody>
          <a:bodyPr wrap="square" lIns="0" tIns="0" rIns="0" bIns="0" anchor="t">
            <a:noAutofit/>
          </a:bodyPr>
          <a:lstStyle/>
          <a:p>
            <a:pPr algn="l">
              <a:buNone/>
              <a:defRPr sz="3150" b="1">
                <a:solidFill>
                  <a:srgbClr val="17242C"/>
                </a:solidFill>
                <a:latin typeface="Arial"/>
                <a:ea typeface="Arial"/>
                <a:cs typeface="Arial"/>
              </a:defRPr>
            </a:pPr>
            <a:r>
              <a:rPr sz="3150" b="1">
                <a:solidFill>
                  <a:srgbClr val="17242C"/>
                </a:solidFill>
                <a:latin typeface="Arial"/>
                <a:ea typeface="Arial"/>
                <a:cs typeface="Arial"/>
              </a:rPr>
              <a:t>Australia’s healthcare system</a:t>
            </a:r>
          </a:p>
        </p:txBody>
      </p:sp>
      <p:sp>
        <p:nvSpPr>
          <p:cNvPr id="2" name="shape-1">
            <a:extLst>
              <a:ext uri="{FF2B5EF4-FFF2-40B4-BE49-F238E27FC236}">
                <a16:creationId xmlns:a16="http://schemas.microsoft.com/office/drawing/2014/main" id="{9B1D3DE8-7D53-4395-82DE-8F1A081ABA67}"/>
              </a:ext>
            </a:extLst>
          </p:cNvPr>
          <p:cNvSpPr>
            <a:spLocks noGrp="1"/>
          </p:cNvSpPr>
          <p:nvPr/>
        </p:nvSpPr>
        <p:spPr>
          <a:xfrm>
            <a:off x="571500" y="6315075"/>
            <a:ext cx="11049000" cy="0"/>
          </a:xfrm>
          <a:prstGeom prst="line">
            <a:avLst/>
          </a:prstGeom>
          <a:noFill/>
          <a:ln w="14288">
            <a:solidFill>
              <a:srgbClr val="D5DEE2"/>
            </a:solidFill>
          </a:ln>
        </p:spPr>
        <p:txBody>
          <a:bodyPr/>
          <a:lstStyle/>
          <a:p>
            <a:endParaRPr lang="en-US"/>
          </a:p>
        </p:txBody>
      </p:sp>
      <p:sp>
        <p:nvSpPr>
          <p:cNvPr id="3" name="text-2">
            <a:extLst>
              <a:ext uri="{FF2B5EF4-FFF2-40B4-BE49-F238E27FC236}">
                <a16:creationId xmlns:a16="http://schemas.microsoft.com/office/drawing/2014/main" id="{C481A1AE-36FC-4AD4-8748-A9C465D02B30}"/>
              </a:ext>
            </a:extLst>
          </p:cNvPr>
          <p:cNvSpPr>
            <a:spLocks noGrp="1"/>
          </p:cNvSpPr>
          <p:nvPr/>
        </p:nvSpPr>
        <p:spPr>
          <a:xfrm>
            <a:off x="571500" y="6457950"/>
            <a:ext cx="9429750" cy="209550"/>
          </a:xfrm>
          <a:prstGeom prst="rect">
            <a:avLst/>
          </a:prstGeom>
          <a:noFill/>
          <a:ln w="0">
            <a:noFill/>
          </a:ln>
        </p:spPr>
        <p:txBody>
          <a:bodyPr wrap="square" lIns="0" tIns="0" rIns="0" bIns="0" anchor="t">
            <a:noAutofit/>
          </a:bodyPr>
          <a:lstStyle/>
          <a:p>
            <a:pPr algn="l">
              <a:buNone/>
              <a:defRPr sz="1275" b="0">
                <a:solidFill>
                  <a:srgbClr val="52616A"/>
                </a:solidFill>
                <a:latin typeface="Arial"/>
                <a:ea typeface="Arial"/>
                <a:cs typeface="Arial"/>
              </a:defRPr>
            </a:pPr>
            <a:r>
              <a:rPr sz="1275" b="0">
                <a:solidFill>
                  <a:srgbClr val="52616A"/>
                </a:solidFill>
                <a:latin typeface="Arial"/>
                <a:ea typeface="Arial"/>
                <a:cs typeface="Arial"/>
              </a:rPr>
              <a:t>Workbook p10</a:t>
            </a:r>
          </a:p>
        </p:txBody>
      </p:sp>
      <p:sp>
        <p:nvSpPr>
          <p:cNvPr id="4" name="text-3">
            <a:extLst>
              <a:ext uri="{FF2B5EF4-FFF2-40B4-BE49-F238E27FC236}">
                <a16:creationId xmlns:a16="http://schemas.microsoft.com/office/drawing/2014/main" id="{9179832C-1741-4A56-9CC1-6E11E5EBB351}"/>
              </a:ext>
            </a:extLst>
          </p:cNvPr>
          <p:cNvSpPr>
            <a:spLocks noGrp="1"/>
          </p:cNvSpPr>
          <p:nvPr/>
        </p:nvSpPr>
        <p:spPr>
          <a:xfrm>
            <a:off x="11049000" y="6438900"/>
            <a:ext cx="571500" cy="228600"/>
          </a:xfrm>
          <a:prstGeom prst="rect">
            <a:avLst/>
          </a:prstGeom>
          <a:noFill/>
          <a:ln w="0">
            <a:noFill/>
          </a:ln>
        </p:spPr>
        <p:txBody>
          <a:bodyPr wrap="square" lIns="0" tIns="0" rIns="0" bIns="0" anchor="t">
            <a:noAutofit/>
          </a:bodyPr>
          <a:lstStyle/>
          <a:p>
            <a:pPr algn="r">
              <a:buNone/>
              <a:defRPr sz="1350" b="0">
                <a:solidFill>
                  <a:srgbClr val="52616A"/>
                </a:solidFill>
                <a:latin typeface="Arial"/>
                <a:ea typeface="Arial"/>
                <a:cs typeface="Arial"/>
              </a:defRPr>
            </a:pPr>
            <a:r>
              <a:rPr sz="1350" b="0">
                <a:solidFill>
                  <a:srgbClr val="52616A"/>
                </a:solidFill>
                <a:latin typeface="Arial"/>
                <a:ea typeface="Arial"/>
                <a:cs typeface="Arial"/>
              </a:rPr>
              <a:t>17</a:t>
            </a:r>
          </a:p>
        </p:txBody>
      </p:sp>
      <p:sp>
        <p:nvSpPr>
          <p:cNvPr id="5" name="text-4">
            <a:extLst>
              <a:ext uri="{FF2B5EF4-FFF2-40B4-BE49-F238E27FC236}">
                <a16:creationId xmlns:a16="http://schemas.microsoft.com/office/drawing/2014/main" id="{49B54EF5-07E6-40F0-896B-E02A33D6595A}"/>
              </a:ext>
            </a:extLst>
          </p:cNvPr>
          <p:cNvSpPr>
            <a:spLocks noGrp="1"/>
          </p:cNvSpPr>
          <p:nvPr/>
        </p:nvSpPr>
        <p:spPr>
          <a:xfrm>
            <a:off x="571500" y="1847850"/>
            <a:ext cx="4905375" cy="781050"/>
          </a:xfrm>
          <a:prstGeom prst="rect">
            <a:avLst/>
          </a:prstGeom>
          <a:noFill/>
          <a:ln w="0">
            <a:noFill/>
          </a:ln>
        </p:spPr>
        <p:txBody>
          <a:bodyPr wrap="square" lIns="0" tIns="0" rIns="0" bIns="0" anchor="t">
            <a:noAutofit/>
          </a:bodyPr>
          <a:lstStyle/>
          <a:p>
            <a:pPr algn="l">
              <a:buNone/>
              <a:defRPr sz="2325" b="1">
                <a:solidFill>
                  <a:srgbClr val="176779"/>
                </a:solidFill>
                <a:latin typeface="Arial"/>
                <a:ea typeface="Arial"/>
                <a:cs typeface="Arial"/>
              </a:defRPr>
            </a:pPr>
            <a:r>
              <a:rPr sz="2325" b="1">
                <a:solidFill>
                  <a:srgbClr val="176779"/>
                </a:solidFill>
                <a:latin typeface="Arial"/>
                <a:ea typeface="Arial"/>
                <a:cs typeface="Arial"/>
              </a:rPr>
              <a:t>Australian Government</a:t>
            </a:r>
          </a:p>
        </p:txBody>
      </p:sp>
      <p:sp>
        <p:nvSpPr>
          <p:cNvPr id="6" name="text-5">
            <a:extLst>
              <a:ext uri="{FF2B5EF4-FFF2-40B4-BE49-F238E27FC236}">
                <a16:creationId xmlns:a16="http://schemas.microsoft.com/office/drawing/2014/main" id="{863EA9CA-5EE2-452B-A053-141F08C73A16}"/>
              </a:ext>
            </a:extLst>
          </p:cNvPr>
          <p:cNvSpPr>
            <a:spLocks noGrp="1"/>
          </p:cNvSpPr>
          <p:nvPr/>
        </p:nvSpPr>
        <p:spPr>
          <a:xfrm>
            <a:off x="571500" y="2343150"/>
            <a:ext cx="4857750" cy="1085850"/>
          </a:xfrm>
          <a:prstGeom prst="rect">
            <a:avLst/>
          </a:prstGeom>
          <a:noFill/>
          <a:ln w="0">
            <a:noFill/>
          </a:ln>
        </p:spPr>
        <p:txBody>
          <a:bodyPr wrap="square" lIns="0" tIns="0" rIns="0" bIns="0" anchor="t">
            <a:noAutofit/>
          </a:bodyPr>
          <a:lstStyle/>
          <a:p>
            <a:pPr algn="l">
              <a:buNone/>
              <a:defRPr sz="2100" b="0">
                <a:solidFill>
                  <a:srgbClr val="17242C"/>
                </a:solidFill>
                <a:latin typeface="Arial"/>
                <a:ea typeface="Arial"/>
                <a:cs typeface="Arial"/>
              </a:defRPr>
            </a:pPr>
            <a:r>
              <a:rPr sz="2100" b="0">
                <a:solidFill>
                  <a:srgbClr val="17242C"/>
                </a:solidFill>
                <a:latin typeface="Arial"/>
                <a:ea typeface="Arial"/>
                <a:cs typeface="Arial"/>
              </a:rPr>
              <a:t>Medicare, PBS and national programs</a:t>
            </a:r>
          </a:p>
          <a:p>
            <a:pPr algn="l">
              <a:buNone/>
              <a:defRPr sz="2100" b="0">
                <a:solidFill>
                  <a:srgbClr val="17242C"/>
                </a:solidFill>
                <a:latin typeface="Arial"/>
                <a:ea typeface="Arial"/>
                <a:cs typeface="Arial"/>
              </a:defRPr>
            </a:pPr>
            <a:r>
              <a:rPr sz="2100" b="0">
                <a:solidFill>
                  <a:srgbClr val="17242C"/>
                </a:solidFill>
                <a:latin typeface="Arial"/>
                <a:ea typeface="Arial"/>
                <a:cs typeface="Arial"/>
              </a:rPr>
              <a:t>Shared public hospital funding</a:t>
            </a:r>
          </a:p>
        </p:txBody>
      </p:sp>
      <p:sp>
        <p:nvSpPr>
          <p:cNvPr id="7" name="text-6">
            <a:extLst>
              <a:ext uri="{FF2B5EF4-FFF2-40B4-BE49-F238E27FC236}">
                <a16:creationId xmlns:a16="http://schemas.microsoft.com/office/drawing/2014/main" id="{34145F58-1C87-4273-BE1F-E1D020083D14}"/>
              </a:ext>
            </a:extLst>
          </p:cNvPr>
          <p:cNvSpPr>
            <a:spLocks noGrp="1"/>
          </p:cNvSpPr>
          <p:nvPr/>
        </p:nvSpPr>
        <p:spPr>
          <a:xfrm>
            <a:off x="6572250" y="1847850"/>
            <a:ext cx="5048250" cy="781050"/>
          </a:xfrm>
          <a:prstGeom prst="rect">
            <a:avLst/>
          </a:prstGeom>
          <a:noFill/>
          <a:ln w="0">
            <a:noFill/>
          </a:ln>
        </p:spPr>
        <p:txBody>
          <a:bodyPr wrap="square" lIns="0" tIns="0" rIns="0" bIns="0" anchor="t">
            <a:noAutofit/>
          </a:bodyPr>
          <a:lstStyle/>
          <a:p>
            <a:pPr algn="l">
              <a:buNone/>
              <a:defRPr sz="2325" b="1">
                <a:solidFill>
                  <a:srgbClr val="176779"/>
                </a:solidFill>
                <a:latin typeface="Arial"/>
                <a:ea typeface="Arial"/>
                <a:cs typeface="Arial"/>
              </a:defRPr>
            </a:pPr>
            <a:r>
              <a:rPr sz="2325" b="1">
                <a:solidFill>
                  <a:srgbClr val="176779"/>
                </a:solidFill>
                <a:latin typeface="Arial"/>
                <a:ea typeface="Arial"/>
                <a:cs typeface="Arial"/>
              </a:rPr>
              <a:t>States and territories</a:t>
            </a:r>
          </a:p>
        </p:txBody>
      </p:sp>
      <p:sp>
        <p:nvSpPr>
          <p:cNvPr id="8" name="text-7">
            <a:extLst>
              <a:ext uri="{FF2B5EF4-FFF2-40B4-BE49-F238E27FC236}">
                <a16:creationId xmlns:a16="http://schemas.microsoft.com/office/drawing/2014/main" id="{028DE0C3-4A62-461E-97BA-95BF93E2A73C}"/>
              </a:ext>
            </a:extLst>
          </p:cNvPr>
          <p:cNvSpPr>
            <a:spLocks noGrp="1"/>
          </p:cNvSpPr>
          <p:nvPr/>
        </p:nvSpPr>
        <p:spPr>
          <a:xfrm>
            <a:off x="6572250" y="2343150"/>
            <a:ext cx="5048250" cy="1085850"/>
          </a:xfrm>
          <a:prstGeom prst="rect">
            <a:avLst/>
          </a:prstGeom>
          <a:noFill/>
          <a:ln w="0">
            <a:noFill/>
          </a:ln>
        </p:spPr>
        <p:txBody>
          <a:bodyPr wrap="square" lIns="0" tIns="0" rIns="0" bIns="0" anchor="t">
            <a:noAutofit/>
          </a:bodyPr>
          <a:lstStyle/>
          <a:p>
            <a:pPr algn="l">
              <a:buNone/>
              <a:defRPr sz="2100" b="0">
                <a:solidFill>
                  <a:srgbClr val="17242C"/>
                </a:solidFill>
                <a:latin typeface="Arial"/>
                <a:ea typeface="Arial"/>
                <a:cs typeface="Arial"/>
              </a:defRPr>
            </a:pPr>
            <a:r>
              <a:rPr sz="2100" b="0">
                <a:solidFill>
                  <a:srgbClr val="17242C"/>
                </a:solidFill>
                <a:latin typeface="Arial"/>
                <a:ea typeface="Arial"/>
                <a:cs typeface="Arial"/>
              </a:rPr>
              <a:t>Manage public hospitals</a:t>
            </a:r>
          </a:p>
          <a:p>
            <a:pPr algn="l">
              <a:buNone/>
              <a:defRPr sz="2100" b="0">
                <a:solidFill>
                  <a:srgbClr val="17242C"/>
                </a:solidFill>
                <a:latin typeface="Arial"/>
                <a:ea typeface="Arial"/>
                <a:cs typeface="Arial"/>
              </a:defRPr>
            </a:pPr>
            <a:r>
              <a:rPr sz="2100" b="0">
                <a:solidFill>
                  <a:srgbClr val="17242C"/>
                </a:solidFill>
                <a:latin typeface="Arial"/>
                <a:ea typeface="Arial"/>
                <a:cs typeface="Arial"/>
              </a:rPr>
              <a:t>Many community/public health services</a:t>
            </a:r>
          </a:p>
        </p:txBody>
      </p:sp>
      <p:sp>
        <p:nvSpPr>
          <p:cNvPr id="9" name="shape-8">
            <a:extLst>
              <a:ext uri="{FF2B5EF4-FFF2-40B4-BE49-F238E27FC236}">
                <a16:creationId xmlns:a16="http://schemas.microsoft.com/office/drawing/2014/main" id="{B52AF5BE-C4F1-4993-9FBC-60F6CB05E00B}"/>
              </a:ext>
            </a:extLst>
          </p:cNvPr>
          <p:cNvSpPr>
            <a:spLocks noGrp="1"/>
          </p:cNvSpPr>
          <p:nvPr/>
        </p:nvSpPr>
        <p:spPr>
          <a:xfrm>
            <a:off x="5657850" y="3162300"/>
            <a:ext cx="171450" cy="428625"/>
          </a:xfrm>
          <a:prstGeom prst="downArrow">
            <a:avLst/>
          </a:prstGeom>
          <a:solidFill>
            <a:srgbClr val="176779"/>
          </a:solidFill>
          <a:ln w="0">
            <a:noFill/>
          </a:ln>
        </p:spPr>
        <p:txBody>
          <a:bodyPr/>
          <a:lstStyle/>
          <a:p>
            <a:endParaRPr lang="en-US"/>
          </a:p>
        </p:txBody>
      </p:sp>
      <p:sp>
        <p:nvSpPr>
          <p:cNvPr id="10" name="text-9">
            <a:extLst>
              <a:ext uri="{FF2B5EF4-FFF2-40B4-BE49-F238E27FC236}">
                <a16:creationId xmlns:a16="http://schemas.microsoft.com/office/drawing/2014/main" id="{26AC43D1-08F3-47F9-8025-265D2E8902D4}"/>
              </a:ext>
            </a:extLst>
          </p:cNvPr>
          <p:cNvSpPr>
            <a:spLocks noGrp="1"/>
          </p:cNvSpPr>
          <p:nvPr/>
        </p:nvSpPr>
        <p:spPr>
          <a:xfrm>
            <a:off x="571500" y="3905250"/>
            <a:ext cx="11049000" cy="781050"/>
          </a:xfrm>
          <a:prstGeom prst="rect">
            <a:avLst/>
          </a:prstGeom>
          <a:noFill/>
          <a:ln w="0">
            <a:noFill/>
          </a:ln>
        </p:spPr>
        <p:txBody>
          <a:bodyPr wrap="square" lIns="0" tIns="0" rIns="0" bIns="0" anchor="t">
            <a:noAutofit/>
          </a:bodyPr>
          <a:lstStyle/>
          <a:p>
            <a:pPr algn="l">
              <a:buNone/>
              <a:defRPr sz="2550" b="1">
                <a:solidFill>
                  <a:srgbClr val="176779"/>
                </a:solidFill>
                <a:latin typeface="Arial"/>
                <a:ea typeface="Arial"/>
                <a:cs typeface="Arial"/>
              </a:defRPr>
            </a:pPr>
            <a:r>
              <a:rPr sz="2550" b="1">
                <a:solidFill>
                  <a:srgbClr val="176779"/>
                </a:solidFill>
                <a:latin typeface="Arial"/>
                <a:ea typeface="Arial"/>
                <a:cs typeface="Arial"/>
              </a:rPr>
              <a:t>People using health services</a:t>
            </a:r>
          </a:p>
        </p:txBody>
      </p:sp>
      <p:sp>
        <p:nvSpPr>
          <p:cNvPr id="11" name="shape-10">
            <a:extLst>
              <a:ext uri="{FF2B5EF4-FFF2-40B4-BE49-F238E27FC236}">
                <a16:creationId xmlns:a16="http://schemas.microsoft.com/office/drawing/2014/main" id="{4ADD786F-97D3-47C6-B9A3-29901F6B52A3}"/>
              </a:ext>
            </a:extLst>
          </p:cNvPr>
          <p:cNvSpPr>
            <a:spLocks noGrp="1"/>
          </p:cNvSpPr>
          <p:nvPr/>
        </p:nvSpPr>
        <p:spPr>
          <a:xfrm>
            <a:off x="571500" y="4429125"/>
            <a:ext cx="11049000" cy="0"/>
          </a:xfrm>
          <a:prstGeom prst="line">
            <a:avLst/>
          </a:prstGeom>
          <a:noFill/>
          <a:ln w="14288">
            <a:solidFill>
              <a:srgbClr val="176779"/>
            </a:solidFill>
          </a:ln>
        </p:spPr>
        <p:txBody>
          <a:bodyPr/>
          <a:lstStyle/>
          <a:p>
            <a:endParaRPr lang="en-US"/>
          </a:p>
        </p:txBody>
      </p:sp>
      <p:sp>
        <p:nvSpPr>
          <p:cNvPr id="12" name="text-11">
            <a:extLst>
              <a:ext uri="{FF2B5EF4-FFF2-40B4-BE49-F238E27FC236}">
                <a16:creationId xmlns:a16="http://schemas.microsoft.com/office/drawing/2014/main" id="{C3881407-07F2-4A62-BB97-B31A5127A372}"/>
              </a:ext>
            </a:extLst>
          </p:cNvPr>
          <p:cNvSpPr>
            <a:spLocks noGrp="1"/>
          </p:cNvSpPr>
          <p:nvPr/>
        </p:nvSpPr>
        <p:spPr>
          <a:xfrm>
            <a:off x="571500" y="4724400"/>
            <a:ext cx="11049000" cy="981075"/>
          </a:xfrm>
          <a:prstGeom prst="rect">
            <a:avLst/>
          </a:prstGeom>
          <a:noFill/>
          <a:ln w="0">
            <a:noFill/>
          </a:ln>
        </p:spPr>
        <p:txBody>
          <a:bodyPr wrap="square" lIns="0" tIns="0" rIns="0" bIns="0" anchor="t">
            <a:noAutofit/>
          </a:bodyPr>
          <a:lstStyle/>
          <a:p>
            <a:pPr algn="l">
              <a:buNone/>
              <a:defRPr sz="2175" b="0">
                <a:solidFill>
                  <a:srgbClr val="17242C"/>
                </a:solidFill>
                <a:latin typeface="Arial"/>
                <a:ea typeface="Arial"/>
                <a:cs typeface="Arial"/>
              </a:defRPr>
            </a:pPr>
            <a:r>
              <a:rPr sz="2175" b="0">
                <a:solidFill>
                  <a:srgbClr val="17242C"/>
                </a:solidFill>
                <a:latin typeface="Arial"/>
                <a:ea typeface="Arial"/>
                <a:cs typeface="Arial"/>
              </a:rPr>
              <a:t>Local government     Private providers     Community and not-for-profit organisations</a:t>
            </a:r>
          </a:p>
        </p:txBody>
      </p:sp>
      <p:sp>
        <p:nvSpPr>
          <p:cNvPr id="13" name="text-12">
            <a:extLst>
              <a:ext uri="{FF2B5EF4-FFF2-40B4-BE49-F238E27FC236}">
                <a16:creationId xmlns:a16="http://schemas.microsoft.com/office/drawing/2014/main" id="{215D8DC3-BEB5-482F-A4B1-19E0C6BCC876}"/>
              </a:ext>
            </a:extLst>
          </p:cNvPr>
          <p:cNvSpPr>
            <a:spLocks noGrp="1"/>
          </p:cNvSpPr>
          <p:nvPr/>
        </p:nvSpPr>
        <p:spPr>
          <a:xfrm>
            <a:off x="571500" y="5886450"/>
            <a:ext cx="10953750" cy="476250"/>
          </a:xfrm>
          <a:prstGeom prst="rect">
            <a:avLst/>
          </a:prstGeom>
          <a:noFill/>
          <a:ln w="0">
            <a:noFill/>
          </a:ln>
        </p:spPr>
        <p:txBody>
          <a:bodyPr wrap="square" lIns="0" tIns="0" rIns="0" bIns="0" anchor="t">
            <a:noAutofit/>
          </a:bodyPr>
          <a:lstStyle/>
          <a:p>
            <a:pPr algn="l">
              <a:buNone/>
              <a:defRPr sz="1725" b="0">
                <a:solidFill>
                  <a:srgbClr val="52616A"/>
                </a:solidFill>
                <a:latin typeface="Arial"/>
                <a:ea typeface="Arial"/>
                <a:cs typeface="Arial"/>
              </a:defRPr>
            </a:pPr>
            <a:r>
              <a:rPr sz="1725" b="0">
                <a:solidFill>
                  <a:srgbClr val="52616A"/>
                </a:solidFill>
                <a:latin typeface="Arial"/>
                <a:ea typeface="Arial"/>
                <a:cs typeface="Arial"/>
              </a:rPr>
              <a:t>Access depends on affordability, availability, cultural safety and accessibility.</a:t>
            </a:r>
          </a:p>
        </p:txBody>
      </p:sp>
    </p:spTree>
    <p:extLst>
      <p:ext uri="{BB962C8B-B14F-4D97-AF65-F5344CB8AC3E}">
        <p14:creationId xmlns:p14="http://schemas.microsoft.com/office/powerpoint/2010/main" val="7111904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 name="text-0">
            <a:extLst>
              <a:ext uri="{FF2B5EF4-FFF2-40B4-BE49-F238E27FC236}">
                <a16:creationId xmlns:a16="http://schemas.microsoft.com/office/drawing/2014/main" id="{8F0BA3F1-7D6B-4B06-A824-2746946903AC}"/>
              </a:ext>
            </a:extLst>
          </p:cNvPr>
          <p:cNvSpPr>
            <a:spLocks noGrp="1"/>
          </p:cNvSpPr>
          <p:nvPr/>
        </p:nvSpPr>
        <p:spPr>
          <a:xfrm>
            <a:off x="571500" y="571500"/>
            <a:ext cx="11049000" cy="1009650"/>
          </a:xfrm>
          <a:prstGeom prst="rect">
            <a:avLst/>
          </a:prstGeom>
          <a:noFill/>
          <a:ln w="0">
            <a:noFill/>
          </a:ln>
        </p:spPr>
        <p:txBody>
          <a:bodyPr wrap="square" lIns="0" tIns="0" rIns="0" bIns="0" anchor="t">
            <a:noAutofit/>
          </a:bodyPr>
          <a:lstStyle/>
          <a:p>
            <a:pPr algn="l">
              <a:buNone/>
              <a:defRPr sz="3150" b="1">
                <a:solidFill>
                  <a:srgbClr val="17242C"/>
                </a:solidFill>
                <a:latin typeface="Arial"/>
                <a:ea typeface="Arial"/>
                <a:cs typeface="Arial"/>
              </a:defRPr>
            </a:pPr>
            <a:r>
              <a:rPr sz="3150" b="1">
                <a:solidFill>
                  <a:srgbClr val="17242C"/>
                </a:solidFill>
                <a:latin typeface="Arial"/>
                <a:ea typeface="Arial"/>
                <a:cs typeface="Arial"/>
              </a:rPr>
              <a:t>Funding, prevention and person-centred care</a:t>
            </a:r>
          </a:p>
        </p:txBody>
      </p:sp>
      <p:sp>
        <p:nvSpPr>
          <p:cNvPr id="2" name="shape-1">
            <a:extLst>
              <a:ext uri="{FF2B5EF4-FFF2-40B4-BE49-F238E27FC236}">
                <a16:creationId xmlns:a16="http://schemas.microsoft.com/office/drawing/2014/main" id="{96D6917C-18F9-4742-8908-E00FA646FDF8}"/>
              </a:ext>
            </a:extLst>
          </p:cNvPr>
          <p:cNvSpPr>
            <a:spLocks noGrp="1"/>
          </p:cNvSpPr>
          <p:nvPr/>
        </p:nvSpPr>
        <p:spPr>
          <a:xfrm>
            <a:off x="571500" y="6315075"/>
            <a:ext cx="11049000" cy="0"/>
          </a:xfrm>
          <a:prstGeom prst="line">
            <a:avLst/>
          </a:prstGeom>
          <a:noFill/>
          <a:ln w="14288">
            <a:solidFill>
              <a:srgbClr val="D5DEE2"/>
            </a:solidFill>
          </a:ln>
        </p:spPr>
        <p:txBody>
          <a:bodyPr/>
          <a:lstStyle/>
          <a:p>
            <a:endParaRPr lang="en-US"/>
          </a:p>
        </p:txBody>
      </p:sp>
      <p:sp>
        <p:nvSpPr>
          <p:cNvPr id="3" name="text-2">
            <a:extLst>
              <a:ext uri="{FF2B5EF4-FFF2-40B4-BE49-F238E27FC236}">
                <a16:creationId xmlns:a16="http://schemas.microsoft.com/office/drawing/2014/main" id="{B0F93EB1-6BDC-47EE-A644-8F7CD6294A6E}"/>
              </a:ext>
            </a:extLst>
          </p:cNvPr>
          <p:cNvSpPr>
            <a:spLocks noGrp="1"/>
          </p:cNvSpPr>
          <p:nvPr/>
        </p:nvSpPr>
        <p:spPr>
          <a:xfrm>
            <a:off x="571500" y="6457950"/>
            <a:ext cx="9429750" cy="209550"/>
          </a:xfrm>
          <a:prstGeom prst="rect">
            <a:avLst/>
          </a:prstGeom>
          <a:noFill/>
          <a:ln w="0">
            <a:noFill/>
          </a:ln>
        </p:spPr>
        <p:txBody>
          <a:bodyPr wrap="square" lIns="0" tIns="0" rIns="0" bIns="0" anchor="t">
            <a:noAutofit/>
          </a:bodyPr>
          <a:lstStyle/>
          <a:p>
            <a:pPr algn="l">
              <a:buNone/>
              <a:defRPr sz="1275" b="0">
                <a:solidFill>
                  <a:srgbClr val="52616A"/>
                </a:solidFill>
                <a:latin typeface="Arial"/>
                <a:ea typeface="Arial"/>
                <a:cs typeface="Arial"/>
              </a:defRPr>
            </a:pPr>
            <a:r>
              <a:rPr sz="1275" b="0">
                <a:solidFill>
                  <a:srgbClr val="52616A"/>
                </a:solidFill>
                <a:latin typeface="Arial"/>
                <a:ea typeface="Arial"/>
                <a:cs typeface="Arial"/>
              </a:rPr>
              <a:t>Workbook p11</a:t>
            </a:r>
          </a:p>
        </p:txBody>
      </p:sp>
      <p:sp>
        <p:nvSpPr>
          <p:cNvPr id="4" name="text-3">
            <a:extLst>
              <a:ext uri="{FF2B5EF4-FFF2-40B4-BE49-F238E27FC236}">
                <a16:creationId xmlns:a16="http://schemas.microsoft.com/office/drawing/2014/main" id="{DE5862C1-D3FD-49F8-801E-7DC38BEF619F}"/>
              </a:ext>
            </a:extLst>
          </p:cNvPr>
          <p:cNvSpPr>
            <a:spLocks noGrp="1"/>
          </p:cNvSpPr>
          <p:nvPr/>
        </p:nvSpPr>
        <p:spPr>
          <a:xfrm>
            <a:off x="11049000" y="6438900"/>
            <a:ext cx="571500" cy="228600"/>
          </a:xfrm>
          <a:prstGeom prst="rect">
            <a:avLst/>
          </a:prstGeom>
          <a:noFill/>
          <a:ln w="0">
            <a:noFill/>
          </a:ln>
        </p:spPr>
        <p:txBody>
          <a:bodyPr wrap="square" lIns="0" tIns="0" rIns="0" bIns="0" anchor="t">
            <a:noAutofit/>
          </a:bodyPr>
          <a:lstStyle/>
          <a:p>
            <a:pPr algn="r">
              <a:buNone/>
              <a:defRPr sz="1350" b="0">
                <a:solidFill>
                  <a:srgbClr val="52616A"/>
                </a:solidFill>
                <a:latin typeface="Arial"/>
                <a:ea typeface="Arial"/>
                <a:cs typeface="Arial"/>
              </a:defRPr>
            </a:pPr>
            <a:r>
              <a:rPr sz="1350" b="0">
                <a:solidFill>
                  <a:srgbClr val="52616A"/>
                </a:solidFill>
                <a:latin typeface="Arial"/>
                <a:ea typeface="Arial"/>
                <a:cs typeface="Arial"/>
              </a:rPr>
              <a:t>18</a:t>
            </a:r>
          </a:p>
        </p:txBody>
      </p:sp>
      <p:graphicFrame>
        <p:nvGraphicFramePr>
          <p:cNvPr id="15" name="Table 14"/>
          <p:cNvGraphicFramePr/>
          <p:nvPr/>
        </p:nvGraphicFramePr>
        <p:xfrm>
          <a:off x="571500" y="1809750"/>
          <a:ext cx="11049000" cy="2133600"/>
        </p:xfrm>
        <a:graphic>
          <a:graphicData uri="http://schemas.openxmlformats.org/drawingml/2006/table">
            <a:tbl>
              <a:tblPr/>
              <a:tblGrid>
                <a:gridCol w="3143250">
                  <a:extLst>
                    <a:ext uri="{9D8B030D-6E8A-4147-A177-3AD203B41FA5}">
                      <a16:colId xmlns:a16="http://schemas.microsoft.com/office/drawing/2014/main" val="20000"/>
                    </a:ext>
                  </a:extLst>
                </a:gridCol>
                <a:gridCol w="7905750">
                  <a:extLst>
                    <a:ext uri="{9D8B030D-6E8A-4147-A177-3AD203B41FA5}">
                      <a16:colId xmlns:a16="http://schemas.microsoft.com/office/drawing/2014/main" val="20001"/>
                    </a:ext>
                  </a:extLst>
                </a:gridCol>
              </a:tblGrid>
              <a:tr h="533400">
                <a:tc>
                  <a:txBody>
                    <a:bodyPr/>
                    <a:lstStyle/>
                    <a:p>
                      <a:r>
                        <a:rPr sz="2025" b="1">
                          <a:solidFill>
                            <a:srgbClr val="FFFFFF"/>
                          </a:solidFill>
                          <a:latin typeface="Arial"/>
                          <a:ea typeface="Arial"/>
                          <a:cs typeface="Arial"/>
                        </a:rPr>
                        <a:t>Arrangement</a:t>
                      </a:r>
                    </a:p>
                  </a:txBody>
                  <a:tcPr>
                    <a:solidFill>
                      <a:srgbClr val="17242C"/>
                    </a:solidFill>
                  </a:tcPr>
                </a:tc>
                <a:tc>
                  <a:txBody>
                    <a:bodyPr/>
                    <a:lstStyle/>
                    <a:p>
                      <a:r>
                        <a:rPr sz="2025" b="1">
                          <a:solidFill>
                            <a:srgbClr val="FFFFFF"/>
                          </a:solidFill>
                          <a:latin typeface="Arial"/>
                          <a:ea typeface="Arial"/>
                          <a:cs typeface="Arial"/>
                        </a:rPr>
                        <a:t>Purpose</a:t>
                      </a:r>
                    </a:p>
                  </a:txBody>
                  <a:tcPr>
                    <a:solidFill>
                      <a:srgbClr val="17242C"/>
                    </a:solidFill>
                  </a:tcPr>
                </a:tc>
                <a:extLst>
                  <a:ext uri="{0D108BD9-81ED-4DB2-BD59-A6C34878D82A}">
                    <a16:rowId xmlns:a16="http://schemas.microsoft.com/office/drawing/2014/main" val="10000"/>
                  </a:ext>
                </a:extLst>
              </a:tr>
              <a:tr h="0">
                <a:tc>
                  <a:txBody>
                    <a:bodyPr/>
                    <a:lstStyle/>
                    <a:p>
                      <a:r>
                        <a:rPr sz="2025" b="0">
                          <a:solidFill>
                            <a:srgbClr val="17242C"/>
                          </a:solidFill>
                          <a:latin typeface="Arial"/>
                          <a:ea typeface="Arial"/>
                          <a:cs typeface="Arial"/>
                        </a:rPr>
                        <a:t>Medicare</a:t>
                      </a:r>
                    </a:p>
                  </a:txBody>
                  <a:tcPr>
                    <a:solidFill>
                      <a:srgbClr val="FFFFFF"/>
                    </a:solidFill>
                  </a:tcPr>
                </a:tc>
                <a:tc>
                  <a:txBody>
                    <a:bodyPr/>
                    <a:lstStyle/>
                    <a:p>
                      <a:r>
                        <a:rPr sz="2025" b="0">
                          <a:solidFill>
                            <a:srgbClr val="17242C"/>
                          </a:solidFill>
                          <a:latin typeface="Arial"/>
                          <a:ea typeface="Arial"/>
                          <a:cs typeface="Arial"/>
                        </a:rPr>
                        <a:t>Eligible specified health services</a:t>
                      </a:r>
                    </a:p>
                  </a:txBody>
                  <a:tcPr>
                    <a:solidFill>
                      <a:srgbClr val="FFFFFF"/>
                    </a:solidFill>
                  </a:tcPr>
                </a:tc>
                <a:extLst>
                  <a:ext uri="{0D108BD9-81ED-4DB2-BD59-A6C34878D82A}">
                    <a16:rowId xmlns:a16="http://schemas.microsoft.com/office/drawing/2014/main" val="10001"/>
                  </a:ext>
                </a:extLst>
              </a:tr>
              <a:tr h="0">
                <a:tc>
                  <a:txBody>
                    <a:bodyPr/>
                    <a:lstStyle/>
                    <a:p>
                      <a:r>
                        <a:rPr sz="2025" b="0">
                          <a:solidFill>
                            <a:srgbClr val="17242C"/>
                          </a:solidFill>
                          <a:latin typeface="Arial"/>
                          <a:ea typeface="Arial"/>
                          <a:cs typeface="Arial"/>
                        </a:rPr>
                        <a:t>Private insurance</a:t>
                      </a:r>
                    </a:p>
                  </a:txBody>
                  <a:tcPr>
                    <a:solidFill>
                      <a:srgbClr val="FFFFFF"/>
                    </a:solidFill>
                  </a:tcPr>
                </a:tc>
                <a:tc>
                  <a:txBody>
                    <a:bodyPr/>
                    <a:lstStyle/>
                    <a:p>
                      <a:r>
                        <a:rPr sz="2025" b="0">
                          <a:solidFill>
                            <a:srgbClr val="17242C"/>
                          </a:solidFill>
                          <a:latin typeface="Arial"/>
                          <a:ea typeface="Arial"/>
                          <a:cs typeface="Arial"/>
                        </a:rPr>
                        <a:t>Services according to the policy, with possible gaps</a:t>
                      </a:r>
                    </a:p>
                  </a:txBody>
                  <a:tcPr>
                    <a:solidFill>
                      <a:srgbClr val="FFFFFF"/>
                    </a:solidFill>
                  </a:tcPr>
                </a:tc>
                <a:extLst>
                  <a:ext uri="{0D108BD9-81ED-4DB2-BD59-A6C34878D82A}">
                    <a16:rowId xmlns:a16="http://schemas.microsoft.com/office/drawing/2014/main" val="10002"/>
                  </a:ext>
                </a:extLst>
              </a:tr>
              <a:tr h="0">
                <a:tc>
                  <a:txBody>
                    <a:bodyPr/>
                    <a:lstStyle/>
                    <a:p>
                      <a:r>
                        <a:rPr sz="2025" b="0">
                          <a:solidFill>
                            <a:srgbClr val="17242C"/>
                          </a:solidFill>
                          <a:latin typeface="Arial"/>
                          <a:ea typeface="Arial"/>
                          <a:cs typeface="Arial"/>
                        </a:rPr>
                        <a:t>NDIS</a:t>
                      </a:r>
                    </a:p>
                  </a:txBody>
                  <a:tcPr>
                    <a:solidFill>
                      <a:srgbClr val="FFFFFF"/>
                    </a:solidFill>
                  </a:tcPr>
                </a:tc>
                <a:tc>
                  <a:txBody>
                    <a:bodyPr/>
                    <a:lstStyle/>
                    <a:p>
                      <a:r>
                        <a:rPr sz="2025" b="0">
                          <a:solidFill>
                            <a:srgbClr val="17242C"/>
                          </a:solidFill>
                          <a:latin typeface="Arial"/>
                          <a:ea typeface="Arial"/>
                          <a:cs typeface="Arial"/>
                        </a:rPr>
                        <a:t>Eligible disability supports</a:t>
                      </a:r>
                    </a:p>
                  </a:txBody>
                  <a:tcPr>
                    <a:solidFill>
                      <a:srgbClr val="FFFFFF"/>
                    </a:solidFill>
                  </a:tcPr>
                </a:tc>
                <a:extLst>
                  <a:ext uri="{0D108BD9-81ED-4DB2-BD59-A6C34878D82A}">
                    <a16:rowId xmlns:a16="http://schemas.microsoft.com/office/drawing/2014/main" val="10003"/>
                  </a:ext>
                </a:extLst>
              </a:tr>
              <a:tr h="0">
                <a:tc>
                  <a:txBody>
                    <a:bodyPr/>
                    <a:lstStyle/>
                    <a:p>
                      <a:r>
                        <a:rPr sz="2025" b="0">
                          <a:solidFill>
                            <a:srgbClr val="17242C"/>
                          </a:solidFill>
                          <a:latin typeface="Arial"/>
                          <a:ea typeface="Arial"/>
                          <a:cs typeface="Arial"/>
                        </a:rPr>
                        <a:t>My Aged Care</a:t>
                      </a:r>
                    </a:p>
                  </a:txBody>
                  <a:tcPr>
                    <a:solidFill>
                      <a:srgbClr val="FFFFFF"/>
                    </a:solidFill>
                  </a:tcPr>
                </a:tc>
                <a:tc>
                  <a:txBody>
                    <a:bodyPr/>
                    <a:lstStyle/>
                    <a:p>
                      <a:r>
                        <a:rPr sz="2025" b="0">
                          <a:solidFill>
                            <a:srgbClr val="17242C"/>
                          </a:solidFill>
                          <a:latin typeface="Arial"/>
                          <a:ea typeface="Arial"/>
                          <a:cs typeface="Arial"/>
                        </a:rPr>
                        <a:t>Entry point to aged-care services</a:t>
                      </a:r>
                    </a:p>
                  </a:txBody>
                  <a:tcPr>
                    <a:solidFill>
                      <a:srgbClr val="FFFFFF"/>
                    </a:solidFill>
                  </a:tcPr>
                </a:tc>
                <a:extLst>
                  <a:ext uri="{0D108BD9-81ED-4DB2-BD59-A6C34878D82A}">
                    <a16:rowId xmlns:a16="http://schemas.microsoft.com/office/drawing/2014/main" val="10004"/>
                  </a:ext>
                </a:extLst>
              </a:tr>
            </a:tbl>
          </a:graphicData>
        </a:graphic>
      </p:graphicFrame>
      <p:sp>
        <p:nvSpPr>
          <p:cNvPr id="6" name="text-4">
            <a:extLst>
              <a:ext uri="{FF2B5EF4-FFF2-40B4-BE49-F238E27FC236}">
                <a16:creationId xmlns:a16="http://schemas.microsoft.com/office/drawing/2014/main" id="{EB9BE7A0-F337-4319-B38C-C17C1B23C9FD}"/>
              </a:ext>
            </a:extLst>
          </p:cNvPr>
          <p:cNvSpPr>
            <a:spLocks noGrp="1"/>
          </p:cNvSpPr>
          <p:nvPr/>
        </p:nvSpPr>
        <p:spPr>
          <a:xfrm>
            <a:off x="571500" y="5191125"/>
            <a:ext cx="4810125" cy="552450"/>
          </a:xfrm>
          <a:prstGeom prst="rect">
            <a:avLst/>
          </a:prstGeom>
          <a:noFill/>
          <a:ln w="0">
            <a:noFill/>
          </a:ln>
        </p:spPr>
        <p:txBody>
          <a:bodyPr wrap="square" lIns="0" tIns="0" rIns="0" bIns="0" anchor="t">
            <a:noAutofit/>
          </a:bodyPr>
          <a:lstStyle/>
          <a:p>
            <a:pPr algn="l">
              <a:buNone/>
              <a:defRPr sz="2250" b="1">
                <a:solidFill>
                  <a:srgbClr val="176779"/>
                </a:solidFill>
                <a:latin typeface="Arial"/>
                <a:ea typeface="Arial"/>
                <a:cs typeface="Arial"/>
              </a:defRPr>
            </a:pPr>
            <a:r>
              <a:rPr sz="2250" b="1">
                <a:solidFill>
                  <a:srgbClr val="176779"/>
                </a:solidFill>
                <a:latin typeface="Arial"/>
                <a:ea typeface="Arial"/>
                <a:cs typeface="Arial"/>
              </a:rPr>
              <a:t>Treatment and rehabilitation</a:t>
            </a:r>
          </a:p>
        </p:txBody>
      </p:sp>
      <p:sp>
        <p:nvSpPr>
          <p:cNvPr id="7" name="text-5">
            <a:extLst>
              <a:ext uri="{FF2B5EF4-FFF2-40B4-BE49-F238E27FC236}">
                <a16:creationId xmlns:a16="http://schemas.microsoft.com/office/drawing/2014/main" id="{CDC12305-3FC7-49C4-AAA1-26A159A3593C}"/>
              </a:ext>
            </a:extLst>
          </p:cNvPr>
          <p:cNvSpPr>
            <a:spLocks noGrp="1"/>
          </p:cNvSpPr>
          <p:nvPr/>
        </p:nvSpPr>
        <p:spPr>
          <a:xfrm>
            <a:off x="6572250" y="5191125"/>
            <a:ext cx="5048250" cy="552450"/>
          </a:xfrm>
          <a:prstGeom prst="rect">
            <a:avLst/>
          </a:prstGeom>
          <a:noFill/>
          <a:ln w="0">
            <a:noFill/>
          </a:ln>
        </p:spPr>
        <p:txBody>
          <a:bodyPr wrap="square" lIns="0" tIns="0" rIns="0" bIns="0" anchor="t">
            <a:noAutofit/>
          </a:bodyPr>
          <a:lstStyle/>
          <a:p>
            <a:pPr algn="l">
              <a:buNone/>
              <a:defRPr sz="2250" b="1">
                <a:solidFill>
                  <a:srgbClr val="176779"/>
                </a:solidFill>
                <a:latin typeface="Arial"/>
                <a:ea typeface="Arial"/>
                <a:cs typeface="Arial"/>
              </a:defRPr>
            </a:pPr>
            <a:r>
              <a:rPr sz="2250" b="1">
                <a:solidFill>
                  <a:srgbClr val="176779"/>
                </a:solidFill>
                <a:latin typeface="Arial"/>
                <a:ea typeface="Arial"/>
                <a:cs typeface="Arial"/>
              </a:rPr>
              <a:t>Prevention and early intervention</a:t>
            </a:r>
          </a:p>
        </p:txBody>
      </p:sp>
      <p:sp>
        <p:nvSpPr>
          <p:cNvPr id="8" name="text-6">
            <a:extLst>
              <a:ext uri="{FF2B5EF4-FFF2-40B4-BE49-F238E27FC236}">
                <a16:creationId xmlns:a16="http://schemas.microsoft.com/office/drawing/2014/main" id="{6D9FF3D0-2DA5-4CFD-B27E-359ADE18427B}"/>
              </a:ext>
            </a:extLst>
          </p:cNvPr>
          <p:cNvSpPr>
            <a:spLocks noGrp="1"/>
          </p:cNvSpPr>
          <p:nvPr/>
        </p:nvSpPr>
        <p:spPr>
          <a:xfrm>
            <a:off x="571500" y="5857875"/>
            <a:ext cx="10953750" cy="476250"/>
          </a:xfrm>
          <a:prstGeom prst="rect">
            <a:avLst/>
          </a:prstGeom>
          <a:noFill/>
          <a:ln w="0">
            <a:noFill/>
          </a:ln>
        </p:spPr>
        <p:txBody>
          <a:bodyPr wrap="square" lIns="0" tIns="0" rIns="0" bIns="0" anchor="t">
            <a:noAutofit/>
          </a:bodyPr>
          <a:lstStyle/>
          <a:p>
            <a:pPr algn="l">
              <a:buNone/>
              <a:defRPr sz="1725" b="0">
                <a:solidFill>
                  <a:srgbClr val="52616A"/>
                </a:solidFill>
                <a:latin typeface="Arial"/>
                <a:ea typeface="Arial"/>
                <a:cs typeface="Arial"/>
              </a:defRPr>
            </a:pPr>
            <a:r>
              <a:rPr sz="1725" b="0">
                <a:solidFill>
                  <a:srgbClr val="52616A"/>
                </a:solidFill>
                <a:latin typeface="Arial"/>
                <a:ea typeface="Arial"/>
                <a:cs typeface="Arial"/>
              </a:rPr>
              <a:t>Both serve current and future populations. Judge access, equity and sustainability.</a:t>
            </a:r>
          </a:p>
        </p:txBody>
      </p:sp>
    </p:spTree>
    <p:extLst>
      <p:ext uri="{BB962C8B-B14F-4D97-AF65-F5344CB8AC3E}">
        <p14:creationId xmlns:p14="http://schemas.microsoft.com/office/powerpoint/2010/main" val="11493693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 name="text-0">
            <a:extLst>
              <a:ext uri="{FF2B5EF4-FFF2-40B4-BE49-F238E27FC236}">
                <a16:creationId xmlns:a16="http://schemas.microsoft.com/office/drawing/2014/main" id="{41454C28-78FA-4F17-9E92-A980F4BA9587}"/>
              </a:ext>
            </a:extLst>
          </p:cNvPr>
          <p:cNvSpPr>
            <a:spLocks noGrp="1"/>
          </p:cNvSpPr>
          <p:nvPr/>
        </p:nvSpPr>
        <p:spPr>
          <a:xfrm>
            <a:off x="571500" y="571500"/>
            <a:ext cx="11049000" cy="1009650"/>
          </a:xfrm>
          <a:prstGeom prst="rect">
            <a:avLst/>
          </a:prstGeom>
          <a:noFill/>
          <a:ln w="0">
            <a:noFill/>
          </a:ln>
        </p:spPr>
        <p:txBody>
          <a:bodyPr wrap="square" lIns="0" tIns="0" rIns="0" bIns="0" anchor="t">
            <a:noAutofit/>
          </a:bodyPr>
          <a:lstStyle/>
          <a:p>
            <a:pPr algn="l">
              <a:buNone/>
              <a:defRPr sz="3150" b="1">
                <a:solidFill>
                  <a:srgbClr val="17242C"/>
                </a:solidFill>
                <a:latin typeface="Arial"/>
                <a:ea typeface="Arial"/>
                <a:cs typeface="Arial"/>
              </a:defRPr>
            </a:pPr>
            <a:r>
              <a:rPr sz="3150" b="1">
                <a:solidFill>
                  <a:srgbClr val="17242C"/>
                </a:solidFill>
                <a:latin typeface="Arial"/>
                <a:ea typeface="Arial"/>
                <a:cs typeface="Arial"/>
              </a:rPr>
              <a:t>Person-centred collaboration</a:t>
            </a:r>
          </a:p>
        </p:txBody>
      </p:sp>
      <p:sp>
        <p:nvSpPr>
          <p:cNvPr id="2" name="shape-1">
            <a:extLst>
              <a:ext uri="{FF2B5EF4-FFF2-40B4-BE49-F238E27FC236}">
                <a16:creationId xmlns:a16="http://schemas.microsoft.com/office/drawing/2014/main" id="{75ACF878-B0FF-4644-A072-DEDEF1A9178B}"/>
              </a:ext>
            </a:extLst>
          </p:cNvPr>
          <p:cNvSpPr>
            <a:spLocks noGrp="1"/>
          </p:cNvSpPr>
          <p:nvPr/>
        </p:nvSpPr>
        <p:spPr>
          <a:xfrm>
            <a:off x="571500" y="6315075"/>
            <a:ext cx="11049000" cy="0"/>
          </a:xfrm>
          <a:prstGeom prst="line">
            <a:avLst/>
          </a:prstGeom>
          <a:noFill/>
          <a:ln w="14288">
            <a:solidFill>
              <a:srgbClr val="D5DEE2"/>
            </a:solidFill>
          </a:ln>
        </p:spPr>
        <p:txBody>
          <a:bodyPr/>
          <a:lstStyle/>
          <a:p>
            <a:endParaRPr lang="en-US"/>
          </a:p>
        </p:txBody>
      </p:sp>
      <p:sp>
        <p:nvSpPr>
          <p:cNvPr id="3" name="text-2">
            <a:extLst>
              <a:ext uri="{FF2B5EF4-FFF2-40B4-BE49-F238E27FC236}">
                <a16:creationId xmlns:a16="http://schemas.microsoft.com/office/drawing/2014/main" id="{D06DDCD0-E529-4F17-9C56-1723933E87BD}"/>
              </a:ext>
            </a:extLst>
          </p:cNvPr>
          <p:cNvSpPr>
            <a:spLocks noGrp="1"/>
          </p:cNvSpPr>
          <p:nvPr/>
        </p:nvSpPr>
        <p:spPr>
          <a:xfrm>
            <a:off x="571500" y="6457950"/>
            <a:ext cx="9429750" cy="209550"/>
          </a:xfrm>
          <a:prstGeom prst="rect">
            <a:avLst/>
          </a:prstGeom>
          <a:noFill/>
          <a:ln w="0">
            <a:noFill/>
          </a:ln>
        </p:spPr>
        <p:txBody>
          <a:bodyPr wrap="square" lIns="0" tIns="0" rIns="0" bIns="0" anchor="t">
            <a:noAutofit/>
          </a:bodyPr>
          <a:lstStyle/>
          <a:p>
            <a:pPr algn="l">
              <a:buNone/>
              <a:defRPr sz="1275" b="0">
                <a:solidFill>
                  <a:srgbClr val="52616A"/>
                </a:solidFill>
                <a:latin typeface="Arial"/>
                <a:ea typeface="Arial"/>
                <a:cs typeface="Arial"/>
              </a:defRPr>
            </a:pPr>
            <a:r>
              <a:rPr sz="1275" b="0">
                <a:solidFill>
                  <a:srgbClr val="52616A"/>
                </a:solidFill>
                <a:latin typeface="Arial"/>
                <a:ea typeface="Arial"/>
                <a:cs typeface="Arial"/>
              </a:rPr>
              <a:t>Workbook p11</a:t>
            </a:r>
          </a:p>
        </p:txBody>
      </p:sp>
      <p:sp>
        <p:nvSpPr>
          <p:cNvPr id="4" name="text-3">
            <a:extLst>
              <a:ext uri="{FF2B5EF4-FFF2-40B4-BE49-F238E27FC236}">
                <a16:creationId xmlns:a16="http://schemas.microsoft.com/office/drawing/2014/main" id="{FF54642B-259F-4E3B-8544-3081A9B2F057}"/>
              </a:ext>
            </a:extLst>
          </p:cNvPr>
          <p:cNvSpPr>
            <a:spLocks noGrp="1"/>
          </p:cNvSpPr>
          <p:nvPr/>
        </p:nvSpPr>
        <p:spPr>
          <a:xfrm>
            <a:off x="11049000" y="6438900"/>
            <a:ext cx="571500" cy="228600"/>
          </a:xfrm>
          <a:prstGeom prst="rect">
            <a:avLst/>
          </a:prstGeom>
          <a:noFill/>
          <a:ln w="0">
            <a:noFill/>
          </a:ln>
        </p:spPr>
        <p:txBody>
          <a:bodyPr wrap="square" lIns="0" tIns="0" rIns="0" bIns="0" anchor="t">
            <a:noAutofit/>
          </a:bodyPr>
          <a:lstStyle/>
          <a:p>
            <a:pPr algn="r">
              <a:buNone/>
              <a:defRPr sz="1350" b="0">
                <a:solidFill>
                  <a:srgbClr val="52616A"/>
                </a:solidFill>
                <a:latin typeface="Arial"/>
                <a:ea typeface="Arial"/>
                <a:cs typeface="Arial"/>
              </a:defRPr>
            </a:pPr>
            <a:r>
              <a:rPr sz="1350" b="0">
                <a:solidFill>
                  <a:srgbClr val="52616A"/>
                </a:solidFill>
                <a:latin typeface="Arial"/>
                <a:ea typeface="Arial"/>
                <a:cs typeface="Arial"/>
              </a:rPr>
              <a:t>19</a:t>
            </a:r>
          </a:p>
        </p:txBody>
      </p:sp>
      <p:sp>
        <p:nvSpPr>
          <p:cNvPr id="5" name="shape-4">
            <a:extLst>
              <a:ext uri="{FF2B5EF4-FFF2-40B4-BE49-F238E27FC236}">
                <a16:creationId xmlns:a16="http://schemas.microsoft.com/office/drawing/2014/main" id="{1532F4CC-AB84-483D-906E-AC50487D3231}"/>
              </a:ext>
            </a:extLst>
          </p:cNvPr>
          <p:cNvSpPr>
            <a:spLocks noGrp="1"/>
          </p:cNvSpPr>
          <p:nvPr/>
        </p:nvSpPr>
        <p:spPr>
          <a:xfrm>
            <a:off x="4267200" y="2695575"/>
            <a:ext cx="3648075" cy="1581150"/>
          </a:xfrm>
          <a:prstGeom prst="ellipse">
            <a:avLst/>
          </a:prstGeom>
          <a:solidFill>
            <a:srgbClr val="EDF2F4"/>
          </a:solidFill>
          <a:ln w="19050">
            <a:solidFill>
              <a:srgbClr val="176779"/>
            </a:solidFill>
          </a:ln>
        </p:spPr>
        <p:txBody>
          <a:bodyPr/>
          <a:lstStyle/>
          <a:p>
            <a:endParaRPr lang="en-US"/>
          </a:p>
        </p:txBody>
      </p:sp>
      <p:sp>
        <p:nvSpPr>
          <p:cNvPr id="6" name="text-5">
            <a:extLst>
              <a:ext uri="{FF2B5EF4-FFF2-40B4-BE49-F238E27FC236}">
                <a16:creationId xmlns:a16="http://schemas.microsoft.com/office/drawing/2014/main" id="{E0D0CF90-4203-4825-BE00-13FA1B83FB3B}"/>
              </a:ext>
            </a:extLst>
          </p:cNvPr>
          <p:cNvSpPr>
            <a:spLocks noGrp="1"/>
          </p:cNvSpPr>
          <p:nvPr/>
        </p:nvSpPr>
        <p:spPr>
          <a:xfrm>
            <a:off x="4514850" y="2933700"/>
            <a:ext cx="3162300" cy="1238250"/>
          </a:xfrm>
          <a:prstGeom prst="rect">
            <a:avLst/>
          </a:prstGeom>
          <a:noFill/>
          <a:ln w="0">
            <a:noFill/>
          </a:ln>
        </p:spPr>
        <p:txBody>
          <a:bodyPr wrap="square" lIns="0" tIns="0" rIns="0" bIns="0" anchor="t">
            <a:noAutofit/>
          </a:bodyPr>
          <a:lstStyle/>
          <a:p>
            <a:pPr algn="ctr">
              <a:buNone/>
              <a:defRPr sz="2325" b="1">
                <a:solidFill>
                  <a:srgbClr val="17242C"/>
                </a:solidFill>
                <a:latin typeface="Arial"/>
                <a:ea typeface="Arial"/>
                <a:cs typeface="Arial"/>
              </a:defRPr>
            </a:pPr>
            <a:r>
              <a:rPr sz="2325" b="1">
                <a:solidFill>
                  <a:srgbClr val="17242C"/>
                </a:solidFill>
                <a:latin typeface="Arial"/>
                <a:ea typeface="Arial"/>
                <a:cs typeface="Arial"/>
              </a:rPr>
              <a:t>Person’s goals,</a:t>
            </a:r>
          </a:p>
          <a:p>
            <a:pPr algn="ctr">
              <a:buNone/>
              <a:defRPr sz="2325" b="1">
                <a:solidFill>
                  <a:srgbClr val="17242C"/>
                </a:solidFill>
                <a:latin typeface="Arial"/>
                <a:ea typeface="Arial"/>
                <a:cs typeface="Arial"/>
              </a:defRPr>
            </a:pPr>
            <a:r>
              <a:rPr sz="2325" b="1">
                <a:solidFill>
                  <a:srgbClr val="17242C"/>
                </a:solidFill>
                <a:latin typeface="Arial"/>
                <a:ea typeface="Arial"/>
                <a:cs typeface="Arial"/>
              </a:rPr>
              <a:t>preferences and consent</a:t>
            </a:r>
          </a:p>
        </p:txBody>
      </p:sp>
      <p:sp>
        <p:nvSpPr>
          <p:cNvPr id="7" name="text-6">
            <a:extLst>
              <a:ext uri="{FF2B5EF4-FFF2-40B4-BE49-F238E27FC236}">
                <a16:creationId xmlns:a16="http://schemas.microsoft.com/office/drawing/2014/main" id="{EC6951BA-92A5-4C78-A065-5EF4F8DEC13F}"/>
              </a:ext>
            </a:extLst>
          </p:cNvPr>
          <p:cNvSpPr>
            <a:spLocks noGrp="1"/>
          </p:cNvSpPr>
          <p:nvPr/>
        </p:nvSpPr>
        <p:spPr>
          <a:xfrm>
            <a:off x="571500" y="1866900"/>
            <a:ext cx="3314700" cy="885825"/>
          </a:xfrm>
          <a:prstGeom prst="rect">
            <a:avLst/>
          </a:prstGeom>
          <a:noFill/>
          <a:ln w="0">
            <a:noFill/>
          </a:ln>
        </p:spPr>
        <p:txBody>
          <a:bodyPr wrap="square" lIns="0" tIns="0" rIns="0" bIns="0" anchor="t">
            <a:noAutofit/>
          </a:bodyPr>
          <a:lstStyle/>
          <a:p>
            <a:pPr algn="l">
              <a:buNone/>
              <a:defRPr sz="2175" b="1">
                <a:solidFill>
                  <a:srgbClr val="176779"/>
                </a:solidFill>
                <a:latin typeface="Arial"/>
                <a:ea typeface="Arial"/>
                <a:cs typeface="Arial"/>
              </a:defRPr>
            </a:pPr>
            <a:r>
              <a:rPr sz="2175" b="1">
                <a:solidFill>
                  <a:srgbClr val="176779"/>
                </a:solidFill>
                <a:latin typeface="Arial"/>
                <a:ea typeface="Arial"/>
                <a:cs typeface="Arial"/>
              </a:rPr>
              <a:t>Hospital rehabilitation</a:t>
            </a:r>
          </a:p>
        </p:txBody>
      </p:sp>
      <p:cxnSp>
        <p:nvCxnSpPr>
          <p:cNvPr id="37" name="Straight Arrow Connector 36"/>
          <p:cNvCxnSpPr>
            <a:stCxn id="7" idx="3"/>
            <a:endCxn id="5" idx="1"/>
          </p:cNvCxnSpPr>
          <p:nvPr/>
        </p:nvCxnSpPr>
        <p:spPr>
          <a:xfrm>
            <a:off x="3886200" y="2309813"/>
            <a:ext cx="915248" cy="617317"/>
          </a:xfrm>
          <a:prstGeom prst="straightConnector1">
            <a:avLst/>
          </a:prstGeom>
          <a:ln w="19050">
            <a:solidFill>
              <a:srgbClr val="D5DEE2"/>
            </a:solidFill>
          </a:ln>
        </p:spPr>
      </p:cxnSp>
      <p:sp>
        <p:nvSpPr>
          <p:cNvPr id="9" name="text-7">
            <a:extLst>
              <a:ext uri="{FF2B5EF4-FFF2-40B4-BE49-F238E27FC236}">
                <a16:creationId xmlns:a16="http://schemas.microsoft.com/office/drawing/2014/main" id="{9D53AA6F-EACD-4EE8-818F-8D5A26B7A922}"/>
              </a:ext>
            </a:extLst>
          </p:cNvPr>
          <p:cNvSpPr>
            <a:spLocks noGrp="1"/>
          </p:cNvSpPr>
          <p:nvPr/>
        </p:nvSpPr>
        <p:spPr>
          <a:xfrm>
            <a:off x="8210550" y="1866900"/>
            <a:ext cx="3314700" cy="885825"/>
          </a:xfrm>
          <a:prstGeom prst="rect">
            <a:avLst/>
          </a:prstGeom>
          <a:noFill/>
          <a:ln w="0">
            <a:noFill/>
          </a:ln>
        </p:spPr>
        <p:txBody>
          <a:bodyPr wrap="square" lIns="0" tIns="0" rIns="0" bIns="0" anchor="t">
            <a:noAutofit/>
          </a:bodyPr>
          <a:lstStyle/>
          <a:p>
            <a:pPr algn="l">
              <a:buNone/>
              <a:defRPr sz="2175" b="1">
                <a:solidFill>
                  <a:srgbClr val="176779"/>
                </a:solidFill>
                <a:latin typeface="Arial"/>
                <a:ea typeface="Arial"/>
                <a:cs typeface="Arial"/>
              </a:defRPr>
            </a:pPr>
            <a:r>
              <a:rPr sz="2175" b="1">
                <a:solidFill>
                  <a:srgbClr val="176779"/>
                </a:solidFill>
                <a:latin typeface="Arial"/>
                <a:ea typeface="Arial"/>
                <a:cs typeface="Arial"/>
              </a:rPr>
              <a:t>Community physiotherapy</a:t>
            </a:r>
          </a:p>
        </p:txBody>
      </p:sp>
      <p:cxnSp>
        <p:nvCxnSpPr>
          <p:cNvPr id="39" name="Straight Arrow Connector 38"/>
          <p:cNvCxnSpPr>
            <a:stCxn id="9" idx="1"/>
            <a:endCxn id="5" idx="7"/>
          </p:cNvCxnSpPr>
          <p:nvPr/>
        </p:nvCxnSpPr>
        <p:spPr>
          <a:xfrm flipH="1">
            <a:off x="7381027" y="2309813"/>
            <a:ext cx="829523" cy="617317"/>
          </a:xfrm>
          <a:prstGeom prst="straightConnector1">
            <a:avLst/>
          </a:prstGeom>
          <a:ln w="19050">
            <a:solidFill>
              <a:srgbClr val="D5DEE2"/>
            </a:solidFill>
          </a:ln>
        </p:spPr>
      </p:cxnSp>
      <p:sp>
        <p:nvSpPr>
          <p:cNvPr id="11" name="text-8">
            <a:extLst>
              <a:ext uri="{FF2B5EF4-FFF2-40B4-BE49-F238E27FC236}">
                <a16:creationId xmlns:a16="http://schemas.microsoft.com/office/drawing/2014/main" id="{94AA27A1-1E44-4AE8-B2C3-1A2C24143C45}"/>
              </a:ext>
            </a:extLst>
          </p:cNvPr>
          <p:cNvSpPr>
            <a:spLocks noGrp="1"/>
          </p:cNvSpPr>
          <p:nvPr/>
        </p:nvSpPr>
        <p:spPr>
          <a:xfrm>
            <a:off x="571500" y="4581525"/>
            <a:ext cx="3314700" cy="885825"/>
          </a:xfrm>
          <a:prstGeom prst="rect">
            <a:avLst/>
          </a:prstGeom>
          <a:noFill/>
          <a:ln w="0">
            <a:noFill/>
          </a:ln>
        </p:spPr>
        <p:txBody>
          <a:bodyPr wrap="square" lIns="0" tIns="0" rIns="0" bIns="0" anchor="t">
            <a:noAutofit/>
          </a:bodyPr>
          <a:lstStyle/>
          <a:p>
            <a:pPr algn="l">
              <a:buNone/>
              <a:defRPr sz="2175" b="1">
                <a:solidFill>
                  <a:srgbClr val="176779"/>
                </a:solidFill>
                <a:latin typeface="Arial"/>
                <a:ea typeface="Arial"/>
                <a:cs typeface="Arial"/>
              </a:defRPr>
            </a:pPr>
            <a:r>
              <a:rPr sz="2175" b="1">
                <a:solidFill>
                  <a:srgbClr val="176779"/>
                </a:solidFill>
                <a:latin typeface="Arial"/>
                <a:ea typeface="Arial"/>
                <a:cs typeface="Arial"/>
              </a:rPr>
              <a:t>Accessible transport</a:t>
            </a:r>
          </a:p>
        </p:txBody>
      </p:sp>
      <p:cxnSp>
        <p:nvCxnSpPr>
          <p:cNvPr id="41" name="Straight Arrow Connector 40"/>
          <p:cNvCxnSpPr>
            <a:stCxn id="11" idx="3"/>
            <a:endCxn id="5" idx="3"/>
          </p:cNvCxnSpPr>
          <p:nvPr/>
        </p:nvCxnSpPr>
        <p:spPr>
          <a:xfrm flipV="1">
            <a:off x="3886200" y="4045171"/>
            <a:ext cx="915248" cy="979267"/>
          </a:xfrm>
          <a:prstGeom prst="straightConnector1">
            <a:avLst/>
          </a:prstGeom>
          <a:ln w="19050">
            <a:solidFill>
              <a:srgbClr val="D5DEE2"/>
            </a:solidFill>
          </a:ln>
        </p:spPr>
      </p:cxnSp>
      <p:sp>
        <p:nvSpPr>
          <p:cNvPr id="13" name="text-9">
            <a:extLst>
              <a:ext uri="{FF2B5EF4-FFF2-40B4-BE49-F238E27FC236}">
                <a16:creationId xmlns:a16="http://schemas.microsoft.com/office/drawing/2014/main" id="{ACB2602B-CECA-42CE-9326-52B2C64D259F}"/>
              </a:ext>
            </a:extLst>
          </p:cNvPr>
          <p:cNvSpPr>
            <a:spLocks noGrp="1"/>
          </p:cNvSpPr>
          <p:nvPr/>
        </p:nvSpPr>
        <p:spPr>
          <a:xfrm>
            <a:off x="8210550" y="4581525"/>
            <a:ext cx="3314700" cy="885825"/>
          </a:xfrm>
          <a:prstGeom prst="rect">
            <a:avLst/>
          </a:prstGeom>
          <a:noFill/>
          <a:ln w="0">
            <a:noFill/>
          </a:ln>
        </p:spPr>
        <p:txBody>
          <a:bodyPr wrap="square" lIns="0" tIns="0" rIns="0" bIns="0" anchor="t">
            <a:noAutofit/>
          </a:bodyPr>
          <a:lstStyle/>
          <a:p>
            <a:pPr algn="l">
              <a:buNone/>
              <a:defRPr sz="2175" b="1">
                <a:solidFill>
                  <a:srgbClr val="176779"/>
                </a:solidFill>
                <a:latin typeface="Arial"/>
                <a:ea typeface="Arial"/>
                <a:cs typeface="Arial"/>
              </a:defRPr>
            </a:pPr>
            <a:r>
              <a:rPr sz="2175" b="1">
                <a:solidFill>
                  <a:srgbClr val="176779"/>
                </a:solidFill>
                <a:latin typeface="Arial"/>
                <a:ea typeface="Arial"/>
                <a:cs typeface="Arial"/>
              </a:rPr>
              <a:t>Family and carer support</a:t>
            </a:r>
          </a:p>
        </p:txBody>
      </p:sp>
      <p:cxnSp>
        <p:nvCxnSpPr>
          <p:cNvPr id="43" name="Straight Arrow Connector 42"/>
          <p:cNvCxnSpPr>
            <a:stCxn id="13" idx="1"/>
            <a:endCxn id="5" idx="5"/>
          </p:cNvCxnSpPr>
          <p:nvPr/>
        </p:nvCxnSpPr>
        <p:spPr>
          <a:xfrm flipH="1" flipV="1">
            <a:off x="7381027" y="4045171"/>
            <a:ext cx="829523" cy="979267"/>
          </a:xfrm>
          <a:prstGeom prst="straightConnector1">
            <a:avLst/>
          </a:prstGeom>
          <a:ln w="19050">
            <a:solidFill>
              <a:srgbClr val="D5DEE2"/>
            </a:solidFill>
          </a:ln>
        </p:spPr>
      </p:cxnSp>
      <p:sp>
        <p:nvSpPr>
          <p:cNvPr id="15" name="text-10">
            <a:extLst>
              <a:ext uri="{FF2B5EF4-FFF2-40B4-BE49-F238E27FC236}">
                <a16:creationId xmlns:a16="http://schemas.microsoft.com/office/drawing/2014/main" id="{D1334929-077F-4B82-AEA5-DB1573225D68}"/>
              </a:ext>
            </a:extLst>
          </p:cNvPr>
          <p:cNvSpPr>
            <a:spLocks noGrp="1"/>
          </p:cNvSpPr>
          <p:nvPr/>
        </p:nvSpPr>
        <p:spPr>
          <a:xfrm>
            <a:off x="571500" y="5886450"/>
            <a:ext cx="10953750" cy="476250"/>
          </a:xfrm>
          <a:prstGeom prst="rect">
            <a:avLst/>
          </a:prstGeom>
          <a:noFill/>
          <a:ln w="0">
            <a:noFill/>
          </a:ln>
        </p:spPr>
        <p:txBody>
          <a:bodyPr wrap="square" lIns="0" tIns="0" rIns="0" bIns="0" anchor="t">
            <a:noAutofit/>
          </a:bodyPr>
          <a:lstStyle/>
          <a:p>
            <a:pPr algn="l">
              <a:buNone/>
              <a:defRPr sz="1725" b="0">
                <a:solidFill>
                  <a:srgbClr val="52616A"/>
                </a:solidFill>
                <a:latin typeface="Arial"/>
                <a:ea typeface="Arial"/>
                <a:cs typeface="Arial"/>
              </a:defRPr>
            </a:pPr>
            <a:r>
              <a:rPr sz="1725" b="0">
                <a:solidFill>
                  <a:srgbClr val="52616A"/>
                </a:solidFill>
                <a:latin typeface="Arial"/>
                <a:ea typeface="Arial"/>
                <a:cs typeface="Arial"/>
              </a:rPr>
              <a:t>A shared goal might be returning to community activities.</a:t>
            </a:r>
          </a:p>
        </p:txBody>
      </p:sp>
    </p:spTree>
    <p:extLst>
      <p:ext uri="{BB962C8B-B14F-4D97-AF65-F5344CB8AC3E}">
        <p14:creationId xmlns:p14="http://schemas.microsoft.com/office/powerpoint/2010/main" val="222676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text-0">
            <a:extLst>
              <a:ext uri="{FF2B5EF4-FFF2-40B4-BE49-F238E27FC236}">
                <a16:creationId xmlns:a16="http://schemas.microsoft.com/office/drawing/2014/main" id="{5B0DAED1-0DC5-4B5B-983B-D713D8C49F52}"/>
              </a:ext>
            </a:extLst>
          </p:cNvPr>
          <p:cNvSpPr>
            <a:spLocks noGrp="1"/>
          </p:cNvSpPr>
          <p:nvPr/>
        </p:nvSpPr>
        <p:spPr>
          <a:xfrm>
            <a:off x="571500" y="571500"/>
            <a:ext cx="11049000" cy="1009650"/>
          </a:xfrm>
          <a:prstGeom prst="rect">
            <a:avLst/>
          </a:prstGeom>
          <a:noFill/>
          <a:ln w="0">
            <a:noFill/>
          </a:ln>
        </p:spPr>
        <p:txBody>
          <a:bodyPr wrap="square" lIns="0" tIns="0" rIns="0" bIns="0" anchor="t">
            <a:noAutofit/>
          </a:bodyPr>
          <a:lstStyle/>
          <a:p>
            <a:pPr algn="l">
              <a:buNone/>
              <a:defRPr sz="3150" b="1">
                <a:solidFill>
                  <a:srgbClr val="17242C"/>
                </a:solidFill>
                <a:latin typeface="Arial"/>
                <a:ea typeface="Arial"/>
                <a:cs typeface="Arial"/>
              </a:defRPr>
            </a:pPr>
            <a:r>
              <a:rPr sz="3150" b="1">
                <a:solidFill>
                  <a:srgbClr val="17242C"/>
                </a:solidFill>
                <a:latin typeface="Arial"/>
                <a:ea typeface="Arial"/>
                <a:cs typeface="Arial"/>
              </a:rPr>
              <a:t>A08  Question</a:t>
            </a:r>
          </a:p>
        </p:txBody>
      </p:sp>
      <p:sp>
        <p:nvSpPr>
          <p:cNvPr id="2" name="shape-1">
            <a:extLst>
              <a:ext uri="{FF2B5EF4-FFF2-40B4-BE49-F238E27FC236}">
                <a16:creationId xmlns:a16="http://schemas.microsoft.com/office/drawing/2014/main" id="{2D2C3061-A10B-4FED-B278-96A918CE54B7}"/>
              </a:ext>
            </a:extLst>
          </p:cNvPr>
          <p:cNvSpPr>
            <a:spLocks noGrp="1"/>
          </p:cNvSpPr>
          <p:nvPr/>
        </p:nvSpPr>
        <p:spPr>
          <a:xfrm>
            <a:off x="571500" y="6315075"/>
            <a:ext cx="11049000" cy="0"/>
          </a:xfrm>
          <a:prstGeom prst="line">
            <a:avLst/>
          </a:prstGeom>
          <a:noFill/>
          <a:ln w="14288">
            <a:solidFill>
              <a:srgbClr val="D5DEE2"/>
            </a:solidFill>
          </a:ln>
        </p:spPr>
        <p:txBody>
          <a:bodyPr/>
          <a:lstStyle/>
          <a:p>
            <a:endParaRPr lang="en-US"/>
          </a:p>
        </p:txBody>
      </p:sp>
      <p:sp>
        <p:nvSpPr>
          <p:cNvPr id="3" name="text-2">
            <a:extLst>
              <a:ext uri="{FF2B5EF4-FFF2-40B4-BE49-F238E27FC236}">
                <a16:creationId xmlns:a16="http://schemas.microsoft.com/office/drawing/2014/main" id="{9B54B1F5-7974-4655-8DAB-8934E9320950}"/>
              </a:ext>
            </a:extLst>
          </p:cNvPr>
          <p:cNvSpPr>
            <a:spLocks noGrp="1"/>
          </p:cNvSpPr>
          <p:nvPr/>
        </p:nvSpPr>
        <p:spPr>
          <a:xfrm>
            <a:off x="571500" y="6457950"/>
            <a:ext cx="9429750" cy="209550"/>
          </a:xfrm>
          <a:prstGeom prst="rect">
            <a:avLst/>
          </a:prstGeom>
          <a:noFill/>
          <a:ln w="0">
            <a:noFill/>
          </a:ln>
        </p:spPr>
        <p:txBody>
          <a:bodyPr wrap="square" lIns="0" tIns="0" rIns="0" bIns="0" anchor="t">
            <a:noAutofit/>
          </a:bodyPr>
          <a:lstStyle/>
          <a:p>
            <a:pPr algn="l">
              <a:buNone/>
              <a:defRPr sz="1275" b="0">
                <a:solidFill>
                  <a:srgbClr val="52616A"/>
                </a:solidFill>
                <a:latin typeface="Arial"/>
                <a:ea typeface="Arial"/>
                <a:cs typeface="Arial"/>
              </a:defRPr>
            </a:pPr>
            <a:r>
              <a:rPr sz="1275" b="0">
                <a:solidFill>
                  <a:srgbClr val="52616A"/>
                </a:solidFill>
                <a:latin typeface="Arial"/>
                <a:ea typeface="Arial"/>
                <a:cs typeface="Arial"/>
              </a:rPr>
              <a:t>Workbook p11   A08</a:t>
            </a:r>
          </a:p>
        </p:txBody>
      </p:sp>
      <p:sp>
        <p:nvSpPr>
          <p:cNvPr id="4" name="text-3">
            <a:extLst>
              <a:ext uri="{FF2B5EF4-FFF2-40B4-BE49-F238E27FC236}">
                <a16:creationId xmlns:a16="http://schemas.microsoft.com/office/drawing/2014/main" id="{7938E50D-7A20-4EA8-BB05-3C1BD3C87B08}"/>
              </a:ext>
            </a:extLst>
          </p:cNvPr>
          <p:cNvSpPr>
            <a:spLocks noGrp="1"/>
          </p:cNvSpPr>
          <p:nvPr/>
        </p:nvSpPr>
        <p:spPr>
          <a:xfrm>
            <a:off x="11049000" y="6438900"/>
            <a:ext cx="571500" cy="228600"/>
          </a:xfrm>
          <a:prstGeom prst="rect">
            <a:avLst/>
          </a:prstGeom>
          <a:noFill/>
          <a:ln w="0">
            <a:noFill/>
          </a:ln>
        </p:spPr>
        <p:txBody>
          <a:bodyPr wrap="square" lIns="0" tIns="0" rIns="0" bIns="0" anchor="t">
            <a:noAutofit/>
          </a:bodyPr>
          <a:lstStyle/>
          <a:p>
            <a:pPr algn="r">
              <a:buNone/>
              <a:defRPr sz="1350" b="0">
                <a:solidFill>
                  <a:srgbClr val="52616A"/>
                </a:solidFill>
                <a:latin typeface="Arial"/>
                <a:ea typeface="Arial"/>
                <a:cs typeface="Arial"/>
              </a:defRPr>
            </a:pPr>
            <a:r>
              <a:rPr sz="1350" b="0">
                <a:solidFill>
                  <a:srgbClr val="52616A"/>
                </a:solidFill>
                <a:latin typeface="Arial"/>
                <a:ea typeface="Arial"/>
                <a:cs typeface="Arial"/>
              </a:rPr>
              <a:t>20</a:t>
            </a:r>
          </a:p>
        </p:txBody>
      </p:sp>
      <p:sp>
        <p:nvSpPr>
          <p:cNvPr id="5" name="text-4">
            <a:extLst>
              <a:ext uri="{FF2B5EF4-FFF2-40B4-BE49-F238E27FC236}">
                <a16:creationId xmlns:a16="http://schemas.microsoft.com/office/drawing/2014/main" id="{489DC078-2132-459C-81DA-351F161961B4}"/>
              </a:ext>
            </a:extLst>
          </p:cNvPr>
          <p:cNvSpPr>
            <a:spLocks noGrp="1"/>
          </p:cNvSpPr>
          <p:nvPr/>
        </p:nvSpPr>
        <p:spPr>
          <a:xfrm>
            <a:off x="571500" y="1533525"/>
            <a:ext cx="10953750" cy="323850"/>
          </a:xfrm>
          <a:prstGeom prst="rect">
            <a:avLst/>
          </a:prstGeom>
          <a:noFill/>
          <a:ln w="0">
            <a:noFill/>
          </a:ln>
        </p:spPr>
        <p:txBody>
          <a:bodyPr wrap="square" lIns="0" tIns="0" rIns="0" bIns="0" anchor="t">
            <a:noAutofit/>
          </a:bodyPr>
          <a:lstStyle/>
          <a:p>
            <a:pPr algn="l">
              <a:buNone/>
              <a:defRPr sz="1725" b="1">
                <a:solidFill>
                  <a:srgbClr val="176779"/>
                </a:solidFill>
                <a:latin typeface="Arial"/>
                <a:ea typeface="Arial"/>
                <a:cs typeface="Arial"/>
              </a:defRPr>
            </a:pPr>
            <a:r>
              <a:rPr sz="1725" b="1">
                <a:solidFill>
                  <a:srgbClr val="176779"/>
                </a:solidFill>
                <a:latin typeface="Arial"/>
                <a:ea typeface="Arial"/>
                <a:cs typeface="Arial"/>
              </a:rPr>
              <a:t>2 minutes</a:t>
            </a:r>
          </a:p>
        </p:txBody>
      </p:sp>
      <p:sp>
        <p:nvSpPr>
          <p:cNvPr id="6" name="text-5">
            <a:extLst>
              <a:ext uri="{FF2B5EF4-FFF2-40B4-BE49-F238E27FC236}">
                <a16:creationId xmlns:a16="http://schemas.microsoft.com/office/drawing/2014/main" id="{E50EE062-924C-4137-A0AB-E966AAD7BD15}"/>
              </a:ext>
            </a:extLst>
          </p:cNvPr>
          <p:cNvSpPr>
            <a:spLocks noGrp="1"/>
          </p:cNvSpPr>
          <p:nvPr/>
        </p:nvSpPr>
        <p:spPr>
          <a:xfrm>
            <a:off x="571500" y="2238375"/>
            <a:ext cx="10763250" cy="3000375"/>
          </a:xfrm>
          <a:prstGeom prst="rect">
            <a:avLst/>
          </a:prstGeom>
          <a:noFill/>
          <a:ln w="0">
            <a:noFill/>
          </a:ln>
        </p:spPr>
        <p:txBody>
          <a:bodyPr wrap="square" lIns="0" tIns="0" rIns="0" bIns="0" anchor="t">
            <a:noAutofit/>
          </a:bodyPr>
          <a:lstStyle/>
          <a:p>
            <a:pPr algn="l">
              <a:buNone/>
              <a:defRPr sz="2700" b="0">
                <a:solidFill>
                  <a:srgbClr val="17242C"/>
                </a:solidFill>
                <a:latin typeface="Arial"/>
                <a:ea typeface="Arial"/>
                <a:cs typeface="Arial"/>
              </a:defRPr>
            </a:pPr>
            <a:r>
              <a:rPr sz="2700" b="0">
                <a:solidFill>
                  <a:srgbClr val="17242C"/>
                </a:solidFill>
                <a:latin typeface="Arial"/>
                <a:ea typeface="Arial"/>
                <a:cs typeface="Arial"/>
              </a:rPr>
              <a:t>A health service wants fewer avoidable readmissions among older people living alone. Propose TWO collaborating services and explain their distinct contributions to a person-centred plan. Use key phrases.</a:t>
            </a:r>
          </a:p>
        </p:txBody>
      </p:sp>
      <p:sp>
        <p:nvSpPr>
          <p:cNvPr id="7" name="text-6">
            <a:extLst>
              <a:ext uri="{FF2B5EF4-FFF2-40B4-BE49-F238E27FC236}">
                <a16:creationId xmlns:a16="http://schemas.microsoft.com/office/drawing/2014/main" id="{2D1685B1-CE3C-483D-AC69-2A4E7ABCBD25}"/>
              </a:ext>
            </a:extLst>
          </p:cNvPr>
          <p:cNvSpPr>
            <a:spLocks noGrp="1"/>
          </p:cNvSpPr>
          <p:nvPr/>
        </p:nvSpPr>
        <p:spPr>
          <a:xfrm>
            <a:off x="571500" y="5724525"/>
            <a:ext cx="10953750" cy="476250"/>
          </a:xfrm>
          <a:prstGeom prst="rect">
            <a:avLst/>
          </a:prstGeom>
          <a:noFill/>
          <a:ln w="0">
            <a:noFill/>
          </a:ln>
        </p:spPr>
        <p:txBody>
          <a:bodyPr wrap="square" lIns="0" tIns="0" rIns="0" bIns="0" anchor="t">
            <a:noAutofit/>
          </a:bodyPr>
          <a:lstStyle/>
          <a:p>
            <a:pPr algn="l">
              <a:buNone/>
              <a:defRPr sz="1725" b="0">
                <a:solidFill>
                  <a:srgbClr val="52616A"/>
                </a:solidFill>
                <a:latin typeface="Arial"/>
                <a:ea typeface="Arial"/>
                <a:cs typeface="Arial"/>
              </a:defRPr>
            </a:pPr>
            <a:r>
              <a:rPr sz="1725" b="0">
                <a:solidFill>
                  <a:srgbClr val="52616A"/>
                </a:solidFill>
                <a:latin typeface="Arial"/>
                <a:ea typeface="Arial"/>
                <a:cs typeface="Arial"/>
              </a:rPr>
              <a:t>Write key phrases or a brief plan, then be ready to explain your reasoning.</a:t>
            </a:r>
          </a:p>
        </p:txBody>
      </p:sp>
    </p:spTree>
    <p:extLst>
      <p:ext uri="{BB962C8B-B14F-4D97-AF65-F5344CB8AC3E}">
        <p14:creationId xmlns:p14="http://schemas.microsoft.com/office/powerpoint/2010/main" val="6985259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 name="text-0">
            <a:extLst>
              <a:ext uri="{FF2B5EF4-FFF2-40B4-BE49-F238E27FC236}">
                <a16:creationId xmlns:a16="http://schemas.microsoft.com/office/drawing/2014/main" id="{DF1515B6-7F8F-4CAE-B28D-4405E037835D}"/>
              </a:ext>
            </a:extLst>
          </p:cNvPr>
          <p:cNvSpPr>
            <a:spLocks noGrp="1"/>
          </p:cNvSpPr>
          <p:nvPr/>
        </p:nvSpPr>
        <p:spPr>
          <a:xfrm>
            <a:off x="571500" y="571500"/>
            <a:ext cx="11049000" cy="1009650"/>
          </a:xfrm>
          <a:prstGeom prst="rect">
            <a:avLst/>
          </a:prstGeom>
          <a:noFill/>
          <a:ln w="0">
            <a:noFill/>
          </a:ln>
        </p:spPr>
        <p:txBody>
          <a:bodyPr wrap="square" lIns="0" tIns="0" rIns="0" bIns="0" anchor="t">
            <a:noAutofit/>
          </a:bodyPr>
          <a:lstStyle/>
          <a:p>
            <a:pPr algn="l">
              <a:buNone/>
              <a:defRPr sz="3150" b="1">
                <a:solidFill>
                  <a:srgbClr val="17242C"/>
                </a:solidFill>
                <a:latin typeface="Arial"/>
                <a:ea typeface="Arial"/>
                <a:cs typeface="Arial"/>
              </a:defRPr>
            </a:pPr>
            <a:r>
              <a:rPr sz="3150" b="1">
                <a:solidFill>
                  <a:srgbClr val="17242C"/>
                </a:solidFill>
                <a:latin typeface="Arial"/>
                <a:ea typeface="Arial"/>
                <a:cs typeface="Arial"/>
              </a:rPr>
              <a:t>A08  Distinct roles, shared goals</a:t>
            </a:r>
          </a:p>
        </p:txBody>
      </p:sp>
      <p:sp>
        <p:nvSpPr>
          <p:cNvPr id="2" name="shape-1">
            <a:extLst>
              <a:ext uri="{FF2B5EF4-FFF2-40B4-BE49-F238E27FC236}">
                <a16:creationId xmlns:a16="http://schemas.microsoft.com/office/drawing/2014/main" id="{0F4EF739-D515-4948-80EE-1A50B2F80586}"/>
              </a:ext>
            </a:extLst>
          </p:cNvPr>
          <p:cNvSpPr>
            <a:spLocks noGrp="1"/>
          </p:cNvSpPr>
          <p:nvPr/>
        </p:nvSpPr>
        <p:spPr>
          <a:xfrm>
            <a:off x="571500" y="6315075"/>
            <a:ext cx="11049000" cy="0"/>
          </a:xfrm>
          <a:prstGeom prst="line">
            <a:avLst/>
          </a:prstGeom>
          <a:noFill/>
          <a:ln w="14288">
            <a:solidFill>
              <a:srgbClr val="D5DEE2"/>
            </a:solidFill>
          </a:ln>
        </p:spPr>
        <p:txBody>
          <a:bodyPr/>
          <a:lstStyle/>
          <a:p>
            <a:endParaRPr lang="en-US"/>
          </a:p>
        </p:txBody>
      </p:sp>
      <p:sp>
        <p:nvSpPr>
          <p:cNvPr id="3" name="text-2">
            <a:extLst>
              <a:ext uri="{FF2B5EF4-FFF2-40B4-BE49-F238E27FC236}">
                <a16:creationId xmlns:a16="http://schemas.microsoft.com/office/drawing/2014/main" id="{54769A6B-519E-4BCB-BACE-45179AC7C800}"/>
              </a:ext>
            </a:extLst>
          </p:cNvPr>
          <p:cNvSpPr>
            <a:spLocks noGrp="1"/>
          </p:cNvSpPr>
          <p:nvPr/>
        </p:nvSpPr>
        <p:spPr>
          <a:xfrm>
            <a:off x="571500" y="6457950"/>
            <a:ext cx="9429750" cy="209550"/>
          </a:xfrm>
          <a:prstGeom prst="rect">
            <a:avLst/>
          </a:prstGeom>
          <a:noFill/>
          <a:ln w="0">
            <a:noFill/>
          </a:ln>
        </p:spPr>
        <p:txBody>
          <a:bodyPr wrap="square" lIns="0" tIns="0" rIns="0" bIns="0" anchor="t">
            <a:noAutofit/>
          </a:bodyPr>
          <a:lstStyle/>
          <a:p>
            <a:pPr algn="l">
              <a:buNone/>
              <a:defRPr sz="1275" b="0">
                <a:solidFill>
                  <a:srgbClr val="52616A"/>
                </a:solidFill>
                <a:latin typeface="Arial"/>
                <a:ea typeface="Arial"/>
                <a:cs typeface="Arial"/>
              </a:defRPr>
            </a:pPr>
            <a:r>
              <a:rPr sz="1275" b="0">
                <a:solidFill>
                  <a:srgbClr val="52616A"/>
                </a:solidFill>
                <a:latin typeface="Arial"/>
                <a:ea typeface="Arial"/>
                <a:cs typeface="Arial"/>
              </a:rPr>
              <a:t>Workbook p11   A08</a:t>
            </a:r>
          </a:p>
        </p:txBody>
      </p:sp>
      <p:sp>
        <p:nvSpPr>
          <p:cNvPr id="4" name="text-3">
            <a:extLst>
              <a:ext uri="{FF2B5EF4-FFF2-40B4-BE49-F238E27FC236}">
                <a16:creationId xmlns:a16="http://schemas.microsoft.com/office/drawing/2014/main" id="{298B6DBA-85E7-4D80-BC2D-0E787824DBEB}"/>
              </a:ext>
            </a:extLst>
          </p:cNvPr>
          <p:cNvSpPr>
            <a:spLocks noGrp="1"/>
          </p:cNvSpPr>
          <p:nvPr/>
        </p:nvSpPr>
        <p:spPr>
          <a:xfrm>
            <a:off x="11049000" y="6438900"/>
            <a:ext cx="571500" cy="228600"/>
          </a:xfrm>
          <a:prstGeom prst="rect">
            <a:avLst/>
          </a:prstGeom>
          <a:noFill/>
          <a:ln w="0">
            <a:noFill/>
          </a:ln>
        </p:spPr>
        <p:txBody>
          <a:bodyPr wrap="square" lIns="0" tIns="0" rIns="0" bIns="0" anchor="t">
            <a:noAutofit/>
          </a:bodyPr>
          <a:lstStyle/>
          <a:p>
            <a:pPr algn="r">
              <a:buNone/>
              <a:defRPr sz="1350" b="0">
                <a:solidFill>
                  <a:srgbClr val="52616A"/>
                </a:solidFill>
                <a:latin typeface="Arial"/>
                <a:ea typeface="Arial"/>
                <a:cs typeface="Arial"/>
              </a:defRPr>
            </a:pPr>
            <a:r>
              <a:rPr sz="1350" b="0">
                <a:solidFill>
                  <a:srgbClr val="52616A"/>
                </a:solidFill>
                <a:latin typeface="Arial"/>
                <a:ea typeface="Arial"/>
                <a:cs typeface="Arial"/>
              </a:rPr>
              <a:t>21</a:t>
            </a:r>
          </a:p>
        </p:txBody>
      </p:sp>
      <p:sp>
        <p:nvSpPr>
          <p:cNvPr id="5" name="text-4">
            <a:extLst>
              <a:ext uri="{FF2B5EF4-FFF2-40B4-BE49-F238E27FC236}">
                <a16:creationId xmlns:a16="http://schemas.microsoft.com/office/drawing/2014/main" id="{AD5DF589-2329-4809-8A71-BBCCC5D1FF35}"/>
              </a:ext>
            </a:extLst>
          </p:cNvPr>
          <p:cNvSpPr>
            <a:spLocks noGrp="1"/>
          </p:cNvSpPr>
          <p:nvPr/>
        </p:nvSpPr>
        <p:spPr>
          <a:xfrm>
            <a:off x="571500" y="1924050"/>
            <a:ext cx="2476500" cy="781050"/>
          </a:xfrm>
          <a:prstGeom prst="rect">
            <a:avLst/>
          </a:prstGeom>
          <a:noFill/>
          <a:ln w="0">
            <a:noFill/>
          </a:ln>
        </p:spPr>
        <p:txBody>
          <a:bodyPr wrap="square" lIns="0" tIns="0" rIns="0" bIns="0" anchor="t">
            <a:noAutofit/>
          </a:bodyPr>
          <a:lstStyle/>
          <a:p>
            <a:pPr algn="l">
              <a:buNone/>
              <a:defRPr sz="2175" b="1">
                <a:solidFill>
                  <a:srgbClr val="176779"/>
                </a:solidFill>
                <a:latin typeface="Arial"/>
                <a:ea typeface="Arial"/>
                <a:cs typeface="Arial"/>
              </a:defRPr>
            </a:pPr>
            <a:r>
              <a:rPr sz="2175" b="1">
                <a:solidFill>
                  <a:srgbClr val="176779"/>
                </a:solidFill>
                <a:latin typeface="Arial"/>
                <a:ea typeface="Arial"/>
                <a:cs typeface="Arial"/>
              </a:rPr>
              <a:t>Clinical contribution</a:t>
            </a:r>
          </a:p>
        </p:txBody>
      </p:sp>
      <p:sp>
        <p:nvSpPr>
          <p:cNvPr id="6" name="text-5">
            <a:extLst>
              <a:ext uri="{FF2B5EF4-FFF2-40B4-BE49-F238E27FC236}">
                <a16:creationId xmlns:a16="http://schemas.microsoft.com/office/drawing/2014/main" id="{959051BD-F12E-4CFD-B406-81124C126171}"/>
              </a:ext>
            </a:extLst>
          </p:cNvPr>
          <p:cNvSpPr>
            <a:spLocks noGrp="1"/>
          </p:cNvSpPr>
          <p:nvPr/>
        </p:nvSpPr>
        <p:spPr>
          <a:xfrm>
            <a:off x="3333750" y="1924050"/>
            <a:ext cx="8286750" cy="962025"/>
          </a:xfrm>
          <a:prstGeom prst="rect">
            <a:avLst/>
          </a:prstGeom>
          <a:noFill/>
          <a:ln w="0">
            <a:noFill/>
          </a:ln>
        </p:spPr>
        <p:txBody>
          <a:bodyPr wrap="square" lIns="0" tIns="0" rIns="0" bIns="0" anchor="t">
            <a:noAutofit/>
          </a:bodyPr>
          <a:lstStyle/>
          <a:p>
            <a:pPr algn="l">
              <a:buNone/>
              <a:defRPr sz="2175" b="0">
                <a:solidFill>
                  <a:srgbClr val="17242C"/>
                </a:solidFill>
                <a:latin typeface="Arial"/>
                <a:ea typeface="Arial"/>
                <a:cs typeface="Arial"/>
              </a:defRPr>
            </a:pPr>
            <a:r>
              <a:rPr sz="2175" b="0">
                <a:solidFill>
                  <a:srgbClr val="17242C"/>
                </a:solidFill>
                <a:latin typeface="Arial"/>
                <a:ea typeface="Arial"/>
                <a:cs typeface="Arial"/>
              </a:rPr>
              <a:t>A nurse or GP coordinates medicines, follow-up and warning signs.</a:t>
            </a:r>
          </a:p>
        </p:txBody>
      </p:sp>
      <p:sp>
        <p:nvSpPr>
          <p:cNvPr id="7" name="shape-6">
            <a:extLst>
              <a:ext uri="{FF2B5EF4-FFF2-40B4-BE49-F238E27FC236}">
                <a16:creationId xmlns:a16="http://schemas.microsoft.com/office/drawing/2014/main" id="{F3F9D622-066F-46A8-B7E9-DA7205E2A3C1}"/>
              </a:ext>
            </a:extLst>
          </p:cNvPr>
          <p:cNvSpPr>
            <a:spLocks noGrp="1"/>
          </p:cNvSpPr>
          <p:nvPr/>
        </p:nvSpPr>
        <p:spPr>
          <a:xfrm>
            <a:off x="571500" y="2895600"/>
            <a:ext cx="11049000" cy="0"/>
          </a:xfrm>
          <a:prstGeom prst="line">
            <a:avLst/>
          </a:prstGeom>
          <a:noFill/>
          <a:ln w="14288">
            <a:solidFill>
              <a:srgbClr val="D5DEE2"/>
            </a:solidFill>
          </a:ln>
        </p:spPr>
        <p:txBody>
          <a:bodyPr/>
          <a:lstStyle/>
          <a:p>
            <a:endParaRPr lang="en-US"/>
          </a:p>
        </p:txBody>
      </p:sp>
      <p:sp>
        <p:nvSpPr>
          <p:cNvPr id="8" name="text-7">
            <a:extLst>
              <a:ext uri="{FF2B5EF4-FFF2-40B4-BE49-F238E27FC236}">
                <a16:creationId xmlns:a16="http://schemas.microsoft.com/office/drawing/2014/main" id="{B49410DF-7F0B-4D26-B748-BB8960A993C9}"/>
              </a:ext>
            </a:extLst>
          </p:cNvPr>
          <p:cNvSpPr>
            <a:spLocks noGrp="1"/>
          </p:cNvSpPr>
          <p:nvPr/>
        </p:nvSpPr>
        <p:spPr>
          <a:xfrm>
            <a:off x="571500" y="3048000"/>
            <a:ext cx="2476500" cy="781050"/>
          </a:xfrm>
          <a:prstGeom prst="rect">
            <a:avLst/>
          </a:prstGeom>
          <a:noFill/>
          <a:ln w="0">
            <a:noFill/>
          </a:ln>
        </p:spPr>
        <p:txBody>
          <a:bodyPr wrap="square" lIns="0" tIns="0" rIns="0" bIns="0" anchor="t">
            <a:noAutofit/>
          </a:bodyPr>
          <a:lstStyle/>
          <a:p>
            <a:pPr algn="l">
              <a:buNone/>
              <a:defRPr sz="2175" b="1">
                <a:solidFill>
                  <a:srgbClr val="176779"/>
                </a:solidFill>
                <a:latin typeface="Arial"/>
                <a:ea typeface="Arial"/>
                <a:cs typeface="Arial"/>
              </a:defRPr>
            </a:pPr>
            <a:r>
              <a:rPr sz="2175" b="1">
                <a:solidFill>
                  <a:srgbClr val="176779"/>
                </a:solidFill>
                <a:latin typeface="Arial"/>
                <a:ea typeface="Arial"/>
                <a:cs typeface="Arial"/>
              </a:rPr>
              <a:t>Community contribution</a:t>
            </a:r>
          </a:p>
        </p:txBody>
      </p:sp>
      <p:sp>
        <p:nvSpPr>
          <p:cNvPr id="9" name="text-8">
            <a:extLst>
              <a:ext uri="{FF2B5EF4-FFF2-40B4-BE49-F238E27FC236}">
                <a16:creationId xmlns:a16="http://schemas.microsoft.com/office/drawing/2014/main" id="{5DA170FD-9AEA-4E27-927E-89C8627C340E}"/>
              </a:ext>
            </a:extLst>
          </p:cNvPr>
          <p:cNvSpPr>
            <a:spLocks noGrp="1"/>
          </p:cNvSpPr>
          <p:nvPr/>
        </p:nvSpPr>
        <p:spPr>
          <a:xfrm>
            <a:off x="3333750" y="3048000"/>
            <a:ext cx="8286750" cy="962025"/>
          </a:xfrm>
          <a:prstGeom prst="rect">
            <a:avLst/>
          </a:prstGeom>
          <a:noFill/>
          <a:ln w="0">
            <a:noFill/>
          </a:ln>
        </p:spPr>
        <p:txBody>
          <a:bodyPr wrap="square" lIns="0" tIns="0" rIns="0" bIns="0" anchor="t">
            <a:noAutofit/>
          </a:bodyPr>
          <a:lstStyle/>
          <a:p>
            <a:pPr algn="l">
              <a:buNone/>
              <a:defRPr sz="2175" b="0">
                <a:solidFill>
                  <a:srgbClr val="17242C"/>
                </a:solidFill>
                <a:latin typeface="Arial"/>
                <a:ea typeface="Arial"/>
                <a:cs typeface="Arial"/>
              </a:defRPr>
            </a:pPr>
            <a:r>
              <a:rPr sz="2175" b="0">
                <a:solidFill>
                  <a:srgbClr val="17242C"/>
                </a:solidFill>
                <a:latin typeface="Arial"/>
                <a:ea typeface="Arial"/>
                <a:cs typeface="Arial"/>
              </a:rPr>
              <a:t>Transport or social support makes appointments and daily needs manageable.</a:t>
            </a:r>
          </a:p>
        </p:txBody>
      </p:sp>
      <p:sp>
        <p:nvSpPr>
          <p:cNvPr id="10" name="shape-9">
            <a:extLst>
              <a:ext uri="{FF2B5EF4-FFF2-40B4-BE49-F238E27FC236}">
                <a16:creationId xmlns:a16="http://schemas.microsoft.com/office/drawing/2014/main" id="{83F299BC-409C-4604-982A-CB356C708B45}"/>
              </a:ext>
            </a:extLst>
          </p:cNvPr>
          <p:cNvSpPr>
            <a:spLocks noGrp="1"/>
          </p:cNvSpPr>
          <p:nvPr/>
        </p:nvSpPr>
        <p:spPr>
          <a:xfrm>
            <a:off x="571500" y="4019550"/>
            <a:ext cx="11049000" cy="0"/>
          </a:xfrm>
          <a:prstGeom prst="line">
            <a:avLst/>
          </a:prstGeom>
          <a:noFill/>
          <a:ln w="14288">
            <a:solidFill>
              <a:srgbClr val="D5DEE2"/>
            </a:solidFill>
          </a:ln>
        </p:spPr>
        <p:txBody>
          <a:bodyPr/>
          <a:lstStyle/>
          <a:p>
            <a:endParaRPr lang="en-US"/>
          </a:p>
        </p:txBody>
      </p:sp>
      <p:sp>
        <p:nvSpPr>
          <p:cNvPr id="11" name="text-10">
            <a:extLst>
              <a:ext uri="{FF2B5EF4-FFF2-40B4-BE49-F238E27FC236}">
                <a16:creationId xmlns:a16="http://schemas.microsoft.com/office/drawing/2014/main" id="{01BED0EA-2838-4788-9F2C-21F18D17BEAA}"/>
              </a:ext>
            </a:extLst>
          </p:cNvPr>
          <p:cNvSpPr>
            <a:spLocks noGrp="1"/>
          </p:cNvSpPr>
          <p:nvPr/>
        </p:nvSpPr>
        <p:spPr>
          <a:xfrm>
            <a:off x="571500" y="4171950"/>
            <a:ext cx="2476500" cy="781050"/>
          </a:xfrm>
          <a:prstGeom prst="rect">
            <a:avLst/>
          </a:prstGeom>
          <a:noFill/>
          <a:ln w="0">
            <a:noFill/>
          </a:ln>
        </p:spPr>
        <p:txBody>
          <a:bodyPr wrap="square" lIns="0" tIns="0" rIns="0" bIns="0" anchor="t">
            <a:noAutofit/>
          </a:bodyPr>
          <a:lstStyle/>
          <a:p>
            <a:pPr algn="l">
              <a:buNone/>
              <a:defRPr sz="2175" b="1">
                <a:solidFill>
                  <a:srgbClr val="176779"/>
                </a:solidFill>
                <a:latin typeface="Arial"/>
                <a:ea typeface="Arial"/>
                <a:cs typeface="Arial"/>
              </a:defRPr>
            </a:pPr>
            <a:r>
              <a:rPr sz="2175" b="1">
                <a:solidFill>
                  <a:srgbClr val="176779"/>
                </a:solidFill>
                <a:latin typeface="Arial"/>
                <a:ea typeface="Arial"/>
                <a:cs typeface="Arial"/>
              </a:rPr>
              <a:t>Coordination</a:t>
            </a:r>
          </a:p>
        </p:txBody>
      </p:sp>
      <p:sp>
        <p:nvSpPr>
          <p:cNvPr id="12" name="text-11">
            <a:extLst>
              <a:ext uri="{FF2B5EF4-FFF2-40B4-BE49-F238E27FC236}">
                <a16:creationId xmlns:a16="http://schemas.microsoft.com/office/drawing/2014/main" id="{B01403F7-BFE6-47E3-AF88-C70CAF24CEF4}"/>
              </a:ext>
            </a:extLst>
          </p:cNvPr>
          <p:cNvSpPr>
            <a:spLocks noGrp="1"/>
          </p:cNvSpPr>
          <p:nvPr/>
        </p:nvSpPr>
        <p:spPr>
          <a:xfrm>
            <a:off x="3333750" y="4171950"/>
            <a:ext cx="8286750" cy="962025"/>
          </a:xfrm>
          <a:prstGeom prst="rect">
            <a:avLst/>
          </a:prstGeom>
          <a:noFill/>
          <a:ln w="0">
            <a:noFill/>
          </a:ln>
        </p:spPr>
        <p:txBody>
          <a:bodyPr wrap="square" lIns="0" tIns="0" rIns="0" bIns="0" anchor="t">
            <a:noAutofit/>
          </a:bodyPr>
          <a:lstStyle/>
          <a:p>
            <a:pPr algn="l">
              <a:buNone/>
              <a:defRPr sz="2175" b="0">
                <a:solidFill>
                  <a:srgbClr val="17242C"/>
                </a:solidFill>
                <a:latin typeface="Arial"/>
                <a:ea typeface="Arial"/>
                <a:cs typeface="Arial"/>
              </a:defRPr>
            </a:pPr>
            <a:r>
              <a:rPr sz="2175" b="0">
                <a:solidFill>
                  <a:srgbClr val="17242C"/>
                </a:solidFill>
                <a:latin typeface="Arial"/>
                <a:ea typeface="Arial"/>
                <a:cs typeface="Arial"/>
              </a:rPr>
              <a:t>Consent, clear responsibilities and follow-up around the person’s goals.</a:t>
            </a:r>
          </a:p>
        </p:txBody>
      </p:sp>
      <p:sp>
        <p:nvSpPr>
          <p:cNvPr id="13" name="text-12">
            <a:extLst>
              <a:ext uri="{FF2B5EF4-FFF2-40B4-BE49-F238E27FC236}">
                <a16:creationId xmlns:a16="http://schemas.microsoft.com/office/drawing/2014/main" id="{0ACCA79A-D29C-43C3-8B8E-05F2076A3F0F}"/>
              </a:ext>
            </a:extLst>
          </p:cNvPr>
          <p:cNvSpPr>
            <a:spLocks noGrp="1"/>
          </p:cNvSpPr>
          <p:nvPr/>
        </p:nvSpPr>
        <p:spPr>
          <a:xfrm>
            <a:off x="571500" y="5743575"/>
            <a:ext cx="10953750" cy="476250"/>
          </a:xfrm>
          <a:prstGeom prst="rect">
            <a:avLst/>
          </a:prstGeom>
          <a:noFill/>
          <a:ln w="0">
            <a:noFill/>
          </a:ln>
        </p:spPr>
        <p:txBody>
          <a:bodyPr wrap="square" lIns="0" tIns="0" rIns="0" bIns="0" anchor="t">
            <a:noAutofit/>
          </a:bodyPr>
          <a:lstStyle/>
          <a:p>
            <a:pPr algn="l">
              <a:buNone/>
              <a:defRPr sz="1725" b="0">
                <a:solidFill>
                  <a:srgbClr val="966032"/>
                </a:solidFill>
                <a:latin typeface="Arial"/>
                <a:ea typeface="Arial"/>
                <a:cs typeface="Arial"/>
              </a:defRPr>
            </a:pPr>
            <a:r>
              <a:rPr sz="1725" b="0">
                <a:solidFill>
                  <a:srgbClr val="966032"/>
                </a:solidFill>
                <a:latin typeface="Arial"/>
                <a:ea typeface="Arial"/>
                <a:cs typeface="Arial"/>
              </a:rPr>
              <a:t>Two service names without distinct contributions do not explain collaboration.</a:t>
            </a:r>
          </a:p>
        </p:txBody>
      </p:sp>
    </p:spTree>
    <p:extLst>
      <p:ext uri="{BB962C8B-B14F-4D97-AF65-F5344CB8AC3E}">
        <p14:creationId xmlns:p14="http://schemas.microsoft.com/office/powerpoint/2010/main" val="194266949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2" name="text-0">
            <a:extLst>
              <a:ext uri="{FF2B5EF4-FFF2-40B4-BE49-F238E27FC236}">
                <a16:creationId xmlns:a16="http://schemas.microsoft.com/office/drawing/2014/main" id="{0513694E-459C-46D4-AD8E-B043E5E9D858}"/>
              </a:ext>
            </a:extLst>
          </p:cNvPr>
          <p:cNvSpPr>
            <a:spLocks noGrp="1"/>
          </p:cNvSpPr>
          <p:nvPr/>
        </p:nvSpPr>
        <p:spPr>
          <a:xfrm>
            <a:off x="571500" y="571500"/>
            <a:ext cx="11049000" cy="1009650"/>
          </a:xfrm>
          <a:prstGeom prst="rect">
            <a:avLst/>
          </a:prstGeom>
          <a:noFill/>
          <a:ln w="0">
            <a:noFill/>
          </a:ln>
        </p:spPr>
        <p:txBody>
          <a:bodyPr wrap="square" lIns="0" tIns="0" rIns="0" bIns="0" anchor="t">
            <a:noAutofit/>
          </a:bodyPr>
          <a:lstStyle/>
          <a:p>
            <a:pPr algn="l">
              <a:buNone/>
              <a:defRPr sz="3150" b="1">
                <a:solidFill>
                  <a:srgbClr val="17242C"/>
                </a:solidFill>
                <a:latin typeface="Arial"/>
                <a:ea typeface="Arial"/>
                <a:cs typeface="Arial"/>
              </a:defRPr>
            </a:pPr>
            <a:r>
              <a:rPr sz="3150" b="1">
                <a:solidFill>
                  <a:srgbClr val="17242C"/>
                </a:solidFill>
                <a:latin typeface="Arial"/>
                <a:ea typeface="Arial"/>
                <a:cs typeface="Arial"/>
              </a:rPr>
              <a:t>Being a critical health consumer</a:t>
            </a:r>
          </a:p>
        </p:txBody>
      </p:sp>
      <p:sp>
        <p:nvSpPr>
          <p:cNvPr id="2" name="shape-1">
            <a:extLst>
              <a:ext uri="{FF2B5EF4-FFF2-40B4-BE49-F238E27FC236}">
                <a16:creationId xmlns:a16="http://schemas.microsoft.com/office/drawing/2014/main" id="{62A56643-2F85-4D52-8E16-770ADDCE6D84}"/>
              </a:ext>
            </a:extLst>
          </p:cNvPr>
          <p:cNvSpPr>
            <a:spLocks noGrp="1"/>
          </p:cNvSpPr>
          <p:nvPr/>
        </p:nvSpPr>
        <p:spPr>
          <a:xfrm>
            <a:off x="571500" y="6315075"/>
            <a:ext cx="11049000" cy="0"/>
          </a:xfrm>
          <a:prstGeom prst="line">
            <a:avLst/>
          </a:prstGeom>
          <a:noFill/>
          <a:ln w="14288">
            <a:solidFill>
              <a:srgbClr val="D5DEE2"/>
            </a:solidFill>
          </a:ln>
        </p:spPr>
        <p:txBody>
          <a:bodyPr/>
          <a:lstStyle/>
          <a:p>
            <a:endParaRPr lang="en-US"/>
          </a:p>
        </p:txBody>
      </p:sp>
      <p:sp>
        <p:nvSpPr>
          <p:cNvPr id="3" name="text-2">
            <a:extLst>
              <a:ext uri="{FF2B5EF4-FFF2-40B4-BE49-F238E27FC236}">
                <a16:creationId xmlns:a16="http://schemas.microsoft.com/office/drawing/2014/main" id="{826FA437-2D25-4580-A0FD-D1B4B2992465}"/>
              </a:ext>
            </a:extLst>
          </p:cNvPr>
          <p:cNvSpPr>
            <a:spLocks noGrp="1"/>
          </p:cNvSpPr>
          <p:nvPr/>
        </p:nvSpPr>
        <p:spPr>
          <a:xfrm>
            <a:off x="571500" y="6457950"/>
            <a:ext cx="9429750" cy="209550"/>
          </a:xfrm>
          <a:prstGeom prst="rect">
            <a:avLst/>
          </a:prstGeom>
          <a:noFill/>
          <a:ln w="0">
            <a:noFill/>
          </a:ln>
        </p:spPr>
        <p:txBody>
          <a:bodyPr wrap="square" lIns="0" tIns="0" rIns="0" bIns="0" anchor="t">
            <a:noAutofit/>
          </a:bodyPr>
          <a:lstStyle/>
          <a:p>
            <a:pPr algn="l">
              <a:buNone/>
              <a:defRPr sz="1275" b="0">
                <a:solidFill>
                  <a:srgbClr val="52616A"/>
                </a:solidFill>
                <a:latin typeface="Arial"/>
                <a:ea typeface="Arial"/>
                <a:cs typeface="Arial"/>
              </a:defRPr>
            </a:pPr>
            <a:r>
              <a:rPr sz="1275" b="0">
                <a:solidFill>
                  <a:srgbClr val="52616A"/>
                </a:solidFill>
                <a:latin typeface="Arial"/>
                <a:ea typeface="Arial"/>
                <a:cs typeface="Arial"/>
              </a:rPr>
              <a:t>Workbook p12</a:t>
            </a:r>
          </a:p>
        </p:txBody>
      </p:sp>
      <p:sp>
        <p:nvSpPr>
          <p:cNvPr id="4" name="text-3">
            <a:extLst>
              <a:ext uri="{FF2B5EF4-FFF2-40B4-BE49-F238E27FC236}">
                <a16:creationId xmlns:a16="http://schemas.microsoft.com/office/drawing/2014/main" id="{E3F3DAD0-9BEA-46C0-A8D4-FD802ACE2F0E}"/>
              </a:ext>
            </a:extLst>
          </p:cNvPr>
          <p:cNvSpPr>
            <a:spLocks noGrp="1"/>
          </p:cNvSpPr>
          <p:nvPr/>
        </p:nvSpPr>
        <p:spPr>
          <a:xfrm>
            <a:off x="11049000" y="6438900"/>
            <a:ext cx="571500" cy="228600"/>
          </a:xfrm>
          <a:prstGeom prst="rect">
            <a:avLst/>
          </a:prstGeom>
          <a:noFill/>
          <a:ln w="0">
            <a:noFill/>
          </a:ln>
        </p:spPr>
        <p:txBody>
          <a:bodyPr wrap="square" lIns="0" tIns="0" rIns="0" bIns="0" anchor="t">
            <a:noAutofit/>
          </a:bodyPr>
          <a:lstStyle/>
          <a:p>
            <a:pPr algn="r">
              <a:buNone/>
              <a:defRPr sz="1350" b="0">
                <a:solidFill>
                  <a:srgbClr val="52616A"/>
                </a:solidFill>
                <a:latin typeface="Arial"/>
                <a:ea typeface="Arial"/>
                <a:cs typeface="Arial"/>
              </a:defRPr>
            </a:pPr>
            <a:r>
              <a:rPr sz="1350" b="0">
                <a:solidFill>
                  <a:srgbClr val="52616A"/>
                </a:solidFill>
                <a:latin typeface="Arial"/>
                <a:ea typeface="Arial"/>
                <a:cs typeface="Arial"/>
              </a:rPr>
              <a:t>22</a:t>
            </a:r>
          </a:p>
        </p:txBody>
      </p:sp>
      <p:sp>
        <p:nvSpPr>
          <p:cNvPr id="5" name="shape-4">
            <a:extLst>
              <a:ext uri="{FF2B5EF4-FFF2-40B4-BE49-F238E27FC236}">
                <a16:creationId xmlns:a16="http://schemas.microsoft.com/office/drawing/2014/main" id="{EFD21E1A-1452-44E4-8CC5-E9FE0DF73BA5}"/>
              </a:ext>
            </a:extLst>
          </p:cNvPr>
          <p:cNvSpPr>
            <a:spLocks noGrp="1"/>
          </p:cNvSpPr>
          <p:nvPr/>
        </p:nvSpPr>
        <p:spPr>
          <a:xfrm>
            <a:off x="571500" y="2181225"/>
            <a:ext cx="2419350" cy="0"/>
          </a:xfrm>
          <a:prstGeom prst="line">
            <a:avLst/>
          </a:prstGeom>
          <a:noFill/>
          <a:ln w="14288">
            <a:solidFill>
              <a:srgbClr val="176779"/>
            </a:solidFill>
          </a:ln>
        </p:spPr>
        <p:txBody>
          <a:bodyPr/>
          <a:lstStyle/>
          <a:p>
            <a:endParaRPr lang="en-US"/>
          </a:p>
        </p:txBody>
      </p:sp>
      <p:sp>
        <p:nvSpPr>
          <p:cNvPr id="6" name="text-5">
            <a:extLst>
              <a:ext uri="{FF2B5EF4-FFF2-40B4-BE49-F238E27FC236}">
                <a16:creationId xmlns:a16="http://schemas.microsoft.com/office/drawing/2014/main" id="{2F44C077-40AB-4163-B407-BA22E55ABD67}"/>
              </a:ext>
            </a:extLst>
          </p:cNvPr>
          <p:cNvSpPr>
            <a:spLocks noGrp="1"/>
          </p:cNvSpPr>
          <p:nvPr/>
        </p:nvSpPr>
        <p:spPr>
          <a:xfrm>
            <a:off x="571500" y="2305050"/>
            <a:ext cx="2419350" cy="1200150"/>
          </a:xfrm>
          <a:prstGeom prst="rect">
            <a:avLst/>
          </a:prstGeom>
          <a:noFill/>
          <a:ln w="0">
            <a:noFill/>
          </a:ln>
        </p:spPr>
        <p:txBody>
          <a:bodyPr wrap="square" lIns="0" tIns="0" rIns="0" bIns="0" anchor="t">
            <a:noAutofit/>
          </a:bodyPr>
          <a:lstStyle/>
          <a:p>
            <a:pPr algn="ctr">
              <a:buNone/>
              <a:defRPr sz="2250" b="1">
                <a:solidFill>
                  <a:srgbClr val="17242C"/>
                </a:solidFill>
                <a:latin typeface="Arial"/>
                <a:ea typeface="Arial"/>
                <a:cs typeface="Arial"/>
              </a:defRPr>
            </a:pPr>
            <a:r>
              <a:rPr sz="2250" b="1">
                <a:solidFill>
                  <a:srgbClr val="17242C"/>
                </a:solidFill>
                <a:latin typeface="Arial"/>
                <a:ea typeface="Arial"/>
                <a:cs typeface="Arial"/>
              </a:rPr>
              <a:t>Specific</a:t>
            </a:r>
          </a:p>
          <a:p>
            <a:pPr algn="ctr">
              <a:buNone/>
              <a:defRPr sz="2250" b="1">
                <a:solidFill>
                  <a:srgbClr val="17242C"/>
                </a:solidFill>
                <a:latin typeface="Arial"/>
                <a:ea typeface="Arial"/>
                <a:cs typeface="Arial"/>
              </a:defRPr>
            </a:pPr>
            <a:r>
              <a:rPr sz="2250" b="1">
                <a:solidFill>
                  <a:srgbClr val="17242C"/>
                </a:solidFill>
                <a:latin typeface="Arial"/>
                <a:ea typeface="Arial"/>
                <a:cs typeface="Arial"/>
              </a:rPr>
              <a:t>claim</a:t>
            </a:r>
          </a:p>
        </p:txBody>
      </p:sp>
      <p:sp>
        <p:nvSpPr>
          <p:cNvPr id="7" name="shape-6">
            <a:extLst>
              <a:ext uri="{FF2B5EF4-FFF2-40B4-BE49-F238E27FC236}">
                <a16:creationId xmlns:a16="http://schemas.microsoft.com/office/drawing/2014/main" id="{00BDFBB5-8C36-4EB1-B6F8-6C4A2441AF9F}"/>
              </a:ext>
            </a:extLst>
          </p:cNvPr>
          <p:cNvSpPr>
            <a:spLocks noGrp="1"/>
          </p:cNvSpPr>
          <p:nvPr/>
        </p:nvSpPr>
        <p:spPr>
          <a:xfrm>
            <a:off x="3067050" y="2638425"/>
            <a:ext cx="304800" cy="171450"/>
          </a:xfrm>
          <a:prstGeom prst="rightArrow">
            <a:avLst/>
          </a:prstGeom>
          <a:solidFill>
            <a:srgbClr val="176779"/>
          </a:solidFill>
          <a:ln w="0">
            <a:noFill/>
          </a:ln>
        </p:spPr>
        <p:txBody>
          <a:bodyPr/>
          <a:lstStyle/>
          <a:p>
            <a:endParaRPr lang="en-US"/>
          </a:p>
        </p:txBody>
      </p:sp>
      <p:sp>
        <p:nvSpPr>
          <p:cNvPr id="8" name="shape-7">
            <a:extLst>
              <a:ext uri="{FF2B5EF4-FFF2-40B4-BE49-F238E27FC236}">
                <a16:creationId xmlns:a16="http://schemas.microsoft.com/office/drawing/2014/main" id="{0AF015EF-3F9D-4910-AF1F-92A443D4297E}"/>
              </a:ext>
            </a:extLst>
          </p:cNvPr>
          <p:cNvSpPr>
            <a:spLocks noGrp="1"/>
          </p:cNvSpPr>
          <p:nvPr/>
        </p:nvSpPr>
        <p:spPr>
          <a:xfrm>
            <a:off x="3448050" y="2181225"/>
            <a:ext cx="2419350" cy="0"/>
          </a:xfrm>
          <a:prstGeom prst="line">
            <a:avLst/>
          </a:prstGeom>
          <a:noFill/>
          <a:ln w="14288">
            <a:solidFill>
              <a:srgbClr val="176779"/>
            </a:solidFill>
          </a:ln>
        </p:spPr>
        <p:txBody>
          <a:bodyPr/>
          <a:lstStyle/>
          <a:p>
            <a:endParaRPr lang="en-US"/>
          </a:p>
        </p:txBody>
      </p:sp>
      <p:sp>
        <p:nvSpPr>
          <p:cNvPr id="9" name="text-8">
            <a:extLst>
              <a:ext uri="{FF2B5EF4-FFF2-40B4-BE49-F238E27FC236}">
                <a16:creationId xmlns:a16="http://schemas.microsoft.com/office/drawing/2014/main" id="{87970A3D-5BDC-4C79-8F90-6CBE33DA9F43}"/>
              </a:ext>
            </a:extLst>
          </p:cNvPr>
          <p:cNvSpPr>
            <a:spLocks noGrp="1"/>
          </p:cNvSpPr>
          <p:nvPr/>
        </p:nvSpPr>
        <p:spPr>
          <a:xfrm>
            <a:off x="3448050" y="2305050"/>
            <a:ext cx="2419350" cy="1200150"/>
          </a:xfrm>
          <a:prstGeom prst="rect">
            <a:avLst/>
          </a:prstGeom>
          <a:noFill/>
          <a:ln w="0">
            <a:noFill/>
          </a:ln>
        </p:spPr>
        <p:txBody>
          <a:bodyPr wrap="square" lIns="0" tIns="0" rIns="0" bIns="0" anchor="t">
            <a:noAutofit/>
          </a:bodyPr>
          <a:lstStyle/>
          <a:p>
            <a:pPr algn="ctr">
              <a:buNone/>
              <a:defRPr sz="2250" b="1">
                <a:solidFill>
                  <a:srgbClr val="17242C"/>
                </a:solidFill>
                <a:latin typeface="Arial"/>
                <a:ea typeface="Arial"/>
                <a:cs typeface="Arial"/>
              </a:defRPr>
            </a:pPr>
            <a:r>
              <a:rPr sz="2250" b="1">
                <a:solidFill>
                  <a:srgbClr val="17242C"/>
                </a:solidFill>
                <a:latin typeface="Arial"/>
                <a:ea typeface="Arial"/>
                <a:cs typeface="Arial"/>
              </a:rPr>
              <a:t>Credible</a:t>
            </a:r>
          </a:p>
          <a:p>
            <a:pPr algn="ctr">
              <a:buNone/>
              <a:defRPr sz="2250" b="1">
                <a:solidFill>
                  <a:srgbClr val="17242C"/>
                </a:solidFill>
                <a:latin typeface="Arial"/>
                <a:ea typeface="Arial"/>
                <a:cs typeface="Arial"/>
              </a:defRPr>
            </a:pPr>
            <a:r>
              <a:rPr sz="2250" b="1">
                <a:solidFill>
                  <a:srgbClr val="17242C"/>
                </a:solidFill>
                <a:latin typeface="Arial"/>
                <a:ea typeface="Arial"/>
                <a:cs typeface="Arial"/>
              </a:rPr>
              <a:t>evidence</a:t>
            </a:r>
          </a:p>
        </p:txBody>
      </p:sp>
      <p:sp>
        <p:nvSpPr>
          <p:cNvPr id="10" name="shape-9">
            <a:extLst>
              <a:ext uri="{FF2B5EF4-FFF2-40B4-BE49-F238E27FC236}">
                <a16:creationId xmlns:a16="http://schemas.microsoft.com/office/drawing/2014/main" id="{FBF8A73E-3785-41DE-9CFF-F2FFC07EF2B6}"/>
              </a:ext>
            </a:extLst>
          </p:cNvPr>
          <p:cNvSpPr>
            <a:spLocks noGrp="1"/>
          </p:cNvSpPr>
          <p:nvPr/>
        </p:nvSpPr>
        <p:spPr>
          <a:xfrm>
            <a:off x="5943600" y="2638425"/>
            <a:ext cx="304800" cy="171450"/>
          </a:xfrm>
          <a:prstGeom prst="rightArrow">
            <a:avLst/>
          </a:prstGeom>
          <a:solidFill>
            <a:srgbClr val="176779"/>
          </a:solidFill>
          <a:ln w="0">
            <a:noFill/>
          </a:ln>
        </p:spPr>
        <p:txBody>
          <a:bodyPr/>
          <a:lstStyle/>
          <a:p>
            <a:endParaRPr lang="en-US"/>
          </a:p>
        </p:txBody>
      </p:sp>
      <p:sp>
        <p:nvSpPr>
          <p:cNvPr id="11" name="shape-10">
            <a:extLst>
              <a:ext uri="{FF2B5EF4-FFF2-40B4-BE49-F238E27FC236}">
                <a16:creationId xmlns:a16="http://schemas.microsoft.com/office/drawing/2014/main" id="{14F8EBB3-C308-4A99-A4B8-910874875BF3}"/>
              </a:ext>
            </a:extLst>
          </p:cNvPr>
          <p:cNvSpPr>
            <a:spLocks noGrp="1"/>
          </p:cNvSpPr>
          <p:nvPr/>
        </p:nvSpPr>
        <p:spPr>
          <a:xfrm>
            <a:off x="6324600" y="2181225"/>
            <a:ext cx="2419350" cy="0"/>
          </a:xfrm>
          <a:prstGeom prst="line">
            <a:avLst/>
          </a:prstGeom>
          <a:noFill/>
          <a:ln w="14288">
            <a:solidFill>
              <a:srgbClr val="176779"/>
            </a:solidFill>
          </a:ln>
        </p:spPr>
        <p:txBody>
          <a:bodyPr/>
          <a:lstStyle/>
          <a:p>
            <a:endParaRPr lang="en-US"/>
          </a:p>
        </p:txBody>
      </p:sp>
      <p:sp>
        <p:nvSpPr>
          <p:cNvPr id="12" name="text-11">
            <a:extLst>
              <a:ext uri="{FF2B5EF4-FFF2-40B4-BE49-F238E27FC236}">
                <a16:creationId xmlns:a16="http://schemas.microsoft.com/office/drawing/2014/main" id="{BD2B4E7A-1313-4953-A7D4-4A53806B7B82}"/>
              </a:ext>
            </a:extLst>
          </p:cNvPr>
          <p:cNvSpPr>
            <a:spLocks noGrp="1"/>
          </p:cNvSpPr>
          <p:nvPr/>
        </p:nvSpPr>
        <p:spPr>
          <a:xfrm>
            <a:off x="6324600" y="2305050"/>
            <a:ext cx="2419350" cy="1200150"/>
          </a:xfrm>
          <a:prstGeom prst="rect">
            <a:avLst/>
          </a:prstGeom>
          <a:noFill/>
          <a:ln w="0">
            <a:noFill/>
          </a:ln>
        </p:spPr>
        <p:txBody>
          <a:bodyPr wrap="square" lIns="0" tIns="0" rIns="0" bIns="0" anchor="t">
            <a:noAutofit/>
          </a:bodyPr>
          <a:lstStyle/>
          <a:p>
            <a:pPr algn="ctr">
              <a:buNone/>
              <a:defRPr sz="2250" b="1">
                <a:solidFill>
                  <a:srgbClr val="17242C"/>
                </a:solidFill>
                <a:latin typeface="Arial"/>
                <a:ea typeface="Arial"/>
                <a:cs typeface="Arial"/>
              </a:defRPr>
            </a:pPr>
            <a:r>
              <a:rPr sz="2250" b="1">
                <a:solidFill>
                  <a:srgbClr val="17242C"/>
                </a:solidFill>
                <a:latin typeface="Arial"/>
                <a:ea typeface="Arial"/>
                <a:cs typeface="Arial"/>
              </a:rPr>
              <a:t>Risks and</a:t>
            </a:r>
          </a:p>
          <a:p>
            <a:pPr algn="ctr">
              <a:buNone/>
              <a:defRPr sz="2250" b="1">
                <a:solidFill>
                  <a:srgbClr val="17242C"/>
                </a:solidFill>
                <a:latin typeface="Arial"/>
                <a:ea typeface="Arial"/>
                <a:cs typeface="Arial"/>
              </a:defRPr>
            </a:pPr>
            <a:r>
              <a:rPr sz="2250" b="1">
                <a:solidFill>
                  <a:srgbClr val="17242C"/>
                </a:solidFill>
                <a:latin typeface="Arial"/>
                <a:ea typeface="Arial"/>
                <a:cs typeface="Arial"/>
              </a:rPr>
              <a:t>limitations</a:t>
            </a:r>
          </a:p>
        </p:txBody>
      </p:sp>
      <p:sp>
        <p:nvSpPr>
          <p:cNvPr id="13" name="shape-12">
            <a:extLst>
              <a:ext uri="{FF2B5EF4-FFF2-40B4-BE49-F238E27FC236}">
                <a16:creationId xmlns:a16="http://schemas.microsoft.com/office/drawing/2014/main" id="{393883AD-61E1-4D02-AEBE-F4CE30CD27AB}"/>
              </a:ext>
            </a:extLst>
          </p:cNvPr>
          <p:cNvSpPr>
            <a:spLocks noGrp="1"/>
          </p:cNvSpPr>
          <p:nvPr/>
        </p:nvSpPr>
        <p:spPr>
          <a:xfrm>
            <a:off x="8820150" y="2638425"/>
            <a:ext cx="304800" cy="171450"/>
          </a:xfrm>
          <a:prstGeom prst="rightArrow">
            <a:avLst/>
          </a:prstGeom>
          <a:solidFill>
            <a:srgbClr val="176779"/>
          </a:solidFill>
          <a:ln w="0">
            <a:noFill/>
          </a:ln>
        </p:spPr>
        <p:txBody>
          <a:bodyPr/>
          <a:lstStyle/>
          <a:p>
            <a:endParaRPr lang="en-US"/>
          </a:p>
        </p:txBody>
      </p:sp>
      <p:sp>
        <p:nvSpPr>
          <p:cNvPr id="14" name="shape-13">
            <a:extLst>
              <a:ext uri="{FF2B5EF4-FFF2-40B4-BE49-F238E27FC236}">
                <a16:creationId xmlns:a16="http://schemas.microsoft.com/office/drawing/2014/main" id="{6B9D308C-35E5-498B-BD8A-98ADBC26B1F9}"/>
              </a:ext>
            </a:extLst>
          </p:cNvPr>
          <p:cNvSpPr>
            <a:spLocks noGrp="1"/>
          </p:cNvSpPr>
          <p:nvPr/>
        </p:nvSpPr>
        <p:spPr>
          <a:xfrm>
            <a:off x="9201150" y="2181225"/>
            <a:ext cx="2419350" cy="0"/>
          </a:xfrm>
          <a:prstGeom prst="line">
            <a:avLst/>
          </a:prstGeom>
          <a:noFill/>
          <a:ln w="14288">
            <a:solidFill>
              <a:srgbClr val="176779"/>
            </a:solidFill>
          </a:ln>
        </p:spPr>
        <p:txBody>
          <a:bodyPr/>
          <a:lstStyle/>
          <a:p>
            <a:endParaRPr lang="en-US"/>
          </a:p>
        </p:txBody>
      </p:sp>
      <p:sp>
        <p:nvSpPr>
          <p:cNvPr id="15" name="text-14">
            <a:extLst>
              <a:ext uri="{FF2B5EF4-FFF2-40B4-BE49-F238E27FC236}">
                <a16:creationId xmlns:a16="http://schemas.microsoft.com/office/drawing/2014/main" id="{77849890-E291-424D-B4F4-611AFFFC3E9D}"/>
              </a:ext>
            </a:extLst>
          </p:cNvPr>
          <p:cNvSpPr>
            <a:spLocks noGrp="1"/>
          </p:cNvSpPr>
          <p:nvPr/>
        </p:nvSpPr>
        <p:spPr>
          <a:xfrm>
            <a:off x="9201150" y="2305050"/>
            <a:ext cx="2419350" cy="1200150"/>
          </a:xfrm>
          <a:prstGeom prst="rect">
            <a:avLst/>
          </a:prstGeom>
          <a:noFill/>
          <a:ln w="0">
            <a:noFill/>
          </a:ln>
        </p:spPr>
        <p:txBody>
          <a:bodyPr wrap="square" lIns="0" tIns="0" rIns="0" bIns="0" anchor="t">
            <a:noAutofit/>
          </a:bodyPr>
          <a:lstStyle/>
          <a:p>
            <a:pPr algn="ctr">
              <a:buNone/>
              <a:defRPr sz="2250" b="1">
                <a:solidFill>
                  <a:srgbClr val="17242C"/>
                </a:solidFill>
                <a:latin typeface="Arial"/>
                <a:ea typeface="Arial"/>
                <a:cs typeface="Arial"/>
              </a:defRPr>
            </a:pPr>
            <a:r>
              <a:rPr sz="2250" b="1">
                <a:solidFill>
                  <a:srgbClr val="17242C"/>
                </a:solidFill>
                <a:latin typeface="Arial"/>
                <a:ea typeface="Arial"/>
                <a:cs typeface="Arial"/>
              </a:rPr>
              <a:t>Informed</a:t>
            </a:r>
          </a:p>
          <a:p>
            <a:pPr algn="ctr">
              <a:buNone/>
              <a:defRPr sz="2250" b="1">
                <a:solidFill>
                  <a:srgbClr val="17242C"/>
                </a:solidFill>
                <a:latin typeface="Arial"/>
                <a:ea typeface="Arial"/>
                <a:cs typeface="Arial"/>
              </a:defRPr>
            </a:pPr>
            <a:r>
              <a:rPr sz="2250" b="1">
                <a:solidFill>
                  <a:srgbClr val="17242C"/>
                </a:solidFill>
                <a:latin typeface="Arial"/>
                <a:ea typeface="Arial"/>
                <a:cs typeface="Arial"/>
              </a:rPr>
              <a:t>choice</a:t>
            </a:r>
          </a:p>
        </p:txBody>
      </p:sp>
      <p:sp>
        <p:nvSpPr>
          <p:cNvPr id="16" name="text-15">
            <a:extLst>
              <a:ext uri="{FF2B5EF4-FFF2-40B4-BE49-F238E27FC236}">
                <a16:creationId xmlns:a16="http://schemas.microsoft.com/office/drawing/2014/main" id="{18666DA5-22B6-412F-A716-CF8A7F17E2C5}"/>
              </a:ext>
            </a:extLst>
          </p:cNvPr>
          <p:cNvSpPr>
            <a:spLocks noGrp="1"/>
          </p:cNvSpPr>
          <p:nvPr/>
        </p:nvSpPr>
        <p:spPr>
          <a:xfrm>
            <a:off x="571500" y="4324350"/>
            <a:ext cx="5229225" cy="781050"/>
          </a:xfrm>
          <a:prstGeom prst="rect">
            <a:avLst/>
          </a:prstGeom>
          <a:noFill/>
          <a:ln w="0">
            <a:noFill/>
          </a:ln>
        </p:spPr>
        <p:txBody>
          <a:bodyPr wrap="square" lIns="0" tIns="0" rIns="0" bIns="0" anchor="t">
            <a:noAutofit/>
          </a:bodyPr>
          <a:lstStyle/>
          <a:p>
            <a:pPr algn="l">
              <a:buNone/>
              <a:defRPr sz="2250" b="1">
                <a:solidFill>
                  <a:srgbClr val="176779"/>
                </a:solidFill>
                <a:latin typeface="Arial"/>
                <a:ea typeface="Arial"/>
                <a:cs typeface="Arial"/>
              </a:defRPr>
            </a:pPr>
            <a:r>
              <a:rPr sz="2250" b="1">
                <a:solidFill>
                  <a:srgbClr val="176779"/>
                </a:solidFill>
                <a:latin typeface="Arial"/>
                <a:ea typeface="Arial"/>
                <a:cs typeface="Arial"/>
              </a:rPr>
              <a:t>Check the evidence</a:t>
            </a:r>
          </a:p>
        </p:txBody>
      </p:sp>
      <p:sp>
        <p:nvSpPr>
          <p:cNvPr id="17" name="shape-16">
            <a:extLst>
              <a:ext uri="{FF2B5EF4-FFF2-40B4-BE49-F238E27FC236}">
                <a16:creationId xmlns:a16="http://schemas.microsoft.com/office/drawing/2014/main" id="{C211B052-90C2-4A1C-97EF-8662A027B097}"/>
              </a:ext>
            </a:extLst>
          </p:cNvPr>
          <p:cNvSpPr>
            <a:spLocks noGrp="1"/>
          </p:cNvSpPr>
          <p:nvPr/>
        </p:nvSpPr>
        <p:spPr>
          <a:xfrm>
            <a:off x="571500" y="4781550"/>
            <a:ext cx="5229225" cy="0"/>
          </a:xfrm>
          <a:prstGeom prst="line">
            <a:avLst/>
          </a:prstGeom>
          <a:noFill/>
          <a:ln w="14288">
            <a:solidFill>
              <a:srgbClr val="176779"/>
            </a:solidFill>
          </a:ln>
        </p:spPr>
        <p:txBody>
          <a:bodyPr/>
          <a:lstStyle/>
          <a:p>
            <a:endParaRPr lang="en-US"/>
          </a:p>
        </p:txBody>
      </p:sp>
      <p:sp>
        <p:nvSpPr>
          <p:cNvPr id="18" name="text-17">
            <a:extLst>
              <a:ext uri="{FF2B5EF4-FFF2-40B4-BE49-F238E27FC236}">
                <a16:creationId xmlns:a16="http://schemas.microsoft.com/office/drawing/2014/main" id="{C4BC7011-45FC-4909-B30E-73305D653ED7}"/>
              </a:ext>
            </a:extLst>
          </p:cNvPr>
          <p:cNvSpPr>
            <a:spLocks noGrp="1"/>
          </p:cNvSpPr>
          <p:nvPr/>
        </p:nvSpPr>
        <p:spPr>
          <a:xfrm>
            <a:off x="571500" y="5010150"/>
            <a:ext cx="5229225" cy="1000125"/>
          </a:xfrm>
          <a:prstGeom prst="rect">
            <a:avLst/>
          </a:prstGeom>
          <a:noFill/>
          <a:ln w="0">
            <a:noFill/>
          </a:ln>
        </p:spPr>
        <p:txBody>
          <a:bodyPr wrap="square" lIns="0" tIns="0" rIns="0" bIns="0" anchor="t">
            <a:noAutofit/>
          </a:bodyPr>
          <a:lstStyle/>
          <a:p>
            <a:pPr algn="l">
              <a:buNone/>
              <a:defRPr sz="2025" b="0">
                <a:solidFill>
                  <a:srgbClr val="17242C"/>
                </a:solidFill>
                <a:latin typeface="Arial"/>
                <a:ea typeface="Arial"/>
                <a:cs typeface="Arial"/>
              </a:defRPr>
            </a:pPr>
            <a:r>
              <a:rPr sz="2025" b="0">
                <a:solidFill>
                  <a:srgbClr val="17242C"/>
                </a:solidFill>
                <a:latin typeface="Arial"/>
                <a:ea typeface="Arial"/>
                <a:cs typeface="Arial"/>
              </a:rPr>
              <a:t>Research methods, relevant expertise and independent support.</a:t>
            </a:r>
          </a:p>
        </p:txBody>
      </p:sp>
      <p:sp>
        <p:nvSpPr>
          <p:cNvPr id="19" name="text-18">
            <a:extLst>
              <a:ext uri="{FF2B5EF4-FFF2-40B4-BE49-F238E27FC236}">
                <a16:creationId xmlns:a16="http://schemas.microsoft.com/office/drawing/2014/main" id="{699CAD2D-9DC5-4D74-B448-D8EA97BD3E97}"/>
              </a:ext>
            </a:extLst>
          </p:cNvPr>
          <p:cNvSpPr>
            <a:spLocks noGrp="1"/>
          </p:cNvSpPr>
          <p:nvPr/>
        </p:nvSpPr>
        <p:spPr>
          <a:xfrm>
            <a:off x="6391275" y="4324350"/>
            <a:ext cx="5229225" cy="781050"/>
          </a:xfrm>
          <a:prstGeom prst="rect">
            <a:avLst/>
          </a:prstGeom>
          <a:noFill/>
          <a:ln w="0">
            <a:noFill/>
          </a:ln>
        </p:spPr>
        <p:txBody>
          <a:bodyPr wrap="square" lIns="0" tIns="0" rIns="0" bIns="0" anchor="t">
            <a:noAutofit/>
          </a:bodyPr>
          <a:lstStyle/>
          <a:p>
            <a:pPr algn="l">
              <a:buNone/>
              <a:defRPr sz="2250" b="1">
                <a:solidFill>
                  <a:srgbClr val="176779"/>
                </a:solidFill>
                <a:latin typeface="Arial"/>
                <a:ea typeface="Arial"/>
                <a:cs typeface="Arial"/>
              </a:defRPr>
            </a:pPr>
            <a:r>
              <a:rPr sz="2250" b="1">
                <a:solidFill>
                  <a:srgbClr val="176779"/>
                </a:solidFill>
                <a:latin typeface="Arial"/>
                <a:ea typeface="Arial"/>
                <a:cs typeface="Arial"/>
              </a:rPr>
              <a:t>Check the fit</a:t>
            </a:r>
          </a:p>
        </p:txBody>
      </p:sp>
      <p:sp>
        <p:nvSpPr>
          <p:cNvPr id="20" name="shape-19">
            <a:extLst>
              <a:ext uri="{FF2B5EF4-FFF2-40B4-BE49-F238E27FC236}">
                <a16:creationId xmlns:a16="http://schemas.microsoft.com/office/drawing/2014/main" id="{8060DE34-C217-411B-87D2-607E1F9DC004}"/>
              </a:ext>
            </a:extLst>
          </p:cNvPr>
          <p:cNvSpPr>
            <a:spLocks noGrp="1"/>
          </p:cNvSpPr>
          <p:nvPr/>
        </p:nvSpPr>
        <p:spPr>
          <a:xfrm>
            <a:off x="6391275" y="4781550"/>
            <a:ext cx="5229225" cy="0"/>
          </a:xfrm>
          <a:prstGeom prst="line">
            <a:avLst/>
          </a:prstGeom>
          <a:noFill/>
          <a:ln w="14288">
            <a:solidFill>
              <a:srgbClr val="176779"/>
            </a:solidFill>
          </a:ln>
        </p:spPr>
        <p:txBody>
          <a:bodyPr/>
          <a:lstStyle/>
          <a:p>
            <a:endParaRPr lang="en-US"/>
          </a:p>
        </p:txBody>
      </p:sp>
      <p:sp>
        <p:nvSpPr>
          <p:cNvPr id="21" name="text-20">
            <a:extLst>
              <a:ext uri="{FF2B5EF4-FFF2-40B4-BE49-F238E27FC236}">
                <a16:creationId xmlns:a16="http://schemas.microsoft.com/office/drawing/2014/main" id="{1C996C4C-AAF5-499A-824C-30A0B1FA021F}"/>
              </a:ext>
            </a:extLst>
          </p:cNvPr>
          <p:cNvSpPr>
            <a:spLocks noGrp="1"/>
          </p:cNvSpPr>
          <p:nvPr/>
        </p:nvSpPr>
        <p:spPr>
          <a:xfrm>
            <a:off x="6391275" y="5010150"/>
            <a:ext cx="5229225" cy="1000125"/>
          </a:xfrm>
          <a:prstGeom prst="rect">
            <a:avLst/>
          </a:prstGeom>
          <a:noFill/>
          <a:ln w="0">
            <a:noFill/>
          </a:ln>
        </p:spPr>
        <p:txBody>
          <a:bodyPr wrap="square" lIns="0" tIns="0" rIns="0" bIns="0" anchor="t">
            <a:noAutofit/>
          </a:bodyPr>
          <a:lstStyle/>
          <a:p>
            <a:pPr algn="l">
              <a:buNone/>
              <a:defRPr sz="2025" b="0">
                <a:solidFill>
                  <a:srgbClr val="17242C"/>
                </a:solidFill>
                <a:latin typeface="Arial"/>
                <a:ea typeface="Arial"/>
                <a:cs typeface="Arial"/>
              </a:defRPr>
            </a:pPr>
            <a:r>
              <a:rPr sz="2025" b="0">
                <a:solidFill>
                  <a:srgbClr val="17242C"/>
                </a:solidFill>
                <a:latin typeface="Arial"/>
                <a:ea typeface="Arial"/>
                <a:cs typeface="Arial"/>
              </a:rPr>
              <a:t>Purpose, costs, interactions and alternatives for this person.</a:t>
            </a:r>
          </a:p>
        </p:txBody>
      </p:sp>
    </p:spTree>
    <p:extLst>
      <p:ext uri="{BB962C8B-B14F-4D97-AF65-F5344CB8AC3E}">
        <p14:creationId xmlns:p14="http://schemas.microsoft.com/office/powerpoint/2010/main" val="143418166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 name="text-0">
            <a:extLst>
              <a:ext uri="{FF2B5EF4-FFF2-40B4-BE49-F238E27FC236}">
                <a16:creationId xmlns:a16="http://schemas.microsoft.com/office/drawing/2014/main" id="{D2EAB60D-B42F-43B4-A975-BDA97912137A}"/>
              </a:ext>
            </a:extLst>
          </p:cNvPr>
          <p:cNvSpPr>
            <a:spLocks noGrp="1"/>
          </p:cNvSpPr>
          <p:nvPr/>
        </p:nvSpPr>
        <p:spPr>
          <a:xfrm>
            <a:off x="571500" y="571500"/>
            <a:ext cx="11049000" cy="1009650"/>
          </a:xfrm>
          <a:prstGeom prst="rect">
            <a:avLst/>
          </a:prstGeom>
          <a:noFill/>
          <a:ln w="0">
            <a:noFill/>
          </a:ln>
        </p:spPr>
        <p:txBody>
          <a:bodyPr wrap="square" lIns="0" tIns="0" rIns="0" bIns="0" anchor="t">
            <a:noAutofit/>
          </a:bodyPr>
          <a:lstStyle/>
          <a:p>
            <a:pPr algn="l">
              <a:buNone/>
              <a:defRPr sz="3150" b="1">
                <a:solidFill>
                  <a:srgbClr val="17242C"/>
                </a:solidFill>
                <a:latin typeface="Arial"/>
                <a:ea typeface="Arial"/>
                <a:cs typeface="Arial"/>
              </a:defRPr>
            </a:pPr>
            <a:r>
              <a:rPr sz="3150" b="1">
                <a:solidFill>
                  <a:srgbClr val="17242C"/>
                </a:solidFill>
                <a:latin typeface="Arial"/>
                <a:ea typeface="Arial"/>
                <a:cs typeface="Arial"/>
              </a:rPr>
              <a:t>Technology and data</a:t>
            </a:r>
          </a:p>
        </p:txBody>
      </p:sp>
      <p:sp>
        <p:nvSpPr>
          <p:cNvPr id="2" name="shape-1">
            <a:extLst>
              <a:ext uri="{FF2B5EF4-FFF2-40B4-BE49-F238E27FC236}">
                <a16:creationId xmlns:a16="http://schemas.microsoft.com/office/drawing/2014/main" id="{3CAC8B92-09DD-412B-B86B-82251AF16C40}"/>
              </a:ext>
            </a:extLst>
          </p:cNvPr>
          <p:cNvSpPr>
            <a:spLocks noGrp="1"/>
          </p:cNvSpPr>
          <p:nvPr/>
        </p:nvSpPr>
        <p:spPr>
          <a:xfrm>
            <a:off x="571500" y="6315075"/>
            <a:ext cx="11049000" cy="0"/>
          </a:xfrm>
          <a:prstGeom prst="line">
            <a:avLst/>
          </a:prstGeom>
          <a:noFill/>
          <a:ln w="14288">
            <a:solidFill>
              <a:srgbClr val="D5DEE2"/>
            </a:solidFill>
          </a:ln>
        </p:spPr>
        <p:txBody>
          <a:bodyPr/>
          <a:lstStyle/>
          <a:p>
            <a:endParaRPr lang="en-US"/>
          </a:p>
        </p:txBody>
      </p:sp>
      <p:sp>
        <p:nvSpPr>
          <p:cNvPr id="3" name="text-2">
            <a:extLst>
              <a:ext uri="{FF2B5EF4-FFF2-40B4-BE49-F238E27FC236}">
                <a16:creationId xmlns:a16="http://schemas.microsoft.com/office/drawing/2014/main" id="{BCCC5544-7BCD-4D7A-82A3-A9CC23875795}"/>
              </a:ext>
            </a:extLst>
          </p:cNvPr>
          <p:cNvSpPr>
            <a:spLocks noGrp="1"/>
          </p:cNvSpPr>
          <p:nvPr/>
        </p:nvSpPr>
        <p:spPr>
          <a:xfrm>
            <a:off x="571500" y="6457950"/>
            <a:ext cx="9429750" cy="209550"/>
          </a:xfrm>
          <a:prstGeom prst="rect">
            <a:avLst/>
          </a:prstGeom>
          <a:noFill/>
          <a:ln w="0">
            <a:noFill/>
          </a:ln>
        </p:spPr>
        <p:txBody>
          <a:bodyPr wrap="square" lIns="0" tIns="0" rIns="0" bIns="0" anchor="t">
            <a:noAutofit/>
          </a:bodyPr>
          <a:lstStyle/>
          <a:p>
            <a:pPr algn="l">
              <a:buNone/>
              <a:defRPr sz="1275" b="0">
                <a:solidFill>
                  <a:srgbClr val="52616A"/>
                </a:solidFill>
                <a:latin typeface="Arial"/>
                <a:ea typeface="Arial"/>
                <a:cs typeface="Arial"/>
              </a:defRPr>
            </a:pPr>
            <a:r>
              <a:rPr sz="1275" b="0">
                <a:solidFill>
                  <a:srgbClr val="52616A"/>
                </a:solidFill>
                <a:latin typeface="Arial"/>
                <a:ea typeface="Arial"/>
                <a:cs typeface="Arial"/>
              </a:rPr>
              <a:t>Workbook p13</a:t>
            </a:r>
          </a:p>
        </p:txBody>
      </p:sp>
      <p:sp>
        <p:nvSpPr>
          <p:cNvPr id="4" name="text-3">
            <a:extLst>
              <a:ext uri="{FF2B5EF4-FFF2-40B4-BE49-F238E27FC236}">
                <a16:creationId xmlns:a16="http://schemas.microsoft.com/office/drawing/2014/main" id="{81185D2E-158B-425C-BD5F-4B1CBFD73C5E}"/>
              </a:ext>
            </a:extLst>
          </p:cNvPr>
          <p:cNvSpPr>
            <a:spLocks noGrp="1"/>
          </p:cNvSpPr>
          <p:nvPr/>
        </p:nvSpPr>
        <p:spPr>
          <a:xfrm>
            <a:off x="11049000" y="6438900"/>
            <a:ext cx="571500" cy="228600"/>
          </a:xfrm>
          <a:prstGeom prst="rect">
            <a:avLst/>
          </a:prstGeom>
          <a:noFill/>
          <a:ln w="0">
            <a:noFill/>
          </a:ln>
        </p:spPr>
        <p:txBody>
          <a:bodyPr wrap="square" lIns="0" tIns="0" rIns="0" bIns="0" anchor="t">
            <a:noAutofit/>
          </a:bodyPr>
          <a:lstStyle/>
          <a:p>
            <a:pPr algn="r">
              <a:buNone/>
              <a:defRPr sz="1350" b="0">
                <a:solidFill>
                  <a:srgbClr val="52616A"/>
                </a:solidFill>
                <a:latin typeface="Arial"/>
                <a:ea typeface="Arial"/>
                <a:cs typeface="Arial"/>
              </a:defRPr>
            </a:pPr>
            <a:r>
              <a:rPr sz="1350" b="0">
                <a:solidFill>
                  <a:srgbClr val="52616A"/>
                </a:solidFill>
                <a:latin typeface="Arial"/>
                <a:ea typeface="Arial"/>
                <a:cs typeface="Arial"/>
              </a:rPr>
              <a:t>23</a:t>
            </a:r>
          </a:p>
        </p:txBody>
      </p:sp>
      <p:sp>
        <p:nvSpPr>
          <p:cNvPr id="5" name="text-4">
            <a:extLst>
              <a:ext uri="{FF2B5EF4-FFF2-40B4-BE49-F238E27FC236}">
                <a16:creationId xmlns:a16="http://schemas.microsoft.com/office/drawing/2014/main" id="{8C862A60-D05A-4524-A812-774F1766C263}"/>
              </a:ext>
            </a:extLst>
          </p:cNvPr>
          <p:cNvSpPr>
            <a:spLocks noGrp="1"/>
          </p:cNvSpPr>
          <p:nvPr/>
        </p:nvSpPr>
        <p:spPr>
          <a:xfrm>
            <a:off x="571500" y="1981200"/>
            <a:ext cx="3267075" cy="781050"/>
          </a:xfrm>
          <a:prstGeom prst="rect">
            <a:avLst/>
          </a:prstGeom>
          <a:noFill/>
          <a:ln w="0">
            <a:noFill/>
          </a:ln>
        </p:spPr>
        <p:txBody>
          <a:bodyPr wrap="square" lIns="0" tIns="0" rIns="0" bIns="0" anchor="t">
            <a:noAutofit/>
          </a:bodyPr>
          <a:lstStyle/>
          <a:p>
            <a:pPr algn="l">
              <a:buNone/>
              <a:defRPr sz="2100" b="1">
                <a:solidFill>
                  <a:srgbClr val="176779"/>
                </a:solidFill>
                <a:latin typeface="Arial"/>
                <a:ea typeface="Arial"/>
                <a:cs typeface="Arial"/>
              </a:defRPr>
            </a:pPr>
            <a:r>
              <a:rPr sz="2100" b="1">
                <a:solidFill>
                  <a:srgbClr val="176779"/>
                </a:solidFill>
                <a:latin typeface="Arial"/>
                <a:ea typeface="Arial"/>
                <a:cs typeface="Arial"/>
              </a:rPr>
              <a:t>Remote monitoring</a:t>
            </a:r>
          </a:p>
        </p:txBody>
      </p:sp>
      <p:sp>
        <p:nvSpPr>
          <p:cNvPr id="6" name="text-5">
            <a:extLst>
              <a:ext uri="{FF2B5EF4-FFF2-40B4-BE49-F238E27FC236}">
                <a16:creationId xmlns:a16="http://schemas.microsoft.com/office/drawing/2014/main" id="{91ED1714-6EC7-4729-8BF1-2985E515A3A7}"/>
              </a:ext>
            </a:extLst>
          </p:cNvPr>
          <p:cNvSpPr>
            <a:spLocks noGrp="1"/>
          </p:cNvSpPr>
          <p:nvPr/>
        </p:nvSpPr>
        <p:spPr>
          <a:xfrm>
            <a:off x="4124325" y="1981200"/>
            <a:ext cx="7496175" cy="1000125"/>
          </a:xfrm>
          <a:prstGeom prst="rect">
            <a:avLst/>
          </a:prstGeom>
          <a:noFill/>
          <a:ln w="0">
            <a:noFill/>
          </a:ln>
        </p:spPr>
        <p:txBody>
          <a:bodyPr wrap="square" lIns="0" tIns="0" rIns="0" bIns="0" anchor="t">
            <a:noAutofit/>
          </a:bodyPr>
          <a:lstStyle/>
          <a:p>
            <a:pPr algn="l">
              <a:buNone/>
              <a:defRPr sz="2100" b="0">
                <a:solidFill>
                  <a:srgbClr val="17242C"/>
                </a:solidFill>
                <a:latin typeface="Arial"/>
                <a:ea typeface="Arial"/>
                <a:cs typeface="Arial"/>
              </a:defRPr>
            </a:pPr>
            <a:r>
              <a:rPr sz="2100" b="0">
                <a:solidFill>
                  <a:srgbClr val="17242C"/>
                </a:solidFill>
                <a:latin typeface="Arial"/>
                <a:ea typeface="Arial"/>
                <a:cs typeface="Arial"/>
              </a:rPr>
              <a:t>Signal or alert → professional response → useful care</a:t>
            </a:r>
          </a:p>
        </p:txBody>
      </p:sp>
      <p:sp>
        <p:nvSpPr>
          <p:cNvPr id="7" name="shape-6">
            <a:extLst>
              <a:ext uri="{FF2B5EF4-FFF2-40B4-BE49-F238E27FC236}">
                <a16:creationId xmlns:a16="http://schemas.microsoft.com/office/drawing/2014/main" id="{EAECA01B-C743-4E9B-99D1-7FD98D6E476F}"/>
              </a:ext>
            </a:extLst>
          </p:cNvPr>
          <p:cNvSpPr>
            <a:spLocks noGrp="1"/>
          </p:cNvSpPr>
          <p:nvPr/>
        </p:nvSpPr>
        <p:spPr>
          <a:xfrm>
            <a:off x="571500" y="2990850"/>
            <a:ext cx="11049000" cy="0"/>
          </a:xfrm>
          <a:prstGeom prst="line">
            <a:avLst/>
          </a:prstGeom>
          <a:noFill/>
          <a:ln w="14288">
            <a:solidFill>
              <a:srgbClr val="D5DEE2"/>
            </a:solidFill>
          </a:ln>
        </p:spPr>
        <p:txBody>
          <a:bodyPr/>
          <a:lstStyle/>
          <a:p>
            <a:endParaRPr lang="en-US"/>
          </a:p>
        </p:txBody>
      </p:sp>
      <p:sp>
        <p:nvSpPr>
          <p:cNvPr id="8" name="text-7">
            <a:extLst>
              <a:ext uri="{FF2B5EF4-FFF2-40B4-BE49-F238E27FC236}">
                <a16:creationId xmlns:a16="http://schemas.microsoft.com/office/drawing/2014/main" id="{C178DB38-62CD-462C-97FB-AEC6C830D645}"/>
              </a:ext>
            </a:extLst>
          </p:cNvPr>
          <p:cNvSpPr>
            <a:spLocks noGrp="1"/>
          </p:cNvSpPr>
          <p:nvPr/>
        </p:nvSpPr>
        <p:spPr>
          <a:xfrm>
            <a:off x="571500" y="3143250"/>
            <a:ext cx="3267075" cy="781050"/>
          </a:xfrm>
          <a:prstGeom prst="rect">
            <a:avLst/>
          </a:prstGeom>
          <a:noFill/>
          <a:ln w="0">
            <a:noFill/>
          </a:ln>
        </p:spPr>
        <p:txBody>
          <a:bodyPr wrap="square" lIns="0" tIns="0" rIns="0" bIns="0" anchor="t">
            <a:noAutofit/>
          </a:bodyPr>
          <a:lstStyle/>
          <a:p>
            <a:pPr algn="l">
              <a:buNone/>
              <a:defRPr sz="2100" b="1">
                <a:solidFill>
                  <a:srgbClr val="176779"/>
                </a:solidFill>
                <a:latin typeface="Arial"/>
                <a:ea typeface="Arial"/>
                <a:cs typeface="Arial"/>
              </a:defRPr>
            </a:pPr>
            <a:r>
              <a:rPr sz="2100" b="1">
                <a:solidFill>
                  <a:srgbClr val="176779"/>
                </a:solidFill>
                <a:latin typeface="Arial"/>
                <a:ea typeface="Arial"/>
                <a:cs typeface="Arial"/>
              </a:rPr>
              <a:t>AI-supported review</a:t>
            </a:r>
          </a:p>
        </p:txBody>
      </p:sp>
      <p:sp>
        <p:nvSpPr>
          <p:cNvPr id="9" name="text-8">
            <a:extLst>
              <a:ext uri="{FF2B5EF4-FFF2-40B4-BE49-F238E27FC236}">
                <a16:creationId xmlns:a16="http://schemas.microsoft.com/office/drawing/2014/main" id="{7000541E-E996-466B-B18A-DAAC0F368246}"/>
              </a:ext>
            </a:extLst>
          </p:cNvPr>
          <p:cNvSpPr>
            <a:spLocks noGrp="1"/>
          </p:cNvSpPr>
          <p:nvPr/>
        </p:nvSpPr>
        <p:spPr>
          <a:xfrm>
            <a:off x="4124325" y="3143250"/>
            <a:ext cx="7496175" cy="1000125"/>
          </a:xfrm>
          <a:prstGeom prst="rect">
            <a:avLst/>
          </a:prstGeom>
          <a:noFill/>
          <a:ln w="0">
            <a:noFill/>
          </a:ln>
        </p:spPr>
        <p:txBody>
          <a:bodyPr wrap="square" lIns="0" tIns="0" rIns="0" bIns="0" anchor="t">
            <a:noAutofit/>
          </a:bodyPr>
          <a:lstStyle/>
          <a:p>
            <a:pPr algn="l">
              <a:buNone/>
              <a:defRPr sz="2100" b="0">
                <a:solidFill>
                  <a:srgbClr val="17242C"/>
                </a:solidFill>
                <a:latin typeface="Arial"/>
                <a:ea typeface="Arial"/>
                <a:cs typeface="Arial"/>
              </a:defRPr>
            </a:pPr>
            <a:r>
              <a:rPr sz="2100" b="0">
                <a:solidFill>
                  <a:srgbClr val="17242C"/>
                </a:solidFill>
                <a:latin typeface="Arial"/>
                <a:ea typeface="Arial"/>
                <a:cs typeface="Arial"/>
              </a:rPr>
              <a:t>Pattern flagged → appropriate assessment → decision</a:t>
            </a:r>
          </a:p>
        </p:txBody>
      </p:sp>
      <p:sp>
        <p:nvSpPr>
          <p:cNvPr id="10" name="shape-9">
            <a:extLst>
              <a:ext uri="{FF2B5EF4-FFF2-40B4-BE49-F238E27FC236}">
                <a16:creationId xmlns:a16="http://schemas.microsoft.com/office/drawing/2014/main" id="{5BBFFBA8-618B-45D9-AB3A-ED3EE368DE3F}"/>
              </a:ext>
            </a:extLst>
          </p:cNvPr>
          <p:cNvSpPr>
            <a:spLocks noGrp="1"/>
          </p:cNvSpPr>
          <p:nvPr/>
        </p:nvSpPr>
        <p:spPr>
          <a:xfrm>
            <a:off x="571500" y="4152900"/>
            <a:ext cx="11049000" cy="0"/>
          </a:xfrm>
          <a:prstGeom prst="line">
            <a:avLst/>
          </a:prstGeom>
          <a:noFill/>
          <a:ln w="14288">
            <a:solidFill>
              <a:srgbClr val="D5DEE2"/>
            </a:solidFill>
          </a:ln>
        </p:spPr>
        <p:txBody>
          <a:bodyPr/>
          <a:lstStyle/>
          <a:p>
            <a:endParaRPr lang="en-US"/>
          </a:p>
        </p:txBody>
      </p:sp>
      <p:sp>
        <p:nvSpPr>
          <p:cNvPr id="11" name="text-10">
            <a:extLst>
              <a:ext uri="{FF2B5EF4-FFF2-40B4-BE49-F238E27FC236}">
                <a16:creationId xmlns:a16="http://schemas.microsoft.com/office/drawing/2014/main" id="{E518856D-F4F1-42C6-91F5-0F631C6F0065}"/>
              </a:ext>
            </a:extLst>
          </p:cNvPr>
          <p:cNvSpPr>
            <a:spLocks noGrp="1"/>
          </p:cNvSpPr>
          <p:nvPr/>
        </p:nvSpPr>
        <p:spPr>
          <a:xfrm>
            <a:off x="571500" y="4305300"/>
            <a:ext cx="3267075" cy="781050"/>
          </a:xfrm>
          <a:prstGeom prst="rect">
            <a:avLst/>
          </a:prstGeom>
          <a:noFill/>
          <a:ln w="0">
            <a:noFill/>
          </a:ln>
        </p:spPr>
        <p:txBody>
          <a:bodyPr wrap="square" lIns="0" tIns="0" rIns="0" bIns="0" anchor="t">
            <a:noAutofit/>
          </a:bodyPr>
          <a:lstStyle/>
          <a:p>
            <a:pPr algn="l">
              <a:buNone/>
              <a:defRPr sz="2100" b="1">
                <a:solidFill>
                  <a:srgbClr val="176779"/>
                </a:solidFill>
                <a:latin typeface="Arial"/>
                <a:ea typeface="Arial"/>
                <a:cs typeface="Arial"/>
              </a:defRPr>
            </a:pPr>
            <a:r>
              <a:rPr sz="2100" b="1">
                <a:solidFill>
                  <a:srgbClr val="176779"/>
                </a:solidFill>
                <a:latin typeface="Arial"/>
                <a:ea typeface="Arial"/>
                <a:cs typeface="Arial"/>
              </a:rPr>
              <a:t>Assistive communication</a:t>
            </a:r>
          </a:p>
        </p:txBody>
      </p:sp>
      <p:sp>
        <p:nvSpPr>
          <p:cNvPr id="12" name="text-11">
            <a:extLst>
              <a:ext uri="{FF2B5EF4-FFF2-40B4-BE49-F238E27FC236}">
                <a16:creationId xmlns:a16="http://schemas.microsoft.com/office/drawing/2014/main" id="{0A643077-CCF3-4D02-B4BB-26020B3A1981}"/>
              </a:ext>
            </a:extLst>
          </p:cNvPr>
          <p:cNvSpPr>
            <a:spLocks noGrp="1"/>
          </p:cNvSpPr>
          <p:nvPr/>
        </p:nvSpPr>
        <p:spPr>
          <a:xfrm>
            <a:off x="4124325" y="4305300"/>
            <a:ext cx="7496175" cy="1000125"/>
          </a:xfrm>
          <a:prstGeom prst="rect">
            <a:avLst/>
          </a:prstGeom>
          <a:noFill/>
          <a:ln w="0">
            <a:noFill/>
          </a:ln>
        </p:spPr>
        <p:txBody>
          <a:bodyPr wrap="square" lIns="0" tIns="0" rIns="0" bIns="0" anchor="t">
            <a:noAutofit/>
          </a:bodyPr>
          <a:lstStyle/>
          <a:p>
            <a:pPr algn="l">
              <a:buNone/>
              <a:defRPr sz="2100" b="0">
                <a:solidFill>
                  <a:srgbClr val="17242C"/>
                </a:solidFill>
                <a:latin typeface="Arial"/>
                <a:ea typeface="Arial"/>
                <a:cs typeface="Arial"/>
              </a:defRPr>
            </a:pPr>
            <a:r>
              <a:rPr sz="2100" b="0">
                <a:solidFill>
                  <a:srgbClr val="17242C"/>
                </a:solidFill>
                <a:latin typeface="Arial"/>
                <a:ea typeface="Arial"/>
                <a:cs typeface="Arial"/>
              </a:rPr>
              <a:t>Accessible, personalised tool → expression and participation</a:t>
            </a:r>
          </a:p>
        </p:txBody>
      </p:sp>
      <p:sp>
        <p:nvSpPr>
          <p:cNvPr id="13" name="text-12">
            <a:extLst>
              <a:ext uri="{FF2B5EF4-FFF2-40B4-BE49-F238E27FC236}">
                <a16:creationId xmlns:a16="http://schemas.microsoft.com/office/drawing/2014/main" id="{9DE7C407-5A66-4328-87A6-5C2CC37F4AB7}"/>
              </a:ext>
            </a:extLst>
          </p:cNvPr>
          <p:cNvSpPr>
            <a:spLocks noGrp="1"/>
          </p:cNvSpPr>
          <p:nvPr/>
        </p:nvSpPr>
        <p:spPr>
          <a:xfrm>
            <a:off x="571500" y="5743575"/>
            <a:ext cx="10953750" cy="476250"/>
          </a:xfrm>
          <a:prstGeom prst="rect">
            <a:avLst/>
          </a:prstGeom>
          <a:noFill/>
          <a:ln w="0">
            <a:noFill/>
          </a:ln>
        </p:spPr>
        <p:txBody>
          <a:bodyPr wrap="square" lIns="0" tIns="0" rIns="0" bIns="0" anchor="t">
            <a:noAutofit/>
          </a:bodyPr>
          <a:lstStyle/>
          <a:p>
            <a:pPr algn="l">
              <a:buNone/>
              <a:defRPr sz="1725" b="0">
                <a:solidFill>
                  <a:srgbClr val="52616A"/>
                </a:solidFill>
                <a:latin typeface="Arial"/>
                <a:ea typeface="Arial"/>
                <a:cs typeface="Arial"/>
              </a:defRPr>
            </a:pPr>
            <a:r>
              <a:rPr sz="1725" b="0">
                <a:solidFill>
                  <a:srgbClr val="52616A"/>
                </a:solidFill>
                <a:latin typeface="Arial"/>
                <a:ea typeface="Arial"/>
                <a:cs typeface="Arial"/>
              </a:rPr>
              <a:t>Individual benefit and organisational readiness both affect success.</a:t>
            </a:r>
          </a:p>
        </p:txBody>
      </p:sp>
    </p:spTree>
    <p:extLst>
      <p:ext uri="{BB962C8B-B14F-4D97-AF65-F5344CB8AC3E}">
        <p14:creationId xmlns:p14="http://schemas.microsoft.com/office/powerpoint/2010/main" val="7108610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text-0">
            <a:extLst>
              <a:ext uri="{FF2B5EF4-FFF2-40B4-BE49-F238E27FC236}">
                <a16:creationId xmlns:a16="http://schemas.microsoft.com/office/drawing/2014/main" id="{7B9B215A-D2CC-4543-BB96-887F1DB3C313}"/>
              </a:ext>
            </a:extLst>
          </p:cNvPr>
          <p:cNvSpPr>
            <a:spLocks noGrp="1"/>
          </p:cNvSpPr>
          <p:nvPr/>
        </p:nvSpPr>
        <p:spPr>
          <a:xfrm>
            <a:off x="571500" y="571500"/>
            <a:ext cx="11049000" cy="1009650"/>
          </a:xfrm>
          <a:prstGeom prst="rect">
            <a:avLst/>
          </a:prstGeom>
          <a:noFill/>
          <a:ln w="0">
            <a:noFill/>
          </a:ln>
        </p:spPr>
        <p:txBody>
          <a:bodyPr wrap="square" lIns="0" tIns="0" rIns="0" bIns="0" anchor="t">
            <a:noAutofit/>
          </a:bodyPr>
          <a:lstStyle/>
          <a:p>
            <a:pPr algn="l">
              <a:buNone/>
              <a:defRPr sz="3150" b="1">
                <a:solidFill>
                  <a:srgbClr val="17242C"/>
                </a:solidFill>
                <a:latin typeface="Arial"/>
                <a:ea typeface="Arial"/>
                <a:cs typeface="Arial"/>
              </a:defRPr>
            </a:pPr>
            <a:r>
              <a:rPr sz="3150" b="1">
                <a:solidFill>
                  <a:srgbClr val="17242C"/>
                </a:solidFill>
                <a:latin typeface="Arial"/>
                <a:ea typeface="Arial"/>
                <a:cs typeface="Arial"/>
              </a:rPr>
              <a:t>A10  Question</a:t>
            </a:r>
          </a:p>
        </p:txBody>
      </p:sp>
      <p:sp>
        <p:nvSpPr>
          <p:cNvPr id="2" name="shape-1">
            <a:extLst>
              <a:ext uri="{FF2B5EF4-FFF2-40B4-BE49-F238E27FC236}">
                <a16:creationId xmlns:a16="http://schemas.microsoft.com/office/drawing/2014/main" id="{6113CCF3-FF16-46A8-B21E-C9928ED7C69D}"/>
              </a:ext>
            </a:extLst>
          </p:cNvPr>
          <p:cNvSpPr>
            <a:spLocks noGrp="1"/>
          </p:cNvSpPr>
          <p:nvPr/>
        </p:nvSpPr>
        <p:spPr>
          <a:xfrm>
            <a:off x="571500" y="6315075"/>
            <a:ext cx="11049000" cy="0"/>
          </a:xfrm>
          <a:prstGeom prst="line">
            <a:avLst/>
          </a:prstGeom>
          <a:noFill/>
          <a:ln w="14288">
            <a:solidFill>
              <a:srgbClr val="D5DEE2"/>
            </a:solidFill>
          </a:ln>
        </p:spPr>
        <p:txBody>
          <a:bodyPr/>
          <a:lstStyle/>
          <a:p>
            <a:endParaRPr lang="en-US"/>
          </a:p>
        </p:txBody>
      </p:sp>
      <p:sp>
        <p:nvSpPr>
          <p:cNvPr id="3" name="text-2">
            <a:extLst>
              <a:ext uri="{FF2B5EF4-FFF2-40B4-BE49-F238E27FC236}">
                <a16:creationId xmlns:a16="http://schemas.microsoft.com/office/drawing/2014/main" id="{A6522C1E-BC1B-4083-B069-BC2340F4FC85}"/>
              </a:ext>
            </a:extLst>
          </p:cNvPr>
          <p:cNvSpPr>
            <a:spLocks noGrp="1"/>
          </p:cNvSpPr>
          <p:nvPr/>
        </p:nvSpPr>
        <p:spPr>
          <a:xfrm>
            <a:off x="571500" y="6457950"/>
            <a:ext cx="9429750" cy="209550"/>
          </a:xfrm>
          <a:prstGeom prst="rect">
            <a:avLst/>
          </a:prstGeom>
          <a:noFill/>
          <a:ln w="0">
            <a:noFill/>
          </a:ln>
        </p:spPr>
        <p:txBody>
          <a:bodyPr wrap="square" lIns="0" tIns="0" rIns="0" bIns="0" anchor="t">
            <a:noAutofit/>
          </a:bodyPr>
          <a:lstStyle/>
          <a:p>
            <a:pPr algn="l">
              <a:buNone/>
              <a:defRPr sz="1275" b="0">
                <a:solidFill>
                  <a:srgbClr val="52616A"/>
                </a:solidFill>
                <a:latin typeface="Arial"/>
                <a:ea typeface="Arial"/>
                <a:cs typeface="Arial"/>
              </a:defRPr>
            </a:pPr>
            <a:r>
              <a:rPr sz="1275" b="0">
                <a:solidFill>
                  <a:srgbClr val="52616A"/>
                </a:solidFill>
                <a:latin typeface="Arial"/>
                <a:ea typeface="Arial"/>
                <a:cs typeface="Arial"/>
              </a:rPr>
              <a:t>Workbook p13   A10</a:t>
            </a:r>
          </a:p>
        </p:txBody>
      </p:sp>
      <p:sp>
        <p:nvSpPr>
          <p:cNvPr id="4" name="text-3">
            <a:extLst>
              <a:ext uri="{FF2B5EF4-FFF2-40B4-BE49-F238E27FC236}">
                <a16:creationId xmlns:a16="http://schemas.microsoft.com/office/drawing/2014/main" id="{B25D4AD0-348E-4F14-95E3-F5BB772862AD}"/>
              </a:ext>
            </a:extLst>
          </p:cNvPr>
          <p:cNvSpPr>
            <a:spLocks noGrp="1"/>
          </p:cNvSpPr>
          <p:nvPr/>
        </p:nvSpPr>
        <p:spPr>
          <a:xfrm>
            <a:off x="11049000" y="6438900"/>
            <a:ext cx="571500" cy="228600"/>
          </a:xfrm>
          <a:prstGeom prst="rect">
            <a:avLst/>
          </a:prstGeom>
          <a:noFill/>
          <a:ln w="0">
            <a:noFill/>
          </a:ln>
        </p:spPr>
        <p:txBody>
          <a:bodyPr wrap="square" lIns="0" tIns="0" rIns="0" bIns="0" anchor="t">
            <a:noAutofit/>
          </a:bodyPr>
          <a:lstStyle/>
          <a:p>
            <a:pPr algn="r">
              <a:buNone/>
              <a:defRPr sz="1350" b="0">
                <a:solidFill>
                  <a:srgbClr val="52616A"/>
                </a:solidFill>
                <a:latin typeface="Arial"/>
                <a:ea typeface="Arial"/>
                <a:cs typeface="Arial"/>
              </a:defRPr>
            </a:pPr>
            <a:r>
              <a:rPr sz="1350" b="0">
                <a:solidFill>
                  <a:srgbClr val="52616A"/>
                </a:solidFill>
                <a:latin typeface="Arial"/>
                <a:ea typeface="Arial"/>
                <a:cs typeface="Arial"/>
              </a:rPr>
              <a:t>24</a:t>
            </a:r>
          </a:p>
        </p:txBody>
      </p:sp>
      <p:sp>
        <p:nvSpPr>
          <p:cNvPr id="5" name="text-4">
            <a:extLst>
              <a:ext uri="{FF2B5EF4-FFF2-40B4-BE49-F238E27FC236}">
                <a16:creationId xmlns:a16="http://schemas.microsoft.com/office/drawing/2014/main" id="{DF7D1F81-BBC1-4BE2-8C22-D0ADFF14C2AB}"/>
              </a:ext>
            </a:extLst>
          </p:cNvPr>
          <p:cNvSpPr>
            <a:spLocks noGrp="1"/>
          </p:cNvSpPr>
          <p:nvPr/>
        </p:nvSpPr>
        <p:spPr>
          <a:xfrm>
            <a:off x="571500" y="1533525"/>
            <a:ext cx="10953750" cy="323850"/>
          </a:xfrm>
          <a:prstGeom prst="rect">
            <a:avLst/>
          </a:prstGeom>
          <a:noFill/>
          <a:ln w="0">
            <a:noFill/>
          </a:ln>
        </p:spPr>
        <p:txBody>
          <a:bodyPr wrap="square" lIns="0" tIns="0" rIns="0" bIns="0" anchor="t">
            <a:noAutofit/>
          </a:bodyPr>
          <a:lstStyle/>
          <a:p>
            <a:pPr algn="l">
              <a:buNone/>
              <a:defRPr sz="1725" b="1">
                <a:solidFill>
                  <a:srgbClr val="176779"/>
                </a:solidFill>
                <a:latin typeface="Arial"/>
                <a:ea typeface="Arial"/>
                <a:cs typeface="Arial"/>
              </a:defRPr>
            </a:pPr>
            <a:r>
              <a:rPr sz="1725" b="1">
                <a:solidFill>
                  <a:srgbClr val="176779"/>
                </a:solidFill>
                <a:latin typeface="Arial"/>
                <a:ea typeface="Arial"/>
                <a:cs typeface="Arial"/>
              </a:rPr>
              <a:t>2 minutes</a:t>
            </a:r>
          </a:p>
        </p:txBody>
      </p:sp>
      <p:pic>
        <p:nvPicPr>
          <p:cNvPr id="15" name="Picture 14"/>
          <p:cNvPicPr>
            <a:picLocks noChangeAspect="1"/>
          </p:cNvPicPr>
          <p:nvPr/>
        </p:nvPicPr>
        <p:blipFill>
          <a:blip r:embed="rId3"/>
          <a:stretch/>
        </p:blipFill>
        <p:spPr>
          <a:xfrm>
            <a:off x="1952625" y="2047875"/>
            <a:ext cx="8286750" cy="2762250"/>
          </a:xfrm>
          <a:prstGeom prst="rect">
            <a:avLst/>
          </a:prstGeom>
        </p:spPr>
      </p:pic>
      <p:sp>
        <p:nvSpPr>
          <p:cNvPr id="7" name="text-5">
            <a:extLst>
              <a:ext uri="{FF2B5EF4-FFF2-40B4-BE49-F238E27FC236}">
                <a16:creationId xmlns:a16="http://schemas.microsoft.com/office/drawing/2014/main" id="{90109188-9EE3-454A-BF25-A0A03ADB7DC1}"/>
              </a:ext>
            </a:extLst>
          </p:cNvPr>
          <p:cNvSpPr>
            <a:spLocks noGrp="1"/>
          </p:cNvSpPr>
          <p:nvPr/>
        </p:nvSpPr>
        <p:spPr>
          <a:xfrm>
            <a:off x="571500" y="5010150"/>
            <a:ext cx="11049000" cy="1114425"/>
          </a:xfrm>
          <a:prstGeom prst="rect">
            <a:avLst/>
          </a:prstGeom>
          <a:noFill/>
          <a:ln w="0">
            <a:noFill/>
          </a:ln>
        </p:spPr>
        <p:txBody>
          <a:bodyPr wrap="square" lIns="0" tIns="0" rIns="0" bIns="0" anchor="t">
            <a:noAutofit/>
          </a:bodyPr>
          <a:lstStyle/>
          <a:p>
            <a:pPr algn="l">
              <a:buNone/>
              <a:defRPr sz="2100" b="0">
                <a:solidFill>
                  <a:srgbClr val="17242C"/>
                </a:solidFill>
                <a:latin typeface="Arial"/>
                <a:ea typeface="Arial"/>
                <a:cs typeface="Arial"/>
              </a:defRPr>
            </a:pPr>
            <a:r>
              <a:rPr sz="2100" b="0">
                <a:solidFill>
                  <a:srgbClr val="17242C"/>
                </a:solidFill>
                <a:latin typeface="Arial"/>
                <a:ea typeface="Arial"/>
                <a:cs typeface="Arial"/>
              </a:rPr>
              <a:t>The two panels show patients using the same video-consultation service. Using the image and your knowledge, give a balanced judgement about access and ONE practical condition for success. Use key phrases.</a:t>
            </a:r>
          </a:p>
        </p:txBody>
      </p:sp>
    </p:spTree>
    <p:extLst>
      <p:ext uri="{BB962C8B-B14F-4D97-AF65-F5344CB8AC3E}">
        <p14:creationId xmlns:p14="http://schemas.microsoft.com/office/powerpoint/2010/main" val="2238184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 name="text-0">
            <a:extLst>
              <a:ext uri="{FF2B5EF4-FFF2-40B4-BE49-F238E27FC236}">
                <a16:creationId xmlns:a16="http://schemas.microsoft.com/office/drawing/2014/main" id="{947AA320-F059-4FF1-BECF-DDC86974A7A3}"/>
              </a:ext>
            </a:extLst>
          </p:cNvPr>
          <p:cNvSpPr>
            <a:spLocks noGrp="1"/>
          </p:cNvSpPr>
          <p:nvPr/>
        </p:nvSpPr>
        <p:spPr>
          <a:xfrm>
            <a:off x="571500" y="571500"/>
            <a:ext cx="11049000" cy="1009650"/>
          </a:xfrm>
          <a:prstGeom prst="rect">
            <a:avLst/>
          </a:prstGeom>
          <a:noFill/>
          <a:ln w="0">
            <a:noFill/>
          </a:ln>
        </p:spPr>
        <p:txBody>
          <a:bodyPr wrap="square" lIns="0" tIns="0" rIns="0" bIns="0" anchor="t">
            <a:noAutofit/>
          </a:bodyPr>
          <a:lstStyle/>
          <a:p>
            <a:pPr algn="l">
              <a:buNone/>
              <a:defRPr sz="3150" b="1">
                <a:solidFill>
                  <a:srgbClr val="17242C"/>
                </a:solidFill>
                <a:latin typeface="Arial"/>
                <a:ea typeface="Arial"/>
                <a:cs typeface="Arial"/>
              </a:defRPr>
            </a:pPr>
            <a:r>
              <a:rPr sz="3150" b="1">
                <a:solidFill>
                  <a:srgbClr val="17242C"/>
                </a:solidFill>
                <a:latin typeface="Arial"/>
                <a:ea typeface="Arial"/>
                <a:cs typeface="Arial"/>
              </a:rPr>
              <a:t>A10  Access with a condition</a:t>
            </a:r>
          </a:p>
        </p:txBody>
      </p:sp>
      <p:sp>
        <p:nvSpPr>
          <p:cNvPr id="2" name="shape-1">
            <a:extLst>
              <a:ext uri="{FF2B5EF4-FFF2-40B4-BE49-F238E27FC236}">
                <a16:creationId xmlns:a16="http://schemas.microsoft.com/office/drawing/2014/main" id="{E0E1BA73-C2FC-4A67-BE43-25A945981658}"/>
              </a:ext>
            </a:extLst>
          </p:cNvPr>
          <p:cNvSpPr>
            <a:spLocks noGrp="1"/>
          </p:cNvSpPr>
          <p:nvPr/>
        </p:nvSpPr>
        <p:spPr>
          <a:xfrm>
            <a:off x="571500" y="6315075"/>
            <a:ext cx="11049000" cy="0"/>
          </a:xfrm>
          <a:prstGeom prst="line">
            <a:avLst/>
          </a:prstGeom>
          <a:noFill/>
          <a:ln w="14288">
            <a:solidFill>
              <a:srgbClr val="D5DEE2"/>
            </a:solidFill>
          </a:ln>
        </p:spPr>
        <p:txBody>
          <a:bodyPr/>
          <a:lstStyle/>
          <a:p>
            <a:endParaRPr lang="en-US"/>
          </a:p>
        </p:txBody>
      </p:sp>
      <p:sp>
        <p:nvSpPr>
          <p:cNvPr id="3" name="text-2">
            <a:extLst>
              <a:ext uri="{FF2B5EF4-FFF2-40B4-BE49-F238E27FC236}">
                <a16:creationId xmlns:a16="http://schemas.microsoft.com/office/drawing/2014/main" id="{96800F5E-68D5-41BB-B8FC-AD4C0BE97412}"/>
              </a:ext>
            </a:extLst>
          </p:cNvPr>
          <p:cNvSpPr>
            <a:spLocks noGrp="1"/>
          </p:cNvSpPr>
          <p:nvPr/>
        </p:nvSpPr>
        <p:spPr>
          <a:xfrm>
            <a:off x="571500" y="6457950"/>
            <a:ext cx="9429750" cy="209550"/>
          </a:xfrm>
          <a:prstGeom prst="rect">
            <a:avLst/>
          </a:prstGeom>
          <a:noFill/>
          <a:ln w="0">
            <a:noFill/>
          </a:ln>
        </p:spPr>
        <p:txBody>
          <a:bodyPr wrap="square" lIns="0" tIns="0" rIns="0" bIns="0" anchor="t">
            <a:noAutofit/>
          </a:bodyPr>
          <a:lstStyle/>
          <a:p>
            <a:pPr algn="l">
              <a:buNone/>
              <a:defRPr sz="1275" b="0">
                <a:solidFill>
                  <a:srgbClr val="52616A"/>
                </a:solidFill>
                <a:latin typeface="Arial"/>
                <a:ea typeface="Arial"/>
                <a:cs typeface="Arial"/>
              </a:defRPr>
            </a:pPr>
            <a:r>
              <a:rPr sz="1275" b="0">
                <a:solidFill>
                  <a:srgbClr val="52616A"/>
                </a:solidFill>
                <a:latin typeface="Arial"/>
                <a:ea typeface="Arial"/>
                <a:cs typeface="Arial"/>
              </a:rPr>
              <a:t>Workbook p13   A10</a:t>
            </a:r>
          </a:p>
        </p:txBody>
      </p:sp>
      <p:sp>
        <p:nvSpPr>
          <p:cNvPr id="4" name="text-3">
            <a:extLst>
              <a:ext uri="{FF2B5EF4-FFF2-40B4-BE49-F238E27FC236}">
                <a16:creationId xmlns:a16="http://schemas.microsoft.com/office/drawing/2014/main" id="{2EFF088A-26DA-40FC-A76C-94784D64EE69}"/>
              </a:ext>
            </a:extLst>
          </p:cNvPr>
          <p:cNvSpPr>
            <a:spLocks noGrp="1"/>
          </p:cNvSpPr>
          <p:nvPr/>
        </p:nvSpPr>
        <p:spPr>
          <a:xfrm>
            <a:off x="11049000" y="6438900"/>
            <a:ext cx="571500" cy="228600"/>
          </a:xfrm>
          <a:prstGeom prst="rect">
            <a:avLst/>
          </a:prstGeom>
          <a:noFill/>
          <a:ln w="0">
            <a:noFill/>
          </a:ln>
        </p:spPr>
        <p:txBody>
          <a:bodyPr wrap="square" lIns="0" tIns="0" rIns="0" bIns="0" anchor="t">
            <a:noAutofit/>
          </a:bodyPr>
          <a:lstStyle/>
          <a:p>
            <a:pPr algn="r">
              <a:buNone/>
              <a:defRPr sz="1350" b="0">
                <a:solidFill>
                  <a:srgbClr val="52616A"/>
                </a:solidFill>
                <a:latin typeface="Arial"/>
                <a:ea typeface="Arial"/>
                <a:cs typeface="Arial"/>
              </a:defRPr>
            </a:pPr>
            <a:r>
              <a:rPr sz="1350" b="0">
                <a:solidFill>
                  <a:srgbClr val="52616A"/>
                </a:solidFill>
                <a:latin typeface="Arial"/>
                <a:ea typeface="Arial"/>
                <a:cs typeface="Arial"/>
              </a:rPr>
              <a:t>25</a:t>
            </a:r>
          </a:p>
        </p:txBody>
      </p:sp>
      <p:sp>
        <p:nvSpPr>
          <p:cNvPr id="5" name="text-4">
            <a:extLst>
              <a:ext uri="{FF2B5EF4-FFF2-40B4-BE49-F238E27FC236}">
                <a16:creationId xmlns:a16="http://schemas.microsoft.com/office/drawing/2014/main" id="{D987934C-2277-4E99-8DD1-4DB90B204FD0}"/>
              </a:ext>
            </a:extLst>
          </p:cNvPr>
          <p:cNvSpPr>
            <a:spLocks noGrp="1"/>
          </p:cNvSpPr>
          <p:nvPr/>
        </p:nvSpPr>
        <p:spPr>
          <a:xfrm>
            <a:off x="571500" y="1924050"/>
            <a:ext cx="2476500" cy="781050"/>
          </a:xfrm>
          <a:prstGeom prst="rect">
            <a:avLst/>
          </a:prstGeom>
          <a:noFill/>
          <a:ln w="0">
            <a:noFill/>
          </a:ln>
        </p:spPr>
        <p:txBody>
          <a:bodyPr wrap="square" lIns="0" tIns="0" rIns="0" bIns="0" anchor="t">
            <a:noAutofit/>
          </a:bodyPr>
          <a:lstStyle/>
          <a:p>
            <a:pPr algn="l">
              <a:buNone/>
              <a:defRPr sz="2175" b="1">
                <a:solidFill>
                  <a:srgbClr val="176779"/>
                </a:solidFill>
                <a:latin typeface="Arial"/>
                <a:ea typeface="Arial"/>
                <a:cs typeface="Arial"/>
              </a:defRPr>
            </a:pPr>
            <a:r>
              <a:rPr sz="2175" b="1">
                <a:solidFill>
                  <a:srgbClr val="176779"/>
                </a:solidFill>
                <a:latin typeface="Arial"/>
                <a:ea typeface="Arial"/>
                <a:cs typeface="Arial"/>
              </a:rPr>
              <a:t>Benefit</a:t>
            </a:r>
          </a:p>
        </p:txBody>
      </p:sp>
      <p:sp>
        <p:nvSpPr>
          <p:cNvPr id="6" name="text-5">
            <a:extLst>
              <a:ext uri="{FF2B5EF4-FFF2-40B4-BE49-F238E27FC236}">
                <a16:creationId xmlns:a16="http://schemas.microsoft.com/office/drawing/2014/main" id="{812F3AB4-657E-46A8-A8B2-E114B7E3F0C0}"/>
              </a:ext>
            </a:extLst>
          </p:cNvPr>
          <p:cNvSpPr>
            <a:spLocks noGrp="1"/>
          </p:cNvSpPr>
          <p:nvPr/>
        </p:nvSpPr>
        <p:spPr>
          <a:xfrm>
            <a:off x="3333750" y="1924050"/>
            <a:ext cx="8286750" cy="962025"/>
          </a:xfrm>
          <a:prstGeom prst="rect">
            <a:avLst/>
          </a:prstGeom>
          <a:noFill/>
          <a:ln w="0">
            <a:noFill/>
          </a:ln>
        </p:spPr>
        <p:txBody>
          <a:bodyPr wrap="square" lIns="0" tIns="0" rIns="0" bIns="0" anchor="t">
            <a:noAutofit/>
          </a:bodyPr>
          <a:lstStyle/>
          <a:p>
            <a:pPr algn="l">
              <a:buNone/>
              <a:defRPr sz="2175" b="0">
                <a:solidFill>
                  <a:srgbClr val="17242C"/>
                </a:solidFill>
                <a:latin typeface="Arial"/>
                <a:ea typeface="Arial"/>
                <a:cs typeface="Arial"/>
              </a:defRPr>
            </a:pPr>
            <a:r>
              <a:rPr sz="2175" b="0">
                <a:solidFill>
                  <a:srgbClr val="17242C"/>
                </a:solidFill>
                <a:latin typeface="Arial"/>
                <a:ea typeface="Arial"/>
                <a:cs typeface="Arial"/>
              </a:rPr>
              <a:t>Suitable reviews can reduce travel and improve continuity.</a:t>
            </a:r>
          </a:p>
        </p:txBody>
      </p:sp>
      <p:sp>
        <p:nvSpPr>
          <p:cNvPr id="7" name="shape-6">
            <a:extLst>
              <a:ext uri="{FF2B5EF4-FFF2-40B4-BE49-F238E27FC236}">
                <a16:creationId xmlns:a16="http://schemas.microsoft.com/office/drawing/2014/main" id="{B101AF38-3788-4F04-8F6C-B94D191D20D6}"/>
              </a:ext>
            </a:extLst>
          </p:cNvPr>
          <p:cNvSpPr>
            <a:spLocks noGrp="1"/>
          </p:cNvSpPr>
          <p:nvPr/>
        </p:nvSpPr>
        <p:spPr>
          <a:xfrm>
            <a:off x="571500" y="2895600"/>
            <a:ext cx="11049000" cy="0"/>
          </a:xfrm>
          <a:prstGeom prst="line">
            <a:avLst/>
          </a:prstGeom>
          <a:noFill/>
          <a:ln w="14288">
            <a:solidFill>
              <a:srgbClr val="D5DEE2"/>
            </a:solidFill>
          </a:ln>
        </p:spPr>
        <p:txBody>
          <a:bodyPr/>
          <a:lstStyle/>
          <a:p>
            <a:endParaRPr lang="en-US"/>
          </a:p>
        </p:txBody>
      </p:sp>
      <p:sp>
        <p:nvSpPr>
          <p:cNvPr id="8" name="text-7">
            <a:extLst>
              <a:ext uri="{FF2B5EF4-FFF2-40B4-BE49-F238E27FC236}">
                <a16:creationId xmlns:a16="http://schemas.microsoft.com/office/drawing/2014/main" id="{96101569-B13C-47FD-AA97-51986D3703F6}"/>
              </a:ext>
            </a:extLst>
          </p:cNvPr>
          <p:cNvSpPr>
            <a:spLocks noGrp="1"/>
          </p:cNvSpPr>
          <p:nvPr/>
        </p:nvSpPr>
        <p:spPr>
          <a:xfrm>
            <a:off x="571500" y="3048000"/>
            <a:ext cx="2476500" cy="781050"/>
          </a:xfrm>
          <a:prstGeom prst="rect">
            <a:avLst/>
          </a:prstGeom>
          <a:noFill/>
          <a:ln w="0">
            <a:noFill/>
          </a:ln>
        </p:spPr>
        <p:txBody>
          <a:bodyPr wrap="square" lIns="0" tIns="0" rIns="0" bIns="0" anchor="t">
            <a:noAutofit/>
          </a:bodyPr>
          <a:lstStyle/>
          <a:p>
            <a:pPr algn="l">
              <a:buNone/>
              <a:defRPr sz="2175" b="1">
                <a:solidFill>
                  <a:srgbClr val="176779"/>
                </a:solidFill>
                <a:latin typeface="Arial"/>
                <a:ea typeface="Arial"/>
                <a:cs typeface="Arial"/>
              </a:defRPr>
            </a:pPr>
            <a:r>
              <a:rPr sz="2175" b="1">
                <a:solidFill>
                  <a:srgbClr val="176779"/>
                </a:solidFill>
                <a:latin typeface="Arial"/>
                <a:ea typeface="Arial"/>
                <a:cs typeface="Arial"/>
              </a:rPr>
              <a:t>Limitation</a:t>
            </a:r>
          </a:p>
        </p:txBody>
      </p:sp>
      <p:sp>
        <p:nvSpPr>
          <p:cNvPr id="9" name="text-8">
            <a:extLst>
              <a:ext uri="{FF2B5EF4-FFF2-40B4-BE49-F238E27FC236}">
                <a16:creationId xmlns:a16="http://schemas.microsoft.com/office/drawing/2014/main" id="{13CBFC8B-38BF-4C21-A3F1-EA9F9003E38A}"/>
              </a:ext>
            </a:extLst>
          </p:cNvPr>
          <p:cNvSpPr>
            <a:spLocks noGrp="1"/>
          </p:cNvSpPr>
          <p:nvPr/>
        </p:nvSpPr>
        <p:spPr>
          <a:xfrm>
            <a:off x="3333750" y="3048000"/>
            <a:ext cx="8286750" cy="962025"/>
          </a:xfrm>
          <a:prstGeom prst="rect">
            <a:avLst/>
          </a:prstGeom>
          <a:noFill/>
          <a:ln w="0">
            <a:noFill/>
          </a:ln>
        </p:spPr>
        <p:txBody>
          <a:bodyPr wrap="square" lIns="0" tIns="0" rIns="0" bIns="0" anchor="t">
            <a:noAutofit/>
          </a:bodyPr>
          <a:lstStyle/>
          <a:p>
            <a:pPr algn="l">
              <a:buNone/>
              <a:defRPr sz="2175" b="0">
                <a:solidFill>
                  <a:srgbClr val="17242C"/>
                </a:solidFill>
                <a:latin typeface="Arial"/>
                <a:ea typeface="Arial"/>
                <a:cs typeface="Arial"/>
              </a:defRPr>
            </a:pPr>
            <a:r>
              <a:rPr sz="2175" b="0">
                <a:solidFill>
                  <a:srgbClr val="17242C"/>
                </a:solidFill>
                <a:latin typeface="Arial"/>
                <a:ea typeface="Arial"/>
                <a:cs typeface="Arial"/>
              </a:rPr>
              <a:t>Connection failure can prevent access. Other barriers need evidence.</a:t>
            </a:r>
          </a:p>
        </p:txBody>
      </p:sp>
      <p:sp>
        <p:nvSpPr>
          <p:cNvPr id="10" name="shape-9">
            <a:extLst>
              <a:ext uri="{FF2B5EF4-FFF2-40B4-BE49-F238E27FC236}">
                <a16:creationId xmlns:a16="http://schemas.microsoft.com/office/drawing/2014/main" id="{F04C703B-199D-4011-A2E7-B19B6012E192}"/>
              </a:ext>
            </a:extLst>
          </p:cNvPr>
          <p:cNvSpPr>
            <a:spLocks noGrp="1"/>
          </p:cNvSpPr>
          <p:nvPr/>
        </p:nvSpPr>
        <p:spPr>
          <a:xfrm>
            <a:off x="571500" y="4019550"/>
            <a:ext cx="11049000" cy="0"/>
          </a:xfrm>
          <a:prstGeom prst="line">
            <a:avLst/>
          </a:prstGeom>
          <a:noFill/>
          <a:ln w="14288">
            <a:solidFill>
              <a:srgbClr val="D5DEE2"/>
            </a:solidFill>
          </a:ln>
        </p:spPr>
        <p:txBody>
          <a:bodyPr/>
          <a:lstStyle/>
          <a:p>
            <a:endParaRPr lang="en-US"/>
          </a:p>
        </p:txBody>
      </p:sp>
      <p:sp>
        <p:nvSpPr>
          <p:cNvPr id="11" name="text-10">
            <a:extLst>
              <a:ext uri="{FF2B5EF4-FFF2-40B4-BE49-F238E27FC236}">
                <a16:creationId xmlns:a16="http://schemas.microsoft.com/office/drawing/2014/main" id="{996648F1-0FFA-4C4F-86E5-FEF67BCF5359}"/>
              </a:ext>
            </a:extLst>
          </p:cNvPr>
          <p:cNvSpPr>
            <a:spLocks noGrp="1"/>
          </p:cNvSpPr>
          <p:nvPr/>
        </p:nvSpPr>
        <p:spPr>
          <a:xfrm>
            <a:off x="571500" y="4171950"/>
            <a:ext cx="2476500" cy="781050"/>
          </a:xfrm>
          <a:prstGeom prst="rect">
            <a:avLst/>
          </a:prstGeom>
          <a:noFill/>
          <a:ln w="0">
            <a:noFill/>
          </a:ln>
        </p:spPr>
        <p:txBody>
          <a:bodyPr wrap="square" lIns="0" tIns="0" rIns="0" bIns="0" anchor="t">
            <a:noAutofit/>
          </a:bodyPr>
          <a:lstStyle/>
          <a:p>
            <a:pPr algn="l">
              <a:buNone/>
              <a:defRPr sz="2175" b="1">
                <a:solidFill>
                  <a:srgbClr val="176779"/>
                </a:solidFill>
                <a:latin typeface="Arial"/>
                <a:ea typeface="Arial"/>
                <a:cs typeface="Arial"/>
              </a:defRPr>
            </a:pPr>
            <a:r>
              <a:rPr sz="2175" b="1">
                <a:solidFill>
                  <a:srgbClr val="176779"/>
                </a:solidFill>
                <a:latin typeface="Arial"/>
                <a:ea typeface="Arial"/>
                <a:cs typeface="Arial"/>
              </a:rPr>
              <a:t>Condition</a:t>
            </a:r>
          </a:p>
        </p:txBody>
      </p:sp>
      <p:sp>
        <p:nvSpPr>
          <p:cNvPr id="12" name="text-11">
            <a:extLst>
              <a:ext uri="{FF2B5EF4-FFF2-40B4-BE49-F238E27FC236}">
                <a16:creationId xmlns:a16="http://schemas.microsoft.com/office/drawing/2014/main" id="{C1E7F2A3-B0DB-4B0F-8352-A2D789CB383B}"/>
              </a:ext>
            </a:extLst>
          </p:cNvPr>
          <p:cNvSpPr>
            <a:spLocks noGrp="1"/>
          </p:cNvSpPr>
          <p:nvPr/>
        </p:nvSpPr>
        <p:spPr>
          <a:xfrm>
            <a:off x="3333750" y="4171950"/>
            <a:ext cx="8286750" cy="962025"/>
          </a:xfrm>
          <a:prstGeom prst="rect">
            <a:avLst/>
          </a:prstGeom>
          <a:noFill/>
          <a:ln w="0">
            <a:noFill/>
          </a:ln>
        </p:spPr>
        <p:txBody>
          <a:bodyPr wrap="square" lIns="0" tIns="0" rIns="0" bIns="0" anchor="t">
            <a:noAutofit/>
          </a:bodyPr>
          <a:lstStyle/>
          <a:p>
            <a:pPr algn="l">
              <a:buNone/>
              <a:defRPr sz="2175" b="0">
                <a:solidFill>
                  <a:srgbClr val="17242C"/>
                </a:solidFill>
                <a:latin typeface="Arial"/>
                <a:ea typeface="Arial"/>
                <a:cs typeface="Arial"/>
              </a:defRPr>
            </a:pPr>
            <a:r>
              <a:rPr sz="2175" b="0">
                <a:solidFill>
                  <a:srgbClr val="17242C"/>
                </a:solidFill>
                <a:latin typeface="Arial"/>
                <a:ea typeface="Arial"/>
                <a:cs typeface="Arial"/>
              </a:rPr>
              <a:t>Retain an accessible alternative or provide supported access.</a:t>
            </a:r>
          </a:p>
        </p:txBody>
      </p:sp>
      <p:sp>
        <p:nvSpPr>
          <p:cNvPr id="13" name="text-12">
            <a:extLst>
              <a:ext uri="{FF2B5EF4-FFF2-40B4-BE49-F238E27FC236}">
                <a16:creationId xmlns:a16="http://schemas.microsoft.com/office/drawing/2014/main" id="{3F7D50CD-D164-4481-BBB8-9D128CAA0F5C}"/>
              </a:ext>
            </a:extLst>
          </p:cNvPr>
          <p:cNvSpPr>
            <a:spLocks noGrp="1"/>
          </p:cNvSpPr>
          <p:nvPr/>
        </p:nvSpPr>
        <p:spPr>
          <a:xfrm>
            <a:off x="571500" y="5743575"/>
            <a:ext cx="10953750" cy="476250"/>
          </a:xfrm>
          <a:prstGeom prst="rect">
            <a:avLst/>
          </a:prstGeom>
          <a:noFill/>
          <a:ln w="0">
            <a:noFill/>
          </a:ln>
        </p:spPr>
        <p:txBody>
          <a:bodyPr wrap="square" lIns="0" tIns="0" rIns="0" bIns="0" anchor="t">
            <a:noAutofit/>
          </a:bodyPr>
          <a:lstStyle/>
          <a:p>
            <a:pPr algn="l">
              <a:buNone/>
              <a:defRPr sz="1725" b="0">
                <a:solidFill>
                  <a:srgbClr val="966032"/>
                </a:solidFill>
                <a:latin typeface="Arial"/>
                <a:ea typeface="Arial"/>
                <a:cs typeface="Arial"/>
              </a:defRPr>
            </a:pPr>
            <a:r>
              <a:rPr sz="1725" b="0">
                <a:solidFill>
                  <a:srgbClr val="966032"/>
                </a:solidFill>
                <a:latin typeface="Arial"/>
                <a:ea typeface="Arial"/>
                <a:cs typeface="Arial"/>
              </a:rPr>
              <a:t>Do not infer a person’s digital skill from age or appearance.</a:t>
            </a:r>
          </a:p>
        </p:txBody>
      </p:sp>
    </p:spTree>
    <p:extLst>
      <p:ext uri="{BB962C8B-B14F-4D97-AF65-F5344CB8AC3E}">
        <p14:creationId xmlns:p14="http://schemas.microsoft.com/office/powerpoint/2010/main" val="6443125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5" name="text-0">
            <a:extLst>
              <a:ext uri="{FF2B5EF4-FFF2-40B4-BE49-F238E27FC236}">
                <a16:creationId xmlns:a16="http://schemas.microsoft.com/office/drawing/2014/main" id="{153A83DB-92FF-479F-853C-45ABCA3BE57F}"/>
              </a:ext>
            </a:extLst>
          </p:cNvPr>
          <p:cNvSpPr>
            <a:spLocks noGrp="1"/>
          </p:cNvSpPr>
          <p:nvPr/>
        </p:nvSpPr>
        <p:spPr>
          <a:xfrm>
            <a:off x="571500" y="571500"/>
            <a:ext cx="11049000" cy="1009650"/>
          </a:xfrm>
          <a:prstGeom prst="rect">
            <a:avLst/>
          </a:prstGeom>
          <a:noFill/>
          <a:ln w="0">
            <a:noFill/>
          </a:ln>
        </p:spPr>
        <p:txBody>
          <a:bodyPr wrap="square" lIns="0" tIns="0" rIns="0" bIns="0" anchor="t">
            <a:noAutofit/>
          </a:bodyPr>
          <a:lstStyle/>
          <a:p>
            <a:pPr algn="l">
              <a:buNone/>
              <a:defRPr sz="3150" b="1">
                <a:solidFill>
                  <a:srgbClr val="17242C"/>
                </a:solidFill>
                <a:latin typeface="Arial"/>
                <a:ea typeface="Arial"/>
                <a:cs typeface="Arial"/>
              </a:defRPr>
            </a:pPr>
            <a:r>
              <a:rPr sz="3150" b="1">
                <a:solidFill>
                  <a:srgbClr val="17242C"/>
                </a:solidFill>
                <a:latin typeface="Arial"/>
                <a:ea typeface="Arial"/>
                <a:cs typeface="Arial"/>
              </a:rPr>
              <a:t>Big data: useful patterns, responsible decisions</a:t>
            </a:r>
          </a:p>
        </p:txBody>
      </p:sp>
      <p:sp>
        <p:nvSpPr>
          <p:cNvPr id="2" name="shape-1">
            <a:extLst>
              <a:ext uri="{FF2B5EF4-FFF2-40B4-BE49-F238E27FC236}">
                <a16:creationId xmlns:a16="http://schemas.microsoft.com/office/drawing/2014/main" id="{3C0E4C00-76A9-46C2-95AF-0D53A5FF2ACE}"/>
              </a:ext>
            </a:extLst>
          </p:cNvPr>
          <p:cNvSpPr>
            <a:spLocks noGrp="1"/>
          </p:cNvSpPr>
          <p:nvPr/>
        </p:nvSpPr>
        <p:spPr>
          <a:xfrm>
            <a:off x="571500" y="6315075"/>
            <a:ext cx="11049000" cy="0"/>
          </a:xfrm>
          <a:prstGeom prst="line">
            <a:avLst/>
          </a:prstGeom>
          <a:noFill/>
          <a:ln w="14288">
            <a:solidFill>
              <a:srgbClr val="D5DEE2"/>
            </a:solidFill>
          </a:ln>
        </p:spPr>
        <p:txBody>
          <a:bodyPr/>
          <a:lstStyle/>
          <a:p>
            <a:endParaRPr lang="en-US"/>
          </a:p>
        </p:txBody>
      </p:sp>
      <p:sp>
        <p:nvSpPr>
          <p:cNvPr id="3" name="text-2">
            <a:extLst>
              <a:ext uri="{FF2B5EF4-FFF2-40B4-BE49-F238E27FC236}">
                <a16:creationId xmlns:a16="http://schemas.microsoft.com/office/drawing/2014/main" id="{317A15D7-E678-487B-9E78-4E9BFBF2226E}"/>
              </a:ext>
            </a:extLst>
          </p:cNvPr>
          <p:cNvSpPr>
            <a:spLocks noGrp="1"/>
          </p:cNvSpPr>
          <p:nvPr/>
        </p:nvSpPr>
        <p:spPr>
          <a:xfrm>
            <a:off x="571500" y="6457950"/>
            <a:ext cx="9429750" cy="209550"/>
          </a:xfrm>
          <a:prstGeom prst="rect">
            <a:avLst/>
          </a:prstGeom>
          <a:noFill/>
          <a:ln w="0">
            <a:noFill/>
          </a:ln>
        </p:spPr>
        <p:txBody>
          <a:bodyPr wrap="square" lIns="0" tIns="0" rIns="0" bIns="0" anchor="t">
            <a:noAutofit/>
          </a:bodyPr>
          <a:lstStyle/>
          <a:p>
            <a:pPr algn="l">
              <a:buNone/>
              <a:defRPr sz="1275" b="0">
                <a:solidFill>
                  <a:srgbClr val="52616A"/>
                </a:solidFill>
                <a:latin typeface="Arial"/>
                <a:ea typeface="Arial"/>
                <a:cs typeface="Arial"/>
              </a:defRPr>
            </a:pPr>
            <a:r>
              <a:rPr sz="1275" b="0">
                <a:solidFill>
                  <a:srgbClr val="52616A"/>
                </a:solidFill>
                <a:latin typeface="Arial"/>
                <a:ea typeface="Arial"/>
                <a:cs typeface="Arial"/>
              </a:rPr>
              <a:t>Workbook p14</a:t>
            </a:r>
          </a:p>
        </p:txBody>
      </p:sp>
      <p:sp>
        <p:nvSpPr>
          <p:cNvPr id="4" name="text-3">
            <a:extLst>
              <a:ext uri="{FF2B5EF4-FFF2-40B4-BE49-F238E27FC236}">
                <a16:creationId xmlns:a16="http://schemas.microsoft.com/office/drawing/2014/main" id="{F89ACC0E-0D68-4948-B738-9A64610DFC02}"/>
              </a:ext>
            </a:extLst>
          </p:cNvPr>
          <p:cNvSpPr>
            <a:spLocks noGrp="1"/>
          </p:cNvSpPr>
          <p:nvPr/>
        </p:nvSpPr>
        <p:spPr>
          <a:xfrm>
            <a:off x="11049000" y="6438900"/>
            <a:ext cx="571500" cy="228600"/>
          </a:xfrm>
          <a:prstGeom prst="rect">
            <a:avLst/>
          </a:prstGeom>
          <a:noFill/>
          <a:ln w="0">
            <a:noFill/>
          </a:ln>
        </p:spPr>
        <p:txBody>
          <a:bodyPr wrap="square" lIns="0" tIns="0" rIns="0" bIns="0" anchor="t">
            <a:noAutofit/>
          </a:bodyPr>
          <a:lstStyle/>
          <a:p>
            <a:pPr algn="r">
              <a:buNone/>
              <a:defRPr sz="1350" b="0">
                <a:solidFill>
                  <a:srgbClr val="52616A"/>
                </a:solidFill>
                <a:latin typeface="Arial"/>
                <a:ea typeface="Arial"/>
                <a:cs typeface="Arial"/>
              </a:defRPr>
            </a:pPr>
            <a:r>
              <a:rPr sz="1350" b="0">
                <a:solidFill>
                  <a:srgbClr val="52616A"/>
                </a:solidFill>
                <a:latin typeface="Arial"/>
                <a:ea typeface="Arial"/>
                <a:cs typeface="Arial"/>
              </a:rPr>
              <a:t>26</a:t>
            </a:r>
          </a:p>
        </p:txBody>
      </p:sp>
      <p:sp>
        <p:nvSpPr>
          <p:cNvPr id="5" name="shape-4">
            <a:extLst>
              <a:ext uri="{FF2B5EF4-FFF2-40B4-BE49-F238E27FC236}">
                <a16:creationId xmlns:a16="http://schemas.microsoft.com/office/drawing/2014/main" id="{16CFF227-776E-426F-91DD-D1F579E2C313}"/>
              </a:ext>
            </a:extLst>
          </p:cNvPr>
          <p:cNvSpPr>
            <a:spLocks noGrp="1"/>
          </p:cNvSpPr>
          <p:nvPr/>
        </p:nvSpPr>
        <p:spPr>
          <a:xfrm>
            <a:off x="571500" y="2143125"/>
            <a:ext cx="2419350" cy="0"/>
          </a:xfrm>
          <a:prstGeom prst="line">
            <a:avLst/>
          </a:prstGeom>
          <a:noFill/>
          <a:ln w="14288">
            <a:solidFill>
              <a:srgbClr val="176779"/>
            </a:solidFill>
          </a:ln>
        </p:spPr>
        <p:txBody>
          <a:bodyPr/>
          <a:lstStyle/>
          <a:p>
            <a:endParaRPr lang="en-US"/>
          </a:p>
        </p:txBody>
      </p:sp>
      <p:sp>
        <p:nvSpPr>
          <p:cNvPr id="6" name="text-5">
            <a:extLst>
              <a:ext uri="{FF2B5EF4-FFF2-40B4-BE49-F238E27FC236}">
                <a16:creationId xmlns:a16="http://schemas.microsoft.com/office/drawing/2014/main" id="{7655B01C-75F3-4A91-A85B-AE0ABBDC72A6}"/>
              </a:ext>
            </a:extLst>
          </p:cNvPr>
          <p:cNvSpPr>
            <a:spLocks noGrp="1"/>
          </p:cNvSpPr>
          <p:nvPr/>
        </p:nvSpPr>
        <p:spPr>
          <a:xfrm>
            <a:off x="571500" y="2266950"/>
            <a:ext cx="2419350" cy="1200150"/>
          </a:xfrm>
          <a:prstGeom prst="rect">
            <a:avLst/>
          </a:prstGeom>
          <a:noFill/>
          <a:ln w="0">
            <a:noFill/>
          </a:ln>
        </p:spPr>
        <p:txBody>
          <a:bodyPr wrap="square" lIns="0" tIns="0" rIns="0" bIns="0" anchor="t">
            <a:noAutofit/>
          </a:bodyPr>
          <a:lstStyle/>
          <a:p>
            <a:pPr algn="ctr">
              <a:buNone/>
              <a:defRPr sz="2325" b="1">
                <a:solidFill>
                  <a:srgbClr val="17242C"/>
                </a:solidFill>
                <a:latin typeface="Arial"/>
                <a:ea typeface="Arial"/>
                <a:cs typeface="Arial"/>
              </a:defRPr>
            </a:pPr>
            <a:r>
              <a:rPr sz="2325" b="1">
                <a:solidFill>
                  <a:srgbClr val="17242C"/>
                </a:solidFill>
                <a:latin typeface="Arial"/>
                <a:ea typeface="Arial"/>
                <a:cs typeface="Arial"/>
              </a:rPr>
              <a:t>Collect</a:t>
            </a:r>
          </a:p>
          <a:p>
            <a:pPr algn="ctr">
              <a:buNone/>
              <a:defRPr sz="2325" b="1">
                <a:solidFill>
                  <a:srgbClr val="17242C"/>
                </a:solidFill>
                <a:latin typeface="Arial"/>
                <a:ea typeface="Arial"/>
                <a:cs typeface="Arial"/>
              </a:defRPr>
            </a:pPr>
            <a:r>
              <a:rPr sz="2325" b="1">
                <a:solidFill>
                  <a:srgbClr val="17242C"/>
                </a:solidFill>
                <a:latin typeface="Arial"/>
                <a:ea typeface="Arial"/>
                <a:cs typeface="Arial"/>
              </a:rPr>
              <a:t>and check</a:t>
            </a:r>
          </a:p>
        </p:txBody>
      </p:sp>
      <p:sp>
        <p:nvSpPr>
          <p:cNvPr id="7" name="shape-6">
            <a:extLst>
              <a:ext uri="{FF2B5EF4-FFF2-40B4-BE49-F238E27FC236}">
                <a16:creationId xmlns:a16="http://schemas.microsoft.com/office/drawing/2014/main" id="{088981BD-5A4A-463A-80D1-9813B624A406}"/>
              </a:ext>
            </a:extLst>
          </p:cNvPr>
          <p:cNvSpPr>
            <a:spLocks noGrp="1"/>
          </p:cNvSpPr>
          <p:nvPr/>
        </p:nvSpPr>
        <p:spPr>
          <a:xfrm>
            <a:off x="3067050" y="2600325"/>
            <a:ext cx="304800" cy="171450"/>
          </a:xfrm>
          <a:prstGeom prst="rightArrow">
            <a:avLst/>
          </a:prstGeom>
          <a:solidFill>
            <a:srgbClr val="176779"/>
          </a:solidFill>
          <a:ln w="0">
            <a:noFill/>
          </a:ln>
        </p:spPr>
        <p:txBody>
          <a:bodyPr/>
          <a:lstStyle/>
          <a:p>
            <a:endParaRPr lang="en-US"/>
          </a:p>
        </p:txBody>
      </p:sp>
      <p:sp>
        <p:nvSpPr>
          <p:cNvPr id="8" name="shape-7">
            <a:extLst>
              <a:ext uri="{FF2B5EF4-FFF2-40B4-BE49-F238E27FC236}">
                <a16:creationId xmlns:a16="http://schemas.microsoft.com/office/drawing/2014/main" id="{F44D1C22-7D2B-4064-8BB7-B108E697D1E6}"/>
              </a:ext>
            </a:extLst>
          </p:cNvPr>
          <p:cNvSpPr>
            <a:spLocks noGrp="1"/>
          </p:cNvSpPr>
          <p:nvPr/>
        </p:nvSpPr>
        <p:spPr>
          <a:xfrm>
            <a:off x="3448050" y="2143125"/>
            <a:ext cx="2419350" cy="0"/>
          </a:xfrm>
          <a:prstGeom prst="line">
            <a:avLst/>
          </a:prstGeom>
          <a:noFill/>
          <a:ln w="14288">
            <a:solidFill>
              <a:srgbClr val="176779"/>
            </a:solidFill>
          </a:ln>
        </p:spPr>
        <p:txBody>
          <a:bodyPr/>
          <a:lstStyle/>
          <a:p>
            <a:endParaRPr lang="en-US"/>
          </a:p>
        </p:txBody>
      </p:sp>
      <p:sp>
        <p:nvSpPr>
          <p:cNvPr id="9" name="text-8">
            <a:extLst>
              <a:ext uri="{FF2B5EF4-FFF2-40B4-BE49-F238E27FC236}">
                <a16:creationId xmlns:a16="http://schemas.microsoft.com/office/drawing/2014/main" id="{13C58398-AECD-4886-BA24-DC32A702500D}"/>
              </a:ext>
            </a:extLst>
          </p:cNvPr>
          <p:cNvSpPr>
            <a:spLocks noGrp="1"/>
          </p:cNvSpPr>
          <p:nvPr/>
        </p:nvSpPr>
        <p:spPr>
          <a:xfrm>
            <a:off x="3448050" y="2266950"/>
            <a:ext cx="2419350" cy="1200150"/>
          </a:xfrm>
          <a:prstGeom prst="rect">
            <a:avLst/>
          </a:prstGeom>
          <a:noFill/>
          <a:ln w="0">
            <a:noFill/>
          </a:ln>
        </p:spPr>
        <p:txBody>
          <a:bodyPr wrap="square" lIns="0" tIns="0" rIns="0" bIns="0" anchor="t">
            <a:noAutofit/>
          </a:bodyPr>
          <a:lstStyle/>
          <a:p>
            <a:pPr algn="ctr">
              <a:buNone/>
              <a:defRPr sz="2325" b="1">
                <a:solidFill>
                  <a:srgbClr val="17242C"/>
                </a:solidFill>
                <a:latin typeface="Arial"/>
                <a:ea typeface="Arial"/>
                <a:cs typeface="Arial"/>
              </a:defRPr>
            </a:pPr>
            <a:r>
              <a:rPr sz="2325" b="1">
                <a:solidFill>
                  <a:srgbClr val="17242C"/>
                </a:solidFill>
                <a:latin typeface="Arial"/>
                <a:ea typeface="Arial"/>
                <a:cs typeface="Arial"/>
              </a:rPr>
              <a:t>Analyse</a:t>
            </a:r>
          </a:p>
          <a:p>
            <a:pPr algn="ctr">
              <a:buNone/>
              <a:defRPr sz="2325" b="1">
                <a:solidFill>
                  <a:srgbClr val="17242C"/>
                </a:solidFill>
                <a:latin typeface="Arial"/>
                <a:ea typeface="Arial"/>
                <a:cs typeface="Arial"/>
              </a:defRPr>
            </a:pPr>
            <a:r>
              <a:rPr sz="2325" b="1">
                <a:solidFill>
                  <a:srgbClr val="17242C"/>
                </a:solidFill>
                <a:latin typeface="Arial"/>
                <a:ea typeface="Arial"/>
                <a:cs typeface="Arial"/>
              </a:rPr>
              <a:t>and interpret</a:t>
            </a:r>
          </a:p>
        </p:txBody>
      </p:sp>
      <p:sp>
        <p:nvSpPr>
          <p:cNvPr id="10" name="shape-9">
            <a:extLst>
              <a:ext uri="{FF2B5EF4-FFF2-40B4-BE49-F238E27FC236}">
                <a16:creationId xmlns:a16="http://schemas.microsoft.com/office/drawing/2014/main" id="{83D83F9D-3075-4927-8C9C-7782CAFF8E83}"/>
              </a:ext>
            </a:extLst>
          </p:cNvPr>
          <p:cNvSpPr>
            <a:spLocks noGrp="1"/>
          </p:cNvSpPr>
          <p:nvPr/>
        </p:nvSpPr>
        <p:spPr>
          <a:xfrm>
            <a:off x="5943600" y="2600325"/>
            <a:ext cx="304800" cy="171450"/>
          </a:xfrm>
          <a:prstGeom prst="rightArrow">
            <a:avLst/>
          </a:prstGeom>
          <a:solidFill>
            <a:srgbClr val="176779"/>
          </a:solidFill>
          <a:ln w="0">
            <a:noFill/>
          </a:ln>
        </p:spPr>
        <p:txBody>
          <a:bodyPr/>
          <a:lstStyle/>
          <a:p>
            <a:endParaRPr lang="en-US"/>
          </a:p>
        </p:txBody>
      </p:sp>
      <p:sp>
        <p:nvSpPr>
          <p:cNvPr id="11" name="shape-10">
            <a:extLst>
              <a:ext uri="{FF2B5EF4-FFF2-40B4-BE49-F238E27FC236}">
                <a16:creationId xmlns:a16="http://schemas.microsoft.com/office/drawing/2014/main" id="{D5AA1A34-9F63-45D0-98A4-1B4CAE617540}"/>
              </a:ext>
            </a:extLst>
          </p:cNvPr>
          <p:cNvSpPr>
            <a:spLocks noGrp="1"/>
          </p:cNvSpPr>
          <p:nvPr/>
        </p:nvSpPr>
        <p:spPr>
          <a:xfrm>
            <a:off x="6324600" y="2143125"/>
            <a:ext cx="2419350" cy="0"/>
          </a:xfrm>
          <a:prstGeom prst="line">
            <a:avLst/>
          </a:prstGeom>
          <a:noFill/>
          <a:ln w="14288">
            <a:solidFill>
              <a:srgbClr val="176779"/>
            </a:solidFill>
          </a:ln>
        </p:spPr>
        <p:txBody>
          <a:bodyPr/>
          <a:lstStyle/>
          <a:p>
            <a:endParaRPr lang="en-US"/>
          </a:p>
        </p:txBody>
      </p:sp>
      <p:sp>
        <p:nvSpPr>
          <p:cNvPr id="12" name="text-11">
            <a:extLst>
              <a:ext uri="{FF2B5EF4-FFF2-40B4-BE49-F238E27FC236}">
                <a16:creationId xmlns:a16="http://schemas.microsoft.com/office/drawing/2014/main" id="{C6A628BD-44F2-4151-9141-7094784FFBA4}"/>
              </a:ext>
            </a:extLst>
          </p:cNvPr>
          <p:cNvSpPr>
            <a:spLocks noGrp="1"/>
          </p:cNvSpPr>
          <p:nvPr/>
        </p:nvSpPr>
        <p:spPr>
          <a:xfrm>
            <a:off x="6324600" y="2266950"/>
            <a:ext cx="2419350" cy="1200150"/>
          </a:xfrm>
          <a:prstGeom prst="rect">
            <a:avLst/>
          </a:prstGeom>
          <a:noFill/>
          <a:ln w="0">
            <a:noFill/>
          </a:ln>
        </p:spPr>
        <p:txBody>
          <a:bodyPr wrap="square" lIns="0" tIns="0" rIns="0" bIns="0" anchor="t">
            <a:noAutofit/>
          </a:bodyPr>
          <a:lstStyle/>
          <a:p>
            <a:pPr algn="ctr">
              <a:buNone/>
              <a:defRPr sz="2325" b="1">
                <a:solidFill>
                  <a:srgbClr val="17242C"/>
                </a:solidFill>
                <a:latin typeface="Arial"/>
                <a:ea typeface="Arial"/>
                <a:cs typeface="Arial"/>
              </a:defRPr>
            </a:pPr>
            <a:r>
              <a:rPr sz="2325" b="1">
                <a:solidFill>
                  <a:srgbClr val="17242C"/>
                </a:solidFill>
                <a:latin typeface="Arial"/>
                <a:ea typeface="Arial"/>
                <a:cs typeface="Arial"/>
              </a:rPr>
              <a:t>Decide</a:t>
            </a:r>
          </a:p>
          <a:p>
            <a:pPr algn="ctr">
              <a:buNone/>
              <a:defRPr sz="2325" b="1">
                <a:solidFill>
                  <a:srgbClr val="17242C"/>
                </a:solidFill>
                <a:latin typeface="Arial"/>
                <a:ea typeface="Arial"/>
                <a:cs typeface="Arial"/>
              </a:defRPr>
            </a:pPr>
            <a:r>
              <a:rPr sz="2325" b="1">
                <a:solidFill>
                  <a:srgbClr val="17242C"/>
                </a:solidFill>
                <a:latin typeface="Arial"/>
                <a:ea typeface="Arial"/>
                <a:cs typeface="Arial"/>
              </a:rPr>
              <a:t>and act</a:t>
            </a:r>
          </a:p>
        </p:txBody>
      </p:sp>
      <p:sp>
        <p:nvSpPr>
          <p:cNvPr id="13" name="shape-12">
            <a:extLst>
              <a:ext uri="{FF2B5EF4-FFF2-40B4-BE49-F238E27FC236}">
                <a16:creationId xmlns:a16="http://schemas.microsoft.com/office/drawing/2014/main" id="{C1782053-5704-4B32-8CC0-DBD8B0C469F1}"/>
              </a:ext>
            </a:extLst>
          </p:cNvPr>
          <p:cNvSpPr>
            <a:spLocks noGrp="1"/>
          </p:cNvSpPr>
          <p:nvPr/>
        </p:nvSpPr>
        <p:spPr>
          <a:xfrm>
            <a:off x="8820150" y="2600325"/>
            <a:ext cx="304800" cy="171450"/>
          </a:xfrm>
          <a:prstGeom prst="rightArrow">
            <a:avLst/>
          </a:prstGeom>
          <a:solidFill>
            <a:srgbClr val="176779"/>
          </a:solidFill>
          <a:ln w="0">
            <a:noFill/>
          </a:ln>
        </p:spPr>
        <p:txBody>
          <a:bodyPr/>
          <a:lstStyle/>
          <a:p>
            <a:endParaRPr lang="en-US"/>
          </a:p>
        </p:txBody>
      </p:sp>
      <p:sp>
        <p:nvSpPr>
          <p:cNvPr id="14" name="shape-13">
            <a:extLst>
              <a:ext uri="{FF2B5EF4-FFF2-40B4-BE49-F238E27FC236}">
                <a16:creationId xmlns:a16="http://schemas.microsoft.com/office/drawing/2014/main" id="{41D1F56E-91E7-4D47-A5CF-BF588F50FAD8}"/>
              </a:ext>
            </a:extLst>
          </p:cNvPr>
          <p:cNvSpPr>
            <a:spLocks noGrp="1"/>
          </p:cNvSpPr>
          <p:nvPr/>
        </p:nvSpPr>
        <p:spPr>
          <a:xfrm>
            <a:off x="9201150" y="2143125"/>
            <a:ext cx="2419350" cy="0"/>
          </a:xfrm>
          <a:prstGeom prst="line">
            <a:avLst/>
          </a:prstGeom>
          <a:noFill/>
          <a:ln w="14288">
            <a:solidFill>
              <a:srgbClr val="176779"/>
            </a:solidFill>
          </a:ln>
        </p:spPr>
        <p:txBody>
          <a:bodyPr/>
          <a:lstStyle/>
          <a:p>
            <a:endParaRPr lang="en-US"/>
          </a:p>
        </p:txBody>
      </p:sp>
      <p:sp>
        <p:nvSpPr>
          <p:cNvPr id="15" name="text-14">
            <a:extLst>
              <a:ext uri="{FF2B5EF4-FFF2-40B4-BE49-F238E27FC236}">
                <a16:creationId xmlns:a16="http://schemas.microsoft.com/office/drawing/2014/main" id="{59A6C202-D95E-46F6-978A-F53A0F462EF8}"/>
              </a:ext>
            </a:extLst>
          </p:cNvPr>
          <p:cNvSpPr>
            <a:spLocks noGrp="1"/>
          </p:cNvSpPr>
          <p:nvPr/>
        </p:nvSpPr>
        <p:spPr>
          <a:xfrm>
            <a:off x="9201150" y="2266950"/>
            <a:ext cx="2419350" cy="1200150"/>
          </a:xfrm>
          <a:prstGeom prst="rect">
            <a:avLst/>
          </a:prstGeom>
          <a:noFill/>
          <a:ln w="0">
            <a:noFill/>
          </a:ln>
        </p:spPr>
        <p:txBody>
          <a:bodyPr wrap="square" lIns="0" tIns="0" rIns="0" bIns="0" anchor="t">
            <a:noAutofit/>
          </a:bodyPr>
          <a:lstStyle/>
          <a:p>
            <a:pPr algn="ctr">
              <a:buNone/>
              <a:defRPr sz="2325" b="1">
                <a:solidFill>
                  <a:srgbClr val="17242C"/>
                </a:solidFill>
                <a:latin typeface="Arial"/>
                <a:ea typeface="Arial"/>
                <a:cs typeface="Arial"/>
              </a:defRPr>
            </a:pPr>
            <a:r>
              <a:rPr sz="2325" b="1">
                <a:solidFill>
                  <a:srgbClr val="17242C"/>
                </a:solidFill>
                <a:latin typeface="Arial"/>
                <a:ea typeface="Arial"/>
                <a:cs typeface="Arial"/>
              </a:rPr>
              <a:t>Evaluate</a:t>
            </a:r>
          </a:p>
          <a:p>
            <a:pPr algn="ctr">
              <a:buNone/>
              <a:defRPr sz="2325" b="1">
                <a:solidFill>
                  <a:srgbClr val="17242C"/>
                </a:solidFill>
                <a:latin typeface="Arial"/>
                <a:ea typeface="Arial"/>
                <a:cs typeface="Arial"/>
              </a:defRPr>
            </a:pPr>
            <a:r>
              <a:rPr sz="2325" b="1">
                <a:solidFill>
                  <a:srgbClr val="17242C"/>
                </a:solidFill>
                <a:latin typeface="Arial"/>
                <a:ea typeface="Arial"/>
                <a:cs typeface="Arial"/>
              </a:rPr>
              <a:t>and improve</a:t>
            </a:r>
          </a:p>
        </p:txBody>
      </p:sp>
      <p:sp>
        <p:nvSpPr>
          <p:cNvPr id="16" name="shape-15">
            <a:extLst>
              <a:ext uri="{FF2B5EF4-FFF2-40B4-BE49-F238E27FC236}">
                <a16:creationId xmlns:a16="http://schemas.microsoft.com/office/drawing/2014/main" id="{69FBA5EA-EC36-4B51-94DE-A5C40901F644}"/>
              </a:ext>
            </a:extLst>
          </p:cNvPr>
          <p:cNvSpPr>
            <a:spLocks noGrp="1"/>
          </p:cNvSpPr>
          <p:nvPr/>
        </p:nvSpPr>
        <p:spPr>
          <a:xfrm>
            <a:off x="2305050" y="3724275"/>
            <a:ext cx="7581900" cy="180975"/>
          </a:xfrm>
          <a:prstGeom prst="leftArrow">
            <a:avLst/>
          </a:prstGeom>
          <a:solidFill>
            <a:srgbClr val="D5DEE2"/>
          </a:solidFill>
          <a:ln w="0">
            <a:noFill/>
          </a:ln>
        </p:spPr>
        <p:txBody>
          <a:bodyPr/>
          <a:lstStyle/>
          <a:p>
            <a:endParaRPr lang="en-US"/>
          </a:p>
        </p:txBody>
      </p:sp>
      <p:sp>
        <p:nvSpPr>
          <p:cNvPr id="17" name="text-16">
            <a:extLst>
              <a:ext uri="{FF2B5EF4-FFF2-40B4-BE49-F238E27FC236}">
                <a16:creationId xmlns:a16="http://schemas.microsoft.com/office/drawing/2014/main" id="{3CD7FE10-DE08-487B-B8F9-879721E3FEFA}"/>
              </a:ext>
            </a:extLst>
          </p:cNvPr>
          <p:cNvSpPr>
            <a:spLocks noGrp="1"/>
          </p:cNvSpPr>
          <p:nvPr/>
        </p:nvSpPr>
        <p:spPr>
          <a:xfrm>
            <a:off x="2857500" y="4048125"/>
            <a:ext cx="6477000" cy="419100"/>
          </a:xfrm>
          <a:prstGeom prst="rect">
            <a:avLst/>
          </a:prstGeom>
          <a:noFill/>
          <a:ln w="0">
            <a:noFill/>
          </a:ln>
        </p:spPr>
        <p:txBody>
          <a:bodyPr wrap="square" lIns="0" tIns="0" rIns="0" bIns="0" anchor="t">
            <a:noAutofit/>
          </a:bodyPr>
          <a:lstStyle/>
          <a:p>
            <a:pPr algn="ctr">
              <a:buNone/>
              <a:defRPr sz="2175" b="1">
                <a:solidFill>
                  <a:srgbClr val="176779"/>
                </a:solidFill>
                <a:latin typeface="Arial"/>
                <a:ea typeface="Arial"/>
                <a:cs typeface="Arial"/>
              </a:defRPr>
            </a:pPr>
            <a:r>
              <a:rPr sz="2175" b="1">
                <a:solidFill>
                  <a:srgbClr val="176779"/>
                </a:solidFill>
                <a:latin typeface="Arial"/>
                <a:ea typeface="Arial"/>
                <a:cs typeface="Arial"/>
              </a:rPr>
              <a:t>Evaluation refines the next cycle</a:t>
            </a:r>
          </a:p>
        </p:txBody>
      </p:sp>
      <p:sp>
        <p:nvSpPr>
          <p:cNvPr id="18" name="text-17">
            <a:extLst>
              <a:ext uri="{FF2B5EF4-FFF2-40B4-BE49-F238E27FC236}">
                <a16:creationId xmlns:a16="http://schemas.microsoft.com/office/drawing/2014/main" id="{1F0D9A28-9887-4BD6-99DE-5B45F7984335}"/>
              </a:ext>
            </a:extLst>
          </p:cNvPr>
          <p:cNvSpPr>
            <a:spLocks noGrp="1"/>
          </p:cNvSpPr>
          <p:nvPr/>
        </p:nvSpPr>
        <p:spPr>
          <a:xfrm>
            <a:off x="571500" y="4810125"/>
            <a:ext cx="5229225" cy="781050"/>
          </a:xfrm>
          <a:prstGeom prst="rect">
            <a:avLst/>
          </a:prstGeom>
          <a:noFill/>
          <a:ln w="0">
            <a:noFill/>
          </a:ln>
        </p:spPr>
        <p:txBody>
          <a:bodyPr wrap="square" lIns="0" tIns="0" rIns="0" bIns="0" anchor="t">
            <a:noAutofit/>
          </a:bodyPr>
          <a:lstStyle/>
          <a:p>
            <a:pPr algn="l">
              <a:buNone/>
              <a:defRPr sz="2250" b="1">
                <a:solidFill>
                  <a:srgbClr val="176779"/>
                </a:solidFill>
                <a:latin typeface="Arial"/>
                <a:ea typeface="Arial"/>
                <a:cs typeface="Arial"/>
              </a:defRPr>
            </a:pPr>
            <a:r>
              <a:rPr sz="2250" b="1">
                <a:solidFill>
                  <a:srgbClr val="176779"/>
                </a:solidFill>
                <a:latin typeface="Arial"/>
                <a:ea typeface="Arial"/>
                <a:cs typeface="Arial"/>
              </a:rPr>
              <a:t>Privacy</a:t>
            </a:r>
          </a:p>
        </p:txBody>
      </p:sp>
      <p:sp>
        <p:nvSpPr>
          <p:cNvPr id="19" name="shape-18">
            <a:extLst>
              <a:ext uri="{FF2B5EF4-FFF2-40B4-BE49-F238E27FC236}">
                <a16:creationId xmlns:a16="http://schemas.microsoft.com/office/drawing/2014/main" id="{66A8D8F0-B7A3-46C2-9668-27CBFD90BECE}"/>
              </a:ext>
            </a:extLst>
          </p:cNvPr>
          <p:cNvSpPr>
            <a:spLocks noGrp="1"/>
          </p:cNvSpPr>
          <p:nvPr/>
        </p:nvSpPr>
        <p:spPr>
          <a:xfrm>
            <a:off x="571500" y="5267325"/>
            <a:ext cx="5229225" cy="0"/>
          </a:xfrm>
          <a:prstGeom prst="line">
            <a:avLst/>
          </a:prstGeom>
          <a:noFill/>
          <a:ln w="14288">
            <a:solidFill>
              <a:srgbClr val="176779"/>
            </a:solidFill>
          </a:ln>
        </p:spPr>
        <p:txBody>
          <a:bodyPr/>
          <a:lstStyle/>
          <a:p>
            <a:endParaRPr lang="en-US"/>
          </a:p>
        </p:txBody>
      </p:sp>
      <p:sp>
        <p:nvSpPr>
          <p:cNvPr id="20" name="text-19">
            <a:extLst>
              <a:ext uri="{FF2B5EF4-FFF2-40B4-BE49-F238E27FC236}">
                <a16:creationId xmlns:a16="http://schemas.microsoft.com/office/drawing/2014/main" id="{33371253-D650-4353-BE72-6C73396D0F53}"/>
              </a:ext>
            </a:extLst>
          </p:cNvPr>
          <p:cNvSpPr>
            <a:spLocks noGrp="1"/>
          </p:cNvSpPr>
          <p:nvPr/>
        </p:nvSpPr>
        <p:spPr>
          <a:xfrm>
            <a:off x="571500" y="5495925"/>
            <a:ext cx="5229225" cy="723900"/>
          </a:xfrm>
          <a:prstGeom prst="rect">
            <a:avLst/>
          </a:prstGeom>
          <a:noFill/>
          <a:ln w="0">
            <a:noFill/>
          </a:ln>
        </p:spPr>
        <p:txBody>
          <a:bodyPr wrap="square" lIns="0" tIns="0" rIns="0" bIns="0" anchor="t">
            <a:noAutofit/>
          </a:bodyPr>
          <a:lstStyle/>
          <a:p>
            <a:pPr algn="l">
              <a:buNone/>
              <a:defRPr sz="2100" b="0">
                <a:solidFill>
                  <a:srgbClr val="17242C"/>
                </a:solidFill>
                <a:latin typeface="Arial"/>
                <a:ea typeface="Arial"/>
                <a:cs typeface="Arial"/>
              </a:defRPr>
            </a:pPr>
            <a:r>
              <a:rPr sz="2100" b="0">
                <a:solidFill>
                  <a:srgbClr val="17242C"/>
                </a:solidFill>
                <a:latin typeface="Arial"/>
                <a:ea typeface="Arial"/>
                <a:cs typeface="Arial"/>
              </a:rPr>
              <a:t>Appropriate collection and use</a:t>
            </a:r>
          </a:p>
        </p:txBody>
      </p:sp>
      <p:sp>
        <p:nvSpPr>
          <p:cNvPr id="21" name="text-20">
            <a:extLst>
              <a:ext uri="{FF2B5EF4-FFF2-40B4-BE49-F238E27FC236}">
                <a16:creationId xmlns:a16="http://schemas.microsoft.com/office/drawing/2014/main" id="{5DE0F8B0-2E3E-4FF7-BE75-5A9FC3A5328F}"/>
              </a:ext>
            </a:extLst>
          </p:cNvPr>
          <p:cNvSpPr>
            <a:spLocks noGrp="1"/>
          </p:cNvSpPr>
          <p:nvPr/>
        </p:nvSpPr>
        <p:spPr>
          <a:xfrm>
            <a:off x="6391275" y="4810125"/>
            <a:ext cx="5229225" cy="781050"/>
          </a:xfrm>
          <a:prstGeom prst="rect">
            <a:avLst/>
          </a:prstGeom>
          <a:noFill/>
          <a:ln w="0">
            <a:noFill/>
          </a:ln>
        </p:spPr>
        <p:txBody>
          <a:bodyPr wrap="square" lIns="0" tIns="0" rIns="0" bIns="0" anchor="t">
            <a:noAutofit/>
          </a:bodyPr>
          <a:lstStyle/>
          <a:p>
            <a:pPr algn="l">
              <a:buNone/>
              <a:defRPr sz="2250" b="1">
                <a:solidFill>
                  <a:srgbClr val="176779"/>
                </a:solidFill>
                <a:latin typeface="Arial"/>
                <a:ea typeface="Arial"/>
                <a:cs typeface="Arial"/>
              </a:defRPr>
            </a:pPr>
            <a:r>
              <a:rPr sz="2250" b="1">
                <a:solidFill>
                  <a:srgbClr val="176779"/>
                </a:solidFill>
                <a:latin typeface="Arial"/>
                <a:ea typeface="Arial"/>
                <a:cs typeface="Arial"/>
              </a:rPr>
              <a:t>Confidentiality</a:t>
            </a:r>
          </a:p>
        </p:txBody>
      </p:sp>
      <p:sp>
        <p:nvSpPr>
          <p:cNvPr id="22" name="shape-21">
            <a:extLst>
              <a:ext uri="{FF2B5EF4-FFF2-40B4-BE49-F238E27FC236}">
                <a16:creationId xmlns:a16="http://schemas.microsoft.com/office/drawing/2014/main" id="{BF7EC71C-9259-4E03-85B0-C504D3CC1188}"/>
              </a:ext>
            </a:extLst>
          </p:cNvPr>
          <p:cNvSpPr>
            <a:spLocks noGrp="1"/>
          </p:cNvSpPr>
          <p:nvPr/>
        </p:nvSpPr>
        <p:spPr>
          <a:xfrm>
            <a:off x="6391275" y="5267325"/>
            <a:ext cx="5229225" cy="0"/>
          </a:xfrm>
          <a:prstGeom prst="line">
            <a:avLst/>
          </a:prstGeom>
          <a:noFill/>
          <a:ln w="14288">
            <a:solidFill>
              <a:srgbClr val="176779"/>
            </a:solidFill>
          </a:ln>
        </p:spPr>
        <p:txBody>
          <a:bodyPr/>
          <a:lstStyle/>
          <a:p>
            <a:endParaRPr lang="en-US"/>
          </a:p>
        </p:txBody>
      </p:sp>
      <p:sp>
        <p:nvSpPr>
          <p:cNvPr id="23" name="text-22">
            <a:extLst>
              <a:ext uri="{FF2B5EF4-FFF2-40B4-BE49-F238E27FC236}">
                <a16:creationId xmlns:a16="http://schemas.microsoft.com/office/drawing/2014/main" id="{52F1CB35-8191-46A5-9727-BCA37B397204}"/>
              </a:ext>
            </a:extLst>
          </p:cNvPr>
          <p:cNvSpPr>
            <a:spLocks noGrp="1"/>
          </p:cNvSpPr>
          <p:nvPr/>
        </p:nvSpPr>
        <p:spPr>
          <a:xfrm>
            <a:off x="6391275" y="5495925"/>
            <a:ext cx="5229225" cy="723900"/>
          </a:xfrm>
          <a:prstGeom prst="rect">
            <a:avLst/>
          </a:prstGeom>
          <a:noFill/>
          <a:ln w="0">
            <a:noFill/>
          </a:ln>
        </p:spPr>
        <p:txBody>
          <a:bodyPr wrap="square" lIns="0" tIns="0" rIns="0" bIns="0" anchor="t">
            <a:noAutofit/>
          </a:bodyPr>
          <a:lstStyle/>
          <a:p>
            <a:pPr algn="l">
              <a:buNone/>
              <a:defRPr sz="2100" b="0">
                <a:solidFill>
                  <a:srgbClr val="17242C"/>
                </a:solidFill>
                <a:latin typeface="Arial"/>
                <a:ea typeface="Arial"/>
                <a:cs typeface="Arial"/>
              </a:defRPr>
            </a:pPr>
            <a:r>
              <a:rPr sz="2100" b="0">
                <a:solidFill>
                  <a:srgbClr val="17242C"/>
                </a:solidFill>
                <a:latin typeface="Arial"/>
                <a:ea typeface="Arial"/>
                <a:cs typeface="Arial"/>
              </a:rPr>
              <a:t>Protection from unauthorised disclosure</a:t>
            </a:r>
          </a:p>
        </p:txBody>
      </p:sp>
      <p:sp>
        <p:nvSpPr>
          <p:cNvPr id="24" name="text-23">
            <a:extLst>
              <a:ext uri="{FF2B5EF4-FFF2-40B4-BE49-F238E27FC236}">
                <a16:creationId xmlns:a16="http://schemas.microsoft.com/office/drawing/2014/main" id="{73E6B0F1-B3D9-466C-9BC3-C5E87EA5DD8F}"/>
              </a:ext>
            </a:extLst>
          </p:cNvPr>
          <p:cNvSpPr>
            <a:spLocks noGrp="1"/>
          </p:cNvSpPr>
          <p:nvPr/>
        </p:nvSpPr>
        <p:spPr>
          <a:xfrm>
            <a:off x="571500" y="5905500"/>
            <a:ext cx="10953750" cy="476250"/>
          </a:xfrm>
          <a:prstGeom prst="rect">
            <a:avLst/>
          </a:prstGeom>
          <a:noFill/>
          <a:ln w="0">
            <a:noFill/>
          </a:ln>
        </p:spPr>
        <p:txBody>
          <a:bodyPr wrap="square" lIns="0" tIns="0" rIns="0" bIns="0" anchor="t">
            <a:noAutofit/>
          </a:bodyPr>
          <a:lstStyle/>
          <a:p>
            <a:pPr algn="l">
              <a:buNone/>
              <a:defRPr sz="1725" b="0">
                <a:solidFill>
                  <a:srgbClr val="52616A"/>
                </a:solidFill>
                <a:latin typeface="Arial"/>
                <a:ea typeface="Arial"/>
                <a:cs typeface="Arial"/>
              </a:defRPr>
            </a:pPr>
            <a:r>
              <a:rPr sz="1725" b="0">
                <a:solidFill>
                  <a:srgbClr val="52616A"/>
                </a:solidFill>
                <a:latin typeface="Arial"/>
                <a:ea typeface="Arial"/>
                <a:cs typeface="Arial"/>
              </a:rPr>
              <a:t>Consent or authority, minimum data, controlled access, security and governance.</a:t>
            </a:r>
          </a:p>
        </p:txBody>
      </p:sp>
    </p:spTree>
    <p:extLst>
      <p:ext uri="{BB962C8B-B14F-4D97-AF65-F5344CB8AC3E}">
        <p14:creationId xmlns:p14="http://schemas.microsoft.com/office/powerpoint/2010/main" val="3306990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text-0">
            <a:extLst>
              <a:ext uri="{FF2B5EF4-FFF2-40B4-BE49-F238E27FC236}">
                <a16:creationId xmlns:a16="http://schemas.microsoft.com/office/drawing/2014/main" id="{5D82732B-37BC-46C9-8743-1DDB0B0445EF}"/>
              </a:ext>
            </a:extLst>
          </p:cNvPr>
          <p:cNvSpPr>
            <a:spLocks noGrp="1"/>
          </p:cNvSpPr>
          <p:nvPr/>
        </p:nvSpPr>
        <p:spPr>
          <a:xfrm>
            <a:off x="571500" y="571500"/>
            <a:ext cx="11049000" cy="1009650"/>
          </a:xfrm>
          <a:prstGeom prst="rect">
            <a:avLst/>
          </a:prstGeom>
          <a:noFill/>
          <a:ln w="0">
            <a:noFill/>
          </a:ln>
        </p:spPr>
        <p:txBody>
          <a:bodyPr wrap="square" lIns="0" tIns="0" rIns="0" bIns="0" anchor="t">
            <a:noAutofit/>
          </a:bodyPr>
          <a:lstStyle/>
          <a:p>
            <a:pPr algn="l">
              <a:buNone/>
              <a:defRPr sz="3150" b="1">
                <a:solidFill>
                  <a:srgbClr val="17242C"/>
                </a:solidFill>
                <a:latin typeface="Arial"/>
                <a:ea typeface="Arial"/>
                <a:cs typeface="Arial"/>
              </a:defRPr>
            </a:pPr>
            <a:r>
              <a:rPr sz="3150" b="1">
                <a:solidFill>
                  <a:srgbClr val="17242C"/>
                </a:solidFill>
                <a:latin typeface="Arial"/>
                <a:ea typeface="Arial"/>
                <a:cs typeface="Arial"/>
              </a:rPr>
              <a:t>SDGs and community action</a:t>
            </a:r>
          </a:p>
        </p:txBody>
      </p:sp>
      <p:sp>
        <p:nvSpPr>
          <p:cNvPr id="2" name="shape-1">
            <a:extLst>
              <a:ext uri="{FF2B5EF4-FFF2-40B4-BE49-F238E27FC236}">
                <a16:creationId xmlns:a16="http://schemas.microsoft.com/office/drawing/2014/main" id="{56B9D144-4E0A-4116-95A7-54E0FE36A2EF}"/>
              </a:ext>
            </a:extLst>
          </p:cNvPr>
          <p:cNvSpPr>
            <a:spLocks noGrp="1"/>
          </p:cNvSpPr>
          <p:nvPr/>
        </p:nvSpPr>
        <p:spPr>
          <a:xfrm>
            <a:off x="571500" y="6315075"/>
            <a:ext cx="11049000" cy="0"/>
          </a:xfrm>
          <a:prstGeom prst="line">
            <a:avLst/>
          </a:prstGeom>
          <a:noFill/>
          <a:ln w="14288">
            <a:solidFill>
              <a:srgbClr val="D5DEE2"/>
            </a:solidFill>
          </a:ln>
        </p:spPr>
        <p:txBody>
          <a:bodyPr/>
          <a:lstStyle/>
          <a:p>
            <a:endParaRPr lang="en-US"/>
          </a:p>
        </p:txBody>
      </p:sp>
      <p:sp>
        <p:nvSpPr>
          <p:cNvPr id="3" name="text-2">
            <a:extLst>
              <a:ext uri="{FF2B5EF4-FFF2-40B4-BE49-F238E27FC236}">
                <a16:creationId xmlns:a16="http://schemas.microsoft.com/office/drawing/2014/main" id="{2E83B9EA-61E7-44E9-BBDE-5908E015691E}"/>
              </a:ext>
            </a:extLst>
          </p:cNvPr>
          <p:cNvSpPr>
            <a:spLocks noGrp="1"/>
          </p:cNvSpPr>
          <p:nvPr/>
        </p:nvSpPr>
        <p:spPr>
          <a:xfrm>
            <a:off x="571500" y="6457950"/>
            <a:ext cx="9429750" cy="209550"/>
          </a:xfrm>
          <a:prstGeom prst="rect">
            <a:avLst/>
          </a:prstGeom>
          <a:noFill/>
          <a:ln w="0">
            <a:noFill/>
          </a:ln>
        </p:spPr>
        <p:txBody>
          <a:bodyPr wrap="square" lIns="0" tIns="0" rIns="0" bIns="0" anchor="t">
            <a:noAutofit/>
          </a:bodyPr>
          <a:lstStyle/>
          <a:p>
            <a:pPr algn="l">
              <a:buNone/>
              <a:defRPr sz="1275" b="0">
                <a:solidFill>
                  <a:srgbClr val="52616A"/>
                </a:solidFill>
                <a:latin typeface="Arial"/>
                <a:ea typeface="Arial"/>
                <a:cs typeface="Arial"/>
              </a:defRPr>
            </a:pPr>
            <a:r>
              <a:rPr sz="1275" b="0">
                <a:solidFill>
                  <a:srgbClr val="52616A"/>
                </a:solidFill>
                <a:latin typeface="Arial"/>
                <a:ea typeface="Arial"/>
                <a:cs typeface="Arial"/>
              </a:rPr>
              <a:t>Workbook p15</a:t>
            </a:r>
          </a:p>
        </p:txBody>
      </p:sp>
      <p:sp>
        <p:nvSpPr>
          <p:cNvPr id="4" name="text-3">
            <a:extLst>
              <a:ext uri="{FF2B5EF4-FFF2-40B4-BE49-F238E27FC236}">
                <a16:creationId xmlns:a16="http://schemas.microsoft.com/office/drawing/2014/main" id="{BDAAD6D3-7E80-486F-8F28-56B77364DA60}"/>
              </a:ext>
            </a:extLst>
          </p:cNvPr>
          <p:cNvSpPr>
            <a:spLocks noGrp="1"/>
          </p:cNvSpPr>
          <p:nvPr/>
        </p:nvSpPr>
        <p:spPr>
          <a:xfrm>
            <a:off x="11049000" y="6438900"/>
            <a:ext cx="571500" cy="228600"/>
          </a:xfrm>
          <a:prstGeom prst="rect">
            <a:avLst/>
          </a:prstGeom>
          <a:noFill/>
          <a:ln w="0">
            <a:noFill/>
          </a:ln>
        </p:spPr>
        <p:txBody>
          <a:bodyPr wrap="square" lIns="0" tIns="0" rIns="0" bIns="0" anchor="t">
            <a:noAutofit/>
          </a:bodyPr>
          <a:lstStyle/>
          <a:p>
            <a:pPr algn="r">
              <a:buNone/>
              <a:defRPr sz="1350" b="0">
                <a:solidFill>
                  <a:srgbClr val="52616A"/>
                </a:solidFill>
                <a:latin typeface="Arial"/>
                <a:ea typeface="Arial"/>
                <a:cs typeface="Arial"/>
              </a:defRPr>
            </a:pPr>
            <a:r>
              <a:rPr sz="1350" b="0">
                <a:solidFill>
                  <a:srgbClr val="52616A"/>
                </a:solidFill>
                <a:latin typeface="Arial"/>
                <a:ea typeface="Arial"/>
                <a:cs typeface="Arial"/>
              </a:rPr>
              <a:t>27</a:t>
            </a:r>
          </a:p>
        </p:txBody>
      </p:sp>
      <p:graphicFrame>
        <p:nvGraphicFramePr>
          <p:cNvPr id="13" name="Table 12"/>
          <p:cNvGraphicFramePr/>
          <p:nvPr/>
        </p:nvGraphicFramePr>
        <p:xfrm>
          <a:off x="571500" y="1876425"/>
          <a:ext cx="11049000" cy="2750820"/>
        </p:xfrm>
        <a:graphic>
          <a:graphicData uri="http://schemas.openxmlformats.org/drawingml/2006/table">
            <a:tbl>
              <a:tblPr/>
              <a:tblGrid>
                <a:gridCol w="5476875">
                  <a:extLst>
                    <a:ext uri="{9D8B030D-6E8A-4147-A177-3AD203B41FA5}">
                      <a16:colId xmlns:a16="http://schemas.microsoft.com/office/drawing/2014/main" val="20000"/>
                    </a:ext>
                  </a:extLst>
                </a:gridCol>
                <a:gridCol w="5572125">
                  <a:extLst>
                    <a:ext uri="{9D8B030D-6E8A-4147-A177-3AD203B41FA5}">
                      <a16:colId xmlns:a16="http://schemas.microsoft.com/office/drawing/2014/main" val="20001"/>
                    </a:ext>
                  </a:extLst>
                </a:gridCol>
              </a:tblGrid>
              <a:tr h="533400">
                <a:tc>
                  <a:txBody>
                    <a:bodyPr/>
                    <a:lstStyle/>
                    <a:p>
                      <a:r>
                        <a:rPr sz="2025" b="1">
                          <a:solidFill>
                            <a:srgbClr val="FFFFFF"/>
                          </a:solidFill>
                          <a:latin typeface="Arial"/>
                          <a:ea typeface="Arial"/>
                          <a:cs typeface="Arial"/>
                        </a:rPr>
                        <a:t>Goal</a:t>
                      </a:r>
                    </a:p>
                  </a:txBody>
                  <a:tcPr>
                    <a:solidFill>
                      <a:srgbClr val="17242C"/>
                    </a:solidFill>
                  </a:tcPr>
                </a:tc>
                <a:tc>
                  <a:txBody>
                    <a:bodyPr/>
                    <a:lstStyle/>
                    <a:p>
                      <a:r>
                        <a:rPr sz="2025" b="1">
                          <a:solidFill>
                            <a:srgbClr val="FFFFFF"/>
                          </a:solidFill>
                          <a:latin typeface="Arial"/>
                          <a:ea typeface="Arial"/>
                          <a:cs typeface="Arial"/>
                        </a:rPr>
                        <a:t>A mechanism linking it to health</a:t>
                      </a:r>
                    </a:p>
                  </a:txBody>
                  <a:tcPr>
                    <a:solidFill>
                      <a:srgbClr val="17242C"/>
                    </a:solidFill>
                  </a:tcPr>
                </a:tc>
                <a:extLst>
                  <a:ext uri="{0D108BD9-81ED-4DB2-BD59-A6C34878D82A}">
                    <a16:rowId xmlns:a16="http://schemas.microsoft.com/office/drawing/2014/main" val="10000"/>
                  </a:ext>
                </a:extLst>
              </a:tr>
              <a:tr h="0">
                <a:tc>
                  <a:txBody>
                    <a:bodyPr/>
                    <a:lstStyle/>
                    <a:p>
                      <a:r>
                        <a:rPr sz="2025" b="0">
                          <a:solidFill>
                            <a:srgbClr val="17242C"/>
                          </a:solidFill>
                          <a:latin typeface="Arial"/>
                          <a:ea typeface="Arial"/>
                          <a:cs typeface="Arial"/>
                        </a:rPr>
                        <a:t>3  Good Health and Wellbeing</a:t>
                      </a:r>
                    </a:p>
                  </a:txBody>
                  <a:tcPr>
                    <a:solidFill>
                      <a:srgbClr val="FFFFFF"/>
                    </a:solidFill>
                  </a:tcPr>
                </a:tc>
                <a:tc>
                  <a:txBody>
                    <a:bodyPr/>
                    <a:lstStyle/>
                    <a:p>
                      <a:r>
                        <a:rPr sz="2025" b="0">
                          <a:solidFill>
                            <a:srgbClr val="17242C"/>
                          </a:solidFill>
                          <a:latin typeface="Arial"/>
                          <a:ea typeface="Arial"/>
                          <a:cs typeface="Arial"/>
                        </a:rPr>
                        <a:t>Prevention and accessible care support health.</a:t>
                      </a:r>
                    </a:p>
                  </a:txBody>
                  <a:tcPr>
                    <a:solidFill>
                      <a:srgbClr val="FFFFFF"/>
                    </a:solidFill>
                  </a:tcPr>
                </a:tc>
                <a:extLst>
                  <a:ext uri="{0D108BD9-81ED-4DB2-BD59-A6C34878D82A}">
                    <a16:rowId xmlns:a16="http://schemas.microsoft.com/office/drawing/2014/main" val="10001"/>
                  </a:ext>
                </a:extLst>
              </a:tr>
              <a:tr h="0">
                <a:tc>
                  <a:txBody>
                    <a:bodyPr/>
                    <a:lstStyle/>
                    <a:p>
                      <a:r>
                        <a:rPr sz="2025" b="0">
                          <a:solidFill>
                            <a:srgbClr val="17242C"/>
                          </a:solidFill>
                          <a:latin typeface="Arial"/>
                          <a:ea typeface="Arial"/>
                          <a:cs typeface="Arial"/>
                        </a:rPr>
                        <a:t>4  Quality Education</a:t>
                      </a:r>
                    </a:p>
                  </a:txBody>
                  <a:tcPr>
                    <a:solidFill>
                      <a:srgbClr val="FFFFFF"/>
                    </a:solidFill>
                  </a:tcPr>
                </a:tc>
                <a:tc>
                  <a:txBody>
                    <a:bodyPr/>
                    <a:lstStyle/>
                    <a:p>
                      <a:r>
                        <a:rPr sz="2025" b="0">
                          <a:solidFill>
                            <a:srgbClr val="17242C"/>
                          </a:solidFill>
                          <a:latin typeface="Arial"/>
                          <a:ea typeface="Arial"/>
                          <a:cs typeface="Arial"/>
                        </a:rPr>
                        <a:t>Learning develops useful knowledge and skills.</a:t>
                      </a:r>
                    </a:p>
                  </a:txBody>
                  <a:tcPr>
                    <a:solidFill>
                      <a:srgbClr val="FFFFFF"/>
                    </a:solidFill>
                  </a:tcPr>
                </a:tc>
                <a:extLst>
                  <a:ext uri="{0D108BD9-81ED-4DB2-BD59-A6C34878D82A}">
                    <a16:rowId xmlns:a16="http://schemas.microsoft.com/office/drawing/2014/main" val="10002"/>
                  </a:ext>
                </a:extLst>
              </a:tr>
              <a:tr h="0">
                <a:tc>
                  <a:txBody>
                    <a:bodyPr/>
                    <a:lstStyle/>
                    <a:p>
                      <a:r>
                        <a:rPr sz="2025" b="0">
                          <a:solidFill>
                            <a:srgbClr val="17242C"/>
                          </a:solidFill>
                          <a:latin typeface="Arial"/>
                          <a:ea typeface="Arial"/>
                          <a:cs typeface="Arial"/>
                        </a:rPr>
                        <a:t>10  Reduced Inequalities</a:t>
                      </a:r>
                    </a:p>
                  </a:txBody>
                  <a:tcPr>
                    <a:solidFill>
                      <a:srgbClr val="FFFFFF"/>
                    </a:solidFill>
                  </a:tcPr>
                </a:tc>
                <a:tc>
                  <a:txBody>
                    <a:bodyPr/>
                    <a:lstStyle/>
                    <a:p>
                      <a:r>
                        <a:rPr sz="2025" b="0">
                          <a:solidFill>
                            <a:srgbClr val="17242C"/>
                          </a:solidFill>
                          <a:latin typeface="Arial"/>
                          <a:ea typeface="Arial"/>
                          <a:cs typeface="Arial"/>
                        </a:rPr>
                        <a:t>Removing barriers changes access and opportunity.</a:t>
                      </a:r>
                    </a:p>
                  </a:txBody>
                  <a:tcPr>
                    <a:solidFill>
                      <a:srgbClr val="FFFFFF"/>
                    </a:solidFill>
                  </a:tcPr>
                </a:tc>
                <a:extLst>
                  <a:ext uri="{0D108BD9-81ED-4DB2-BD59-A6C34878D82A}">
                    <a16:rowId xmlns:a16="http://schemas.microsoft.com/office/drawing/2014/main" val="10003"/>
                  </a:ext>
                </a:extLst>
              </a:tr>
              <a:tr h="0">
                <a:tc>
                  <a:txBody>
                    <a:bodyPr/>
                    <a:lstStyle/>
                    <a:p>
                      <a:r>
                        <a:rPr sz="2025" b="0">
                          <a:solidFill>
                            <a:srgbClr val="17242C"/>
                          </a:solidFill>
                          <a:latin typeface="Arial"/>
                          <a:ea typeface="Arial"/>
                          <a:cs typeface="Arial"/>
                        </a:rPr>
                        <a:t>11  Sustainable Cities and Communities</a:t>
                      </a:r>
                    </a:p>
                  </a:txBody>
                  <a:tcPr>
                    <a:solidFill>
                      <a:srgbClr val="FFFFFF"/>
                    </a:solidFill>
                  </a:tcPr>
                </a:tc>
                <a:tc>
                  <a:txBody>
                    <a:bodyPr/>
                    <a:lstStyle/>
                    <a:p>
                      <a:r>
                        <a:rPr sz="2025" b="0">
                          <a:solidFill>
                            <a:srgbClr val="17242C"/>
                          </a:solidFill>
                          <a:latin typeface="Arial"/>
                          <a:ea typeface="Arial"/>
                          <a:cs typeface="Arial"/>
                        </a:rPr>
                        <a:t>Inclusive places support access, safety and participation.</a:t>
                      </a:r>
                    </a:p>
                  </a:txBody>
                  <a:tcPr>
                    <a:solidFill>
                      <a:srgbClr val="FFFFFF"/>
                    </a:solidFill>
                  </a:tcPr>
                </a:tc>
                <a:extLst>
                  <a:ext uri="{0D108BD9-81ED-4DB2-BD59-A6C34878D82A}">
                    <a16:rowId xmlns:a16="http://schemas.microsoft.com/office/drawing/2014/main" val="10004"/>
                  </a:ext>
                </a:extLst>
              </a:tr>
            </a:tbl>
          </a:graphicData>
        </a:graphic>
      </p:graphicFrame>
      <p:sp>
        <p:nvSpPr>
          <p:cNvPr id="6" name="text-4">
            <a:extLst>
              <a:ext uri="{FF2B5EF4-FFF2-40B4-BE49-F238E27FC236}">
                <a16:creationId xmlns:a16="http://schemas.microsoft.com/office/drawing/2014/main" id="{EABCD83E-F363-4DD8-BDF6-8E96BA3BB9A8}"/>
              </a:ext>
            </a:extLst>
          </p:cNvPr>
          <p:cNvSpPr>
            <a:spLocks noGrp="1"/>
          </p:cNvSpPr>
          <p:nvPr/>
        </p:nvSpPr>
        <p:spPr>
          <a:xfrm>
            <a:off x="571500" y="5743575"/>
            <a:ext cx="10953750" cy="476250"/>
          </a:xfrm>
          <a:prstGeom prst="rect">
            <a:avLst/>
          </a:prstGeom>
          <a:noFill/>
          <a:ln w="0">
            <a:noFill/>
          </a:ln>
        </p:spPr>
        <p:txBody>
          <a:bodyPr wrap="square" lIns="0" tIns="0" rIns="0" bIns="0" anchor="t">
            <a:noAutofit/>
          </a:bodyPr>
          <a:lstStyle/>
          <a:p>
            <a:pPr algn="l">
              <a:buNone/>
              <a:defRPr sz="1725" b="0">
                <a:solidFill>
                  <a:srgbClr val="52616A"/>
                </a:solidFill>
                <a:latin typeface="Arial"/>
                <a:ea typeface="Arial"/>
                <a:cs typeface="Arial"/>
              </a:defRPr>
            </a:pPr>
            <a:r>
              <a:rPr sz="1725" b="0">
                <a:solidFill>
                  <a:srgbClr val="52616A"/>
                </a:solidFill>
                <a:latin typeface="Arial"/>
                <a:ea typeface="Arial"/>
                <a:cs typeface="Arial"/>
              </a:rPr>
              <a:t>Goals interact. A specific action needs a specific community need.</a:t>
            </a:r>
          </a:p>
        </p:txBody>
      </p:sp>
    </p:spTree>
    <p:extLst>
      <p:ext uri="{BB962C8B-B14F-4D97-AF65-F5344CB8AC3E}">
        <p14:creationId xmlns:p14="http://schemas.microsoft.com/office/powerpoint/2010/main" val="180716738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 name="text-0">
            <a:extLst>
              <a:ext uri="{FF2B5EF4-FFF2-40B4-BE49-F238E27FC236}">
                <a16:creationId xmlns:a16="http://schemas.microsoft.com/office/drawing/2014/main" id="{370EFA19-9C36-4E27-991B-C8BE6E18EC0B}"/>
              </a:ext>
            </a:extLst>
          </p:cNvPr>
          <p:cNvSpPr>
            <a:spLocks noGrp="1"/>
          </p:cNvSpPr>
          <p:nvPr/>
        </p:nvSpPr>
        <p:spPr>
          <a:xfrm>
            <a:off x="571500" y="571500"/>
            <a:ext cx="11049000" cy="1009650"/>
          </a:xfrm>
          <a:prstGeom prst="rect">
            <a:avLst/>
          </a:prstGeom>
          <a:noFill/>
          <a:ln w="0">
            <a:noFill/>
          </a:ln>
        </p:spPr>
        <p:txBody>
          <a:bodyPr wrap="square" lIns="0" tIns="0" rIns="0" bIns="0" anchor="t">
            <a:noAutofit/>
          </a:bodyPr>
          <a:lstStyle/>
          <a:p>
            <a:pPr algn="l">
              <a:buNone/>
              <a:defRPr sz="3150" b="1">
                <a:solidFill>
                  <a:srgbClr val="17242C"/>
                </a:solidFill>
                <a:latin typeface="Arial"/>
                <a:ea typeface="Arial"/>
                <a:cs typeface="Arial"/>
              </a:defRPr>
            </a:pPr>
            <a:r>
              <a:rPr sz="3150" b="1">
                <a:solidFill>
                  <a:srgbClr val="17242C"/>
                </a:solidFill>
                <a:latin typeface="Arial"/>
                <a:ea typeface="Arial"/>
                <a:cs typeface="Arial"/>
              </a:rPr>
              <a:t>From community needs to effective action</a:t>
            </a:r>
          </a:p>
        </p:txBody>
      </p:sp>
      <p:sp>
        <p:nvSpPr>
          <p:cNvPr id="2" name="shape-1">
            <a:extLst>
              <a:ext uri="{FF2B5EF4-FFF2-40B4-BE49-F238E27FC236}">
                <a16:creationId xmlns:a16="http://schemas.microsoft.com/office/drawing/2014/main" id="{68560CDF-2FA6-47D0-89C7-BC02E3ADA1FC}"/>
              </a:ext>
            </a:extLst>
          </p:cNvPr>
          <p:cNvSpPr>
            <a:spLocks noGrp="1"/>
          </p:cNvSpPr>
          <p:nvPr/>
        </p:nvSpPr>
        <p:spPr>
          <a:xfrm>
            <a:off x="571500" y="6315075"/>
            <a:ext cx="11049000" cy="0"/>
          </a:xfrm>
          <a:prstGeom prst="line">
            <a:avLst/>
          </a:prstGeom>
          <a:noFill/>
          <a:ln w="14288">
            <a:solidFill>
              <a:srgbClr val="D5DEE2"/>
            </a:solidFill>
          </a:ln>
        </p:spPr>
        <p:txBody>
          <a:bodyPr/>
          <a:lstStyle/>
          <a:p>
            <a:endParaRPr lang="en-US"/>
          </a:p>
        </p:txBody>
      </p:sp>
      <p:sp>
        <p:nvSpPr>
          <p:cNvPr id="3" name="text-2">
            <a:extLst>
              <a:ext uri="{FF2B5EF4-FFF2-40B4-BE49-F238E27FC236}">
                <a16:creationId xmlns:a16="http://schemas.microsoft.com/office/drawing/2014/main" id="{79EF0458-6804-43F7-A3D0-0D57DBDE25EC}"/>
              </a:ext>
            </a:extLst>
          </p:cNvPr>
          <p:cNvSpPr>
            <a:spLocks noGrp="1"/>
          </p:cNvSpPr>
          <p:nvPr/>
        </p:nvSpPr>
        <p:spPr>
          <a:xfrm>
            <a:off x="571500" y="6457950"/>
            <a:ext cx="9429750" cy="209550"/>
          </a:xfrm>
          <a:prstGeom prst="rect">
            <a:avLst/>
          </a:prstGeom>
          <a:noFill/>
          <a:ln w="0">
            <a:noFill/>
          </a:ln>
        </p:spPr>
        <p:txBody>
          <a:bodyPr wrap="square" lIns="0" tIns="0" rIns="0" bIns="0" anchor="t">
            <a:noAutofit/>
          </a:bodyPr>
          <a:lstStyle/>
          <a:p>
            <a:pPr algn="l">
              <a:buNone/>
              <a:defRPr sz="1275" b="0">
                <a:solidFill>
                  <a:srgbClr val="52616A"/>
                </a:solidFill>
                <a:latin typeface="Arial"/>
                <a:ea typeface="Arial"/>
                <a:cs typeface="Arial"/>
              </a:defRPr>
            </a:pPr>
            <a:r>
              <a:rPr sz="1275" b="0">
                <a:solidFill>
                  <a:srgbClr val="52616A"/>
                </a:solidFill>
                <a:latin typeface="Arial"/>
                <a:ea typeface="Arial"/>
                <a:cs typeface="Arial"/>
              </a:rPr>
              <a:t>Workbook p16</a:t>
            </a:r>
          </a:p>
        </p:txBody>
      </p:sp>
      <p:sp>
        <p:nvSpPr>
          <p:cNvPr id="4" name="text-3">
            <a:extLst>
              <a:ext uri="{FF2B5EF4-FFF2-40B4-BE49-F238E27FC236}">
                <a16:creationId xmlns:a16="http://schemas.microsoft.com/office/drawing/2014/main" id="{AF064D65-D352-4D8E-84B5-EC2171673B18}"/>
              </a:ext>
            </a:extLst>
          </p:cNvPr>
          <p:cNvSpPr>
            <a:spLocks noGrp="1"/>
          </p:cNvSpPr>
          <p:nvPr/>
        </p:nvSpPr>
        <p:spPr>
          <a:xfrm>
            <a:off x="11049000" y="6438900"/>
            <a:ext cx="571500" cy="228600"/>
          </a:xfrm>
          <a:prstGeom prst="rect">
            <a:avLst/>
          </a:prstGeom>
          <a:noFill/>
          <a:ln w="0">
            <a:noFill/>
          </a:ln>
        </p:spPr>
        <p:txBody>
          <a:bodyPr wrap="square" lIns="0" tIns="0" rIns="0" bIns="0" anchor="t">
            <a:noAutofit/>
          </a:bodyPr>
          <a:lstStyle/>
          <a:p>
            <a:pPr algn="r">
              <a:buNone/>
              <a:defRPr sz="1350" b="0">
                <a:solidFill>
                  <a:srgbClr val="52616A"/>
                </a:solidFill>
                <a:latin typeface="Arial"/>
                <a:ea typeface="Arial"/>
                <a:cs typeface="Arial"/>
              </a:defRPr>
            </a:pPr>
            <a:r>
              <a:rPr sz="1350" b="0">
                <a:solidFill>
                  <a:srgbClr val="52616A"/>
                </a:solidFill>
                <a:latin typeface="Arial"/>
                <a:ea typeface="Arial"/>
                <a:cs typeface="Arial"/>
              </a:rPr>
              <a:t>28</a:t>
            </a:r>
          </a:p>
        </p:txBody>
      </p:sp>
      <p:sp>
        <p:nvSpPr>
          <p:cNvPr id="5" name="shape-4">
            <a:extLst>
              <a:ext uri="{FF2B5EF4-FFF2-40B4-BE49-F238E27FC236}">
                <a16:creationId xmlns:a16="http://schemas.microsoft.com/office/drawing/2014/main" id="{C0917F0C-184A-4358-B6B7-179691E58719}"/>
              </a:ext>
            </a:extLst>
          </p:cNvPr>
          <p:cNvSpPr>
            <a:spLocks noGrp="1"/>
          </p:cNvSpPr>
          <p:nvPr/>
        </p:nvSpPr>
        <p:spPr>
          <a:xfrm>
            <a:off x="571500" y="2009775"/>
            <a:ext cx="3378200" cy="0"/>
          </a:xfrm>
          <a:prstGeom prst="line">
            <a:avLst/>
          </a:prstGeom>
          <a:noFill/>
          <a:ln w="14288">
            <a:solidFill>
              <a:srgbClr val="176779"/>
            </a:solidFill>
          </a:ln>
        </p:spPr>
        <p:txBody>
          <a:bodyPr/>
          <a:lstStyle/>
          <a:p>
            <a:endParaRPr lang="en-US"/>
          </a:p>
        </p:txBody>
      </p:sp>
      <p:sp>
        <p:nvSpPr>
          <p:cNvPr id="6" name="text-5">
            <a:extLst>
              <a:ext uri="{FF2B5EF4-FFF2-40B4-BE49-F238E27FC236}">
                <a16:creationId xmlns:a16="http://schemas.microsoft.com/office/drawing/2014/main" id="{6D512946-256D-4734-A623-69E284D5C24E}"/>
              </a:ext>
            </a:extLst>
          </p:cNvPr>
          <p:cNvSpPr>
            <a:spLocks noGrp="1"/>
          </p:cNvSpPr>
          <p:nvPr/>
        </p:nvSpPr>
        <p:spPr>
          <a:xfrm>
            <a:off x="571500" y="2133600"/>
            <a:ext cx="3378200" cy="1200150"/>
          </a:xfrm>
          <a:prstGeom prst="rect">
            <a:avLst/>
          </a:prstGeom>
          <a:noFill/>
          <a:ln w="0">
            <a:noFill/>
          </a:ln>
        </p:spPr>
        <p:txBody>
          <a:bodyPr wrap="square" lIns="0" tIns="0" rIns="0" bIns="0" anchor="t">
            <a:noAutofit/>
          </a:bodyPr>
          <a:lstStyle/>
          <a:p>
            <a:pPr algn="ctr">
              <a:buNone/>
              <a:defRPr sz="2325" b="1">
                <a:solidFill>
                  <a:srgbClr val="17242C"/>
                </a:solidFill>
                <a:latin typeface="Arial"/>
                <a:ea typeface="Arial"/>
                <a:cs typeface="Arial"/>
              </a:defRPr>
            </a:pPr>
            <a:r>
              <a:rPr sz="2325" b="1">
                <a:solidFill>
                  <a:srgbClr val="17242C"/>
                </a:solidFill>
                <a:latin typeface="Arial"/>
                <a:ea typeface="Arial"/>
                <a:cs typeface="Arial"/>
              </a:rPr>
              <a:t>Community</a:t>
            </a:r>
          </a:p>
          <a:p>
            <a:pPr algn="ctr">
              <a:buNone/>
              <a:defRPr sz="2325" b="1">
                <a:solidFill>
                  <a:srgbClr val="17242C"/>
                </a:solidFill>
                <a:latin typeface="Arial"/>
                <a:ea typeface="Arial"/>
                <a:cs typeface="Arial"/>
              </a:defRPr>
            </a:pPr>
            <a:r>
              <a:rPr sz="2325" b="1">
                <a:solidFill>
                  <a:srgbClr val="17242C"/>
                </a:solidFill>
                <a:latin typeface="Arial"/>
                <a:ea typeface="Arial"/>
                <a:cs typeface="Arial"/>
              </a:rPr>
              <a:t>needs and strengths</a:t>
            </a:r>
          </a:p>
        </p:txBody>
      </p:sp>
      <p:sp>
        <p:nvSpPr>
          <p:cNvPr id="7" name="shape-6">
            <a:extLst>
              <a:ext uri="{FF2B5EF4-FFF2-40B4-BE49-F238E27FC236}">
                <a16:creationId xmlns:a16="http://schemas.microsoft.com/office/drawing/2014/main" id="{0DCB6C41-ACD9-4C7A-AC46-0FB7F7312D02}"/>
              </a:ext>
            </a:extLst>
          </p:cNvPr>
          <p:cNvSpPr>
            <a:spLocks noGrp="1"/>
          </p:cNvSpPr>
          <p:nvPr/>
        </p:nvSpPr>
        <p:spPr>
          <a:xfrm>
            <a:off x="4025900" y="2466975"/>
            <a:ext cx="304800" cy="171450"/>
          </a:xfrm>
          <a:prstGeom prst="rightArrow">
            <a:avLst/>
          </a:prstGeom>
          <a:solidFill>
            <a:srgbClr val="176779"/>
          </a:solidFill>
          <a:ln w="0">
            <a:noFill/>
          </a:ln>
        </p:spPr>
        <p:txBody>
          <a:bodyPr/>
          <a:lstStyle/>
          <a:p>
            <a:endParaRPr lang="en-US"/>
          </a:p>
        </p:txBody>
      </p:sp>
      <p:sp>
        <p:nvSpPr>
          <p:cNvPr id="8" name="shape-7">
            <a:extLst>
              <a:ext uri="{FF2B5EF4-FFF2-40B4-BE49-F238E27FC236}">
                <a16:creationId xmlns:a16="http://schemas.microsoft.com/office/drawing/2014/main" id="{98BCF31B-4388-4A87-BC56-0AEDAB032327}"/>
              </a:ext>
            </a:extLst>
          </p:cNvPr>
          <p:cNvSpPr>
            <a:spLocks noGrp="1"/>
          </p:cNvSpPr>
          <p:nvPr/>
        </p:nvSpPr>
        <p:spPr>
          <a:xfrm>
            <a:off x="4406900" y="2009775"/>
            <a:ext cx="3378200" cy="0"/>
          </a:xfrm>
          <a:prstGeom prst="line">
            <a:avLst/>
          </a:prstGeom>
          <a:noFill/>
          <a:ln w="14288">
            <a:solidFill>
              <a:srgbClr val="176779"/>
            </a:solidFill>
          </a:ln>
        </p:spPr>
        <p:txBody>
          <a:bodyPr/>
          <a:lstStyle/>
          <a:p>
            <a:endParaRPr lang="en-US"/>
          </a:p>
        </p:txBody>
      </p:sp>
      <p:sp>
        <p:nvSpPr>
          <p:cNvPr id="9" name="text-8">
            <a:extLst>
              <a:ext uri="{FF2B5EF4-FFF2-40B4-BE49-F238E27FC236}">
                <a16:creationId xmlns:a16="http://schemas.microsoft.com/office/drawing/2014/main" id="{C4305CF2-A183-425E-96EC-B88B25EAE4DD}"/>
              </a:ext>
            </a:extLst>
          </p:cNvPr>
          <p:cNvSpPr>
            <a:spLocks noGrp="1"/>
          </p:cNvSpPr>
          <p:nvPr/>
        </p:nvSpPr>
        <p:spPr>
          <a:xfrm>
            <a:off x="4406900" y="2133600"/>
            <a:ext cx="3378200" cy="1200150"/>
          </a:xfrm>
          <a:prstGeom prst="rect">
            <a:avLst/>
          </a:prstGeom>
          <a:noFill/>
          <a:ln w="0">
            <a:noFill/>
          </a:ln>
        </p:spPr>
        <p:txBody>
          <a:bodyPr wrap="square" lIns="0" tIns="0" rIns="0" bIns="0" anchor="t">
            <a:noAutofit/>
          </a:bodyPr>
          <a:lstStyle/>
          <a:p>
            <a:pPr algn="ctr">
              <a:buNone/>
              <a:defRPr sz="2325" b="1">
                <a:solidFill>
                  <a:srgbClr val="17242C"/>
                </a:solidFill>
                <a:latin typeface="Arial"/>
                <a:ea typeface="Arial"/>
                <a:cs typeface="Arial"/>
              </a:defRPr>
            </a:pPr>
            <a:r>
              <a:rPr sz="2325" b="1">
                <a:solidFill>
                  <a:srgbClr val="17242C"/>
                </a:solidFill>
                <a:latin typeface="Arial"/>
                <a:ea typeface="Arial"/>
                <a:cs typeface="Arial"/>
              </a:rPr>
              <a:t>Co-designed</a:t>
            </a:r>
          </a:p>
          <a:p>
            <a:pPr algn="ctr">
              <a:buNone/>
              <a:defRPr sz="2325" b="1">
                <a:solidFill>
                  <a:srgbClr val="17242C"/>
                </a:solidFill>
                <a:latin typeface="Arial"/>
                <a:ea typeface="Arial"/>
                <a:cs typeface="Arial"/>
              </a:defRPr>
            </a:pPr>
            <a:r>
              <a:rPr sz="2325" b="1">
                <a:solidFill>
                  <a:srgbClr val="17242C"/>
                </a:solidFill>
                <a:latin typeface="Arial"/>
                <a:ea typeface="Arial"/>
                <a:cs typeface="Arial"/>
              </a:rPr>
              <a:t>action</a:t>
            </a:r>
          </a:p>
        </p:txBody>
      </p:sp>
      <p:sp>
        <p:nvSpPr>
          <p:cNvPr id="10" name="shape-9">
            <a:extLst>
              <a:ext uri="{FF2B5EF4-FFF2-40B4-BE49-F238E27FC236}">
                <a16:creationId xmlns:a16="http://schemas.microsoft.com/office/drawing/2014/main" id="{8F384F5E-7449-4BE0-8A10-94B980D1EE2F}"/>
              </a:ext>
            </a:extLst>
          </p:cNvPr>
          <p:cNvSpPr>
            <a:spLocks noGrp="1"/>
          </p:cNvSpPr>
          <p:nvPr/>
        </p:nvSpPr>
        <p:spPr>
          <a:xfrm>
            <a:off x="7861300" y="2466975"/>
            <a:ext cx="304800" cy="171450"/>
          </a:xfrm>
          <a:prstGeom prst="rightArrow">
            <a:avLst/>
          </a:prstGeom>
          <a:solidFill>
            <a:srgbClr val="176779"/>
          </a:solidFill>
          <a:ln w="0">
            <a:noFill/>
          </a:ln>
        </p:spPr>
        <p:txBody>
          <a:bodyPr/>
          <a:lstStyle/>
          <a:p>
            <a:endParaRPr lang="en-US"/>
          </a:p>
        </p:txBody>
      </p:sp>
      <p:sp>
        <p:nvSpPr>
          <p:cNvPr id="11" name="shape-10">
            <a:extLst>
              <a:ext uri="{FF2B5EF4-FFF2-40B4-BE49-F238E27FC236}">
                <a16:creationId xmlns:a16="http://schemas.microsoft.com/office/drawing/2014/main" id="{4DCE8120-2F9B-4EE2-A512-807BA19CA966}"/>
              </a:ext>
            </a:extLst>
          </p:cNvPr>
          <p:cNvSpPr>
            <a:spLocks noGrp="1"/>
          </p:cNvSpPr>
          <p:nvPr/>
        </p:nvSpPr>
        <p:spPr>
          <a:xfrm>
            <a:off x="8242300" y="2009775"/>
            <a:ext cx="3378200" cy="0"/>
          </a:xfrm>
          <a:prstGeom prst="line">
            <a:avLst/>
          </a:prstGeom>
          <a:noFill/>
          <a:ln w="14288">
            <a:solidFill>
              <a:srgbClr val="176779"/>
            </a:solidFill>
          </a:ln>
        </p:spPr>
        <p:txBody>
          <a:bodyPr/>
          <a:lstStyle/>
          <a:p>
            <a:endParaRPr lang="en-US"/>
          </a:p>
        </p:txBody>
      </p:sp>
      <p:sp>
        <p:nvSpPr>
          <p:cNvPr id="12" name="text-11">
            <a:extLst>
              <a:ext uri="{FF2B5EF4-FFF2-40B4-BE49-F238E27FC236}">
                <a16:creationId xmlns:a16="http://schemas.microsoft.com/office/drawing/2014/main" id="{251B9472-3DC0-4F40-A922-519F1A2B8A2A}"/>
              </a:ext>
            </a:extLst>
          </p:cNvPr>
          <p:cNvSpPr>
            <a:spLocks noGrp="1"/>
          </p:cNvSpPr>
          <p:nvPr/>
        </p:nvSpPr>
        <p:spPr>
          <a:xfrm>
            <a:off x="8242300" y="2133600"/>
            <a:ext cx="3378200" cy="1200150"/>
          </a:xfrm>
          <a:prstGeom prst="rect">
            <a:avLst/>
          </a:prstGeom>
          <a:noFill/>
          <a:ln w="0">
            <a:noFill/>
          </a:ln>
        </p:spPr>
        <p:txBody>
          <a:bodyPr wrap="square" lIns="0" tIns="0" rIns="0" bIns="0" anchor="t">
            <a:noAutofit/>
          </a:bodyPr>
          <a:lstStyle/>
          <a:p>
            <a:pPr algn="ctr">
              <a:buNone/>
              <a:defRPr sz="2325" b="1">
                <a:solidFill>
                  <a:srgbClr val="17242C"/>
                </a:solidFill>
                <a:latin typeface="Arial"/>
                <a:ea typeface="Arial"/>
                <a:cs typeface="Arial"/>
              </a:defRPr>
            </a:pPr>
            <a:r>
              <a:rPr sz="2325" b="1">
                <a:solidFill>
                  <a:srgbClr val="17242C"/>
                </a:solidFill>
                <a:latin typeface="Arial"/>
                <a:ea typeface="Arial"/>
                <a:cs typeface="Arial"/>
              </a:rPr>
              <a:t>Evidence of</a:t>
            </a:r>
          </a:p>
          <a:p>
            <a:pPr algn="ctr">
              <a:buNone/>
              <a:defRPr sz="2325" b="1">
                <a:solidFill>
                  <a:srgbClr val="17242C"/>
                </a:solidFill>
                <a:latin typeface="Arial"/>
                <a:ea typeface="Arial"/>
                <a:cs typeface="Arial"/>
              </a:defRPr>
            </a:pPr>
            <a:r>
              <a:rPr sz="2325" b="1">
                <a:solidFill>
                  <a:srgbClr val="17242C"/>
                </a:solidFill>
                <a:latin typeface="Arial"/>
                <a:ea typeface="Arial"/>
                <a:cs typeface="Arial"/>
              </a:rPr>
              <a:t>change</a:t>
            </a:r>
          </a:p>
        </p:txBody>
      </p:sp>
      <p:sp>
        <p:nvSpPr>
          <p:cNvPr id="13" name="text-12">
            <a:extLst>
              <a:ext uri="{FF2B5EF4-FFF2-40B4-BE49-F238E27FC236}">
                <a16:creationId xmlns:a16="http://schemas.microsoft.com/office/drawing/2014/main" id="{CB4204F6-BBD7-40AA-8FCD-AE348D2EFED5}"/>
              </a:ext>
            </a:extLst>
          </p:cNvPr>
          <p:cNvSpPr>
            <a:spLocks noGrp="1"/>
          </p:cNvSpPr>
          <p:nvPr/>
        </p:nvSpPr>
        <p:spPr>
          <a:xfrm>
            <a:off x="571500" y="4181475"/>
            <a:ext cx="3324225" cy="781050"/>
          </a:xfrm>
          <a:prstGeom prst="rect">
            <a:avLst/>
          </a:prstGeom>
          <a:noFill/>
          <a:ln w="0">
            <a:noFill/>
          </a:ln>
        </p:spPr>
        <p:txBody>
          <a:bodyPr wrap="square" lIns="0" tIns="0" rIns="0" bIns="0" anchor="t">
            <a:noAutofit/>
          </a:bodyPr>
          <a:lstStyle/>
          <a:p>
            <a:pPr algn="l">
              <a:buNone/>
              <a:defRPr sz="2025" b="1">
                <a:solidFill>
                  <a:srgbClr val="176779"/>
                </a:solidFill>
                <a:latin typeface="Arial"/>
                <a:ea typeface="Arial"/>
                <a:cs typeface="Arial"/>
              </a:defRPr>
            </a:pPr>
            <a:r>
              <a:rPr sz="2025" b="1">
                <a:solidFill>
                  <a:srgbClr val="176779"/>
                </a:solidFill>
                <a:latin typeface="Arial"/>
                <a:ea typeface="Arial"/>
                <a:cs typeface="Arial"/>
              </a:rPr>
              <a:t>Outputs / participation</a:t>
            </a:r>
          </a:p>
        </p:txBody>
      </p:sp>
      <p:sp>
        <p:nvSpPr>
          <p:cNvPr id="14" name="text-13">
            <a:extLst>
              <a:ext uri="{FF2B5EF4-FFF2-40B4-BE49-F238E27FC236}">
                <a16:creationId xmlns:a16="http://schemas.microsoft.com/office/drawing/2014/main" id="{D3C31BCA-D382-42CD-BBEB-580E153FAEB0}"/>
              </a:ext>
            </a:extLst>
          </p:cNvPr>
          <p:cNvSpPr>
            <a:spLocks noGrp="1"/>
          </p:cNvSpPr>
          <p:nvPr/>
        </p:nvSpPr>
        <p:spPr>
          <a:xfrm>
            <a:off x="4181475" y="4181475"/>
            <a:ext cx="7439025" cy="581025"/>
          </a:xfrm>
          <a:prstGeom prst="rect">
            <a:avLst/>
          </a:prstGeom>
          <a:noFill/>
          <a:ln w="0">
            <a:noFill/>
          </a:ln>
        </p:spPr>
        <p:txBody>
          <a:bodyPr wrap="square" lIns="0" tIns="0" rIns="0" bIns="0" anchor="t">
            <a:noAutofit/>
          </a:bodyPr>
          <a:lstStyle/>
          <a:p>
            <a:pPr algn="l">
              <a:buNone/>
              <a:defRPr sz="2025" b="0">
                <a:solidFill>
                  <a:srgbClr val="17242C"/>
                </a:solidFill>
                <a:latin typeface="Arial"/>
                <a:ea typeface="Arial"/>
                <a:cs typeface="Arial"/>
              </a:defRPr>
            </a:pPr>
            <a:r>
              <a:rPr sz="2025" b="0">
                <a:solidFill>
                  <a:srgbClr val="17242C"/>
                </a:solidFill>
                <a:latin typeface="Arial"/>
                <a:ea typeface="Arial"/>
                <a:cs typeface="Arial"/>
              </a:rPr>
              <a:t>Sessions delivered / who took part</a:t>
            </a:r>
          </a:p>
        </p:txBody>
      </p:sp>
      <p:sp>
        <p:nvSpPr>
          <p:cNvPr id="15" name="shape-14">
            <a:extLst>
              <a:ext uri="{FF2B5EF4-FFF2-40B4-BE49-F238E27FC236}">
                <a16:creationId xmlns:a16="http://schemas.microsoft.com/office/drawing/2014/main" id="{B2A38A82-6B6A-4006-BE81-11C9F4B534F2}"/>
              </a:ext>
            </a:extLst>
          </p:cNvPr>
          <p:cNvSpPr>
            <a:spLocks noGrp="1"/>
          </p:cNvSpPr>
          <p:nvPr/>
        </p:nvSpPr>
        <p:spPr>
          <a:xfrm>
            <a:off x="571500" y="4772025"/>
            <a:ext cx="11049000" cy="0"/>
          </a:xfrm>
          <a:prstGeom prst="line">
            <a:avLst/>
          </a:prstGeom>
          <a:noFill/>
          <a:ln w="14288">
            <a:solidFill>
              <a:srgbClr val="D5DEE2"/>
            </a:solidFill>
          </a:ln>
        </p:spPr>
        <p:txBody>
          <a:bodyPr/>
          <a:lstStyle/>
          <a:p>
            <a:endParaRPr lang="en-US"/>
          </a:p>
        </p:txBody>
      </p:sp>
      <p:sp>
        <p:nvSpPr>
          <p:cNvPr id="16" name="text-15">
            <a:extLst>
              <a:ext uri="{FF2B5EF4-FFF2-40B4-BE49-F238E27FC236}">
                <a16:creationId xmlns:a16="http://schemas.microsoft.com/office/drawing/2014/main" id="{2579F5DE-BB26-487F-826F-8B8A3A95DCB1}"/>
              </a:ext>
            </a:extLst>
          </p:cNvPr>
          <p:cNvSpPr>
            <a:spLocks noGrp="1"/>
          </p:cNvSpPr>
          <p:nvPr/>
        </p:nvSpPr>
        <p:spPr>
          <a:xfrm>
            <a:off x="571500" y="4924425"/>
            <a:ext cx="3324225" cy="781050"/>
          </a:xfrm>
          <a:prstGeom prst="rect">
            <a:avLst/>
          </a:prstGeom>
          <a:noFill/>
          <a:ln w="0">
            <a:noFill/>
          </a:ln>
        </p:spPr>
        <p:txBody>
          <a:bodyPr wrap="square" lIns="0" tIns="0" rIns="0" bIns="0" anchor="t">
            <a:noAutofit/>
          </a:bodyPr>
          <a:lstStyle/>
          <a:p>
            <a:pPr algn="l">
              <a:buNone/>
              <a:defRPr sz="2025" b="1">
                <a:solidFill>
                  <a:srgbClr val="176779"/>
                </a:solidFill>
                <a:latin typeface="Arial"/>
                <a:ea typeface="Arial"/>
                <a:cs typeface="Arial"/>
              </a:defRPr>
            </a:pPr>
            <a:r>
              <a:rPr sz="2025" b="1">
                <a:solidFill>
                  <a:srgbClr val="176779"/>
                </a:solidFill>
                <a:latin typeface="Arial"/>
                <a:ea typeface="Arial"/>
                <a:cs typeface="Arial"/>
              </a:rPr>
              <a:t>Outcomes / impact</a:t>
            </a:r>
          </a:p>
        </p:txBody>
      </p:sp>
      <p:sp>
        <p:nvSpPr>
          <p:cNvPr id="17" name="text-16">
            <a:extLst>
              <a:ext uri="{FF2B5EF4-FFF2-40B4-BE49-F238E27FC236}">
                <a16:creationId xmlns:a16="http://schemas.microsoft.com/office/drawing/2014/main" id="{481B66F1-AADA-48F7-8DEE-1466A54D4732}"/>
              </a:ext>
            </a:extLst>
          </p:cNvPr>
          <p:cNvSpPr>
            <a:spLocks noGrp="1"/>
          </p:cNvSpPr>
          <p:nvPr/>
        </p:nvSpPr>
        <p:spPr>
          <a:xfrm>
            <a:off x="4181475" y="4924425"/>
            <a:ext cx="7439025" cy="581025"/>
          </a:xfrm>
          <a:prstGeom prst="rect">
            <a:avLst/>
          </a:prstGeom>
          <a:noFill/>
          <a:ln w="0">
            <a:noFill/>
          </a:ln>
        </p:spPr>
        <p:txBody>
          <a:bodyPr wrap="square" lIns="0" tIns="0" rIns="0" bIns="0" anchor="t">
            <a:noAutofit/>
          </a:bodyPr>
          <a:lstStyle/>
          <a:p>
            <a:pPr algn="l">
              <a:buNone/>
              <a:defRPr sz="2025" b="0">
                <a:solidFill>
                  <a:srgbClr val="17242C"/>
                </a:solidFill>
                <a:latin typeface="Arial"/>
                <a:ea typeface="Arial"/>
                <a:cs typeface="Arial"/>
              </a:defRPr>
            </a:pPr>
            <a:r>
              <a:rPr sz="2025" b="0">
                <a:solidFill>
                  <a:srgbClr val="17242C"/>
                </a:solidFill>
                <a:latin typeface="Arial"/>
                <a:ea typeface="Arial"/>
                <a:cs typeface="Arial"/>
              </a:rPr>
              <a:t>Skills and connection / longer-term health and equity</a:t>
            </a:r>
          </a:p>
        </p:txBody>
      </p:sp>
      <p:sp>
        <p:nvSpPr>
          <p:cNvPr id="18" name="text-17">
            <a:extLst>
              <a:ext uri="{FF2B5EF4-FFF2-40B4-BE49-F238E27FC236}">
                <a16:creationId xmlns:a16="http://schemas.microsoft.com/office/drawing/2014/main" id="{4506BEEC-4832-41C8-86BB-D86EC6F50C4F}"/>
              </a:ext>
            </a:extLst>
          </p:cNvPr>
          <p:cNvSpPr>
            <a:spLocks noGrp="1"/>
          </p:cNvSpPr>
          <p:nvPr/>
        </p:nvSpPr>
        <p:spPr>
          <a:xfrm>
            <a:off x="571500" y="5905500"/>
            <a:ext cx="10953750" cy="476250"/>
          </a:xfrm>
          <a:prstGeom prst="rect">
            <a:avLst/>
          </a:prstGeom>
          <a:noFill/>
          <a:ln w="0">
            <a:noFill/>
          </a:ln>
        </p:spPr>
        <p:txBody>
          <a:bodyPr wrap="square" lIns="0" tIns="0" rIns="0" bIns="0" anchor="t">
            <a:noAutofit/>
          </a:bodyPr>
          <a:lstStyle/>
          <a:p>
            <a:pPr algn="l">
              <a:buNone/>
              <a:defRPr sz="1725" b="0">
                <a:solidFill>
                  <a:srgbClr val="52616A"/>
                </a:solidFill>
                <a:latin typeface="Arial"/>
                <a:ea typeface="Arial"/>
                <a:cs typeface="Arial"/>
              </a:defRPr>
            </a:pPr>
            <a:r>
              <a:rPr sz="1725" b="0">
                <a:solidFill>
                  <a:srgbClr val="52616A"/>
                </a:solidFill>
                <a:latin typeface="Arial"/>
                <a:ea typeface="Arial"/>
                <a:cs typeface="Arial"/>
              </a:rPr>
              <a:t>Cook Chill Chat is an existing example. The A13 library proposal is fictional.</a:t>
            </a:r>
          </a:p>
        </p:txBody>
      </p:sp>
    </p:spTree>
    <p:extLst>
      <p:ext uri="{BB962C8B-B14F-4D97-AF65-F5344CB8AC3E}">
        <p14:creationId xmlns:p14="http://schemas.microsoft.com/office/powerpoint/2010/main" val="173423900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 name="text-0">
            <a:extLst>
              <a:ext uri="{FF2B5EF4-FFF2-40B4-BE49-F238E27FC236}">
                <a16:creationId xmlns:a16="http://schemas.microsoft.com/office/drawing/2014/main" id="{7F5E276F-EC97-4F38-B53D-076F63B7E3EF}"/>
              </a:ext>
            </a:extLst>
          </p:cNvPr>
          <p:cNvSpPr>
            <a:spLocks noGrp="1"/>
          </p:cNvSpPr>
          <p:nvPr/>
        </p:nvSpPr>
        <p:spPr>
          <a:xfrm>
            <a:off x="571500" y="571500"/>
            <a:ext cx="11049000" cy="1009650"/>
          </a:xfrm>
          <a:prstGeom prst="rect">
            <a:avLst/>
          </a:prstGeom>
          <a:noFill/>
          <a:ln w="0">
            <a:noFill/>
          </a:ln>
        </p:spPr>
        <p:txBody>
          <a:bodyPr wrap="square" lIns="0" tIns="0" rIns="0" bIns="0" anchor="t">
            <a:noAutofit/>
          </a:bodyPr>
          <a:lstStyle/>
          <a:p>
            <a:pPr algn="l">
              <a:buNone/>
              <a:defRPr sz="3150" b="1">
                <a:solidFill>
                  <a:srgbClr val="17242C"/>
                </a:solidFill>
                <a:latin typeface="Arial"/>
                <a:ea typeface="Arial"/>
                <a:cs typeface="Arial"/>
              </a:defRPr>
            </a:pPr>
            <a:r>
              <a:rPr sz="3150" b="1">
                <a:solidFill>
                  <a:srgbClr val="17242C"/>
                </a:solidFill>
                <a:latin typeface="Arial"/>
                <a:ea typeface="Arial"/>
                <a:cs typeface="Arial"/>
              </a:rPr>
              <a:t>A13  Question</a:t>
            </a:r>
          </a:p>
        </p:txBody>
      </p:sp>
      <p:sp>
        <p:nvSpPr>
          <p:cNvPr id="2" name="shape-1">
            <a:extLst>
              <a:ext uri="{FF2B5EF4-FFF2-40B4-BE49-F238E27FC236}">
                <a16:creationId xmlns:a16="http://schemas.microsoft.com/office/drawing/2014/main" id="{1BEA847B-7FED-442B-B05F-1B0E6916782B}"/>
              </a:ext>
            </a:extLst>
          </p:cNvPr>
          <p:cNvSpPr>
            <a:spLocks noGrp="1"/>
          </p:cNvSpPr>
          <p:nvPr/>
        </p:nvSpPr>
        <p:spPr>
          <a:xfrm>
            <a:off x="571500" y="6315075"/>
            <a:ext cx="11049000" cy="0"/>
          </a:xfrm>
          <a:prstGeom prst="line">
            <a:avLst/>
          </a:prstGeom>
          <a:noFill/>
          <a:ln w="14288">
            <a:solidFill>
              <a:srgbClr val="D5DEE2"/>
            </a:solidFill>
          </a:ln>
        </p:spPr>
        <p:txBody>
          <a:bodyPr/>
          <a:lstStyle/>
          <a:p>
            <a:endParaRPr lang="en-US"/>
          </a:p>
        </p:txBody>
      </p:sp>
      <p:sp>
        <p:nvSpPr>
          <p:cNvPr id="3" name="text-2">
            <a:extLst>
              <a:ext uri="{FF2B5EF4-FFF2-40B4-BE49-F238E27FC236}">
                <a16:creationId xmlns:a16="http://schemas.microsoft.com/office/drawing/2014/main" id="{99C54A1B-597D-4E80-ABBA-732BEDCDFEC8}"/>
              </a:ext>
            </a:extLst>
          </p:cNvPr>
          <p:cNvSpPr>
            <a:spLocks noGrp="1"/>
          </p:cNvSpPr>
          <p:nvPr/>
        </p:nvSpPr>
        <p:spPr>
          <a:xfrm>
            <a:off x="571500" y="6457950"/>
            <a:ext cx="9429750" cy="209550"/>
          </a:xfrm>
          <a:prstGeom prst="rect">
            <a:avLst/>
          </a:prstGeom>
          <a:noFill/>
          <a:ln w="0">
            <a:noFill/>
          </a:ln>
        </p:spPr>
        <p:txBody>
          <a:bodyPr wrap="square" lIns="0" tIns="0" rIns="0" bIns="0" anchor="t">
            <a:noAutofit/>
          </a:bodyPr>
          <a:lstStyle/>
          <a:p>
            <a:pPr algn="l">
              <a:buNone/>
              <a:defRPr sz="1275" b="0">
                <a:solidFill>
                  <a:srgbClr val="52616A"/>
                </a:solidFill>
                <a:latin typeface="Arial"/>
                <a:ea typeface="Arial"/>
                <a:cs typeface="Arial"/>
              </a:defRPr>
            </a:pPr>
            <a:r>
              <a:rPr sz="1275" b="0">
                <a:solidFill>
                  <a:srgbClr val="52616A"/>
                </a:solidFill>
                <a:latin typeface="Arial"/>
                <a:ea typeface="Arial"/>
                <a:cs typeface="Arial"/>
              </a:rPr>
              <a:t>Workbook p16   A13</a:t>
            </a:r>
          </a:p>
        </p:txBody>
      </p:sp>
      <p:sp>
        <p:nvSpPr>
          <p:cNvPr id="4" name="text-3">
            <a:extLst>
              <a:ext uri="{FF2B5EF4-FFF2-40B4-BE49-F238E27FC236}">
                <a16:creationId xmlns:a16="http://schemas.microsoft.com/office/drawing/2014/main" id="{5792DA5A-7DC1-4AF0-893E-52422A7E226B}"/>
              </a:ext>
            </a:extLst>
          </p:cNvPr>
          <p:cNvSpPr>
            <a:spLocks noGrp="1"/>
          </p:cNvSpPr>
          <p:nvPr/>
        </p:nvSpPr>
        <p:spPr>
          <a:xfrm>
            <a:off x="11049000" y="6438900"/>
            <a:ext cx="571500" cy="228600"/>
          </a:xfrm>
          <a:prstGeom prst="rect">
            <a:avLst/>
          </a:prstGeom>
          <a:noFill/>
          <a:ln w="0">
            <a:noFill/>
          </a:ln>
        </p:spPr>
        <p:txBody>
          <a:bodyPr wrap="square" lIns="0" tIns="0" rIns="0" bIns="0" anchor="t">
            <a:noAutofit/>
          </a:bodyPr>
          <a:lstStyle/>
          <a:p>
            <a:pPr algn="r">
              <a:buNone/>
              <a:defRPr sz="1350" b="0">
                <a:solidFill>
                  <a:srgbClr val="52616A"/>
                </a:solidFill>
                <a:latin typeface="Arial"/>
                <a:ea typeface="Arial"/>
                <a:cs typeface="Arial"/>
              </a:defRPr>
            </a:pPr>
            <a:r>
              <a:rPr sz="1350" b="0">
                <a:solidFill>
                  <a:srgbClr val="52616A"/>
                </a:solidFill>
                <a:latin typeface="Arial"/>
                <a:ea typeface="Arial"/>
                <a:cs typeface="Arial"/>
              </a:rPr>
              <a:t>29</a:t>
            </a:r>
          </a:p>
        </p:txBody>
      </p:sp>
      <p:sp>
        <p:nvSpPr>
          <p:cNvPr id="5" name="text-4">
            <a:extLst>
              <a:ext uri="{FF2B5EF4-FFF2-40B4-BE49-F238E27FC236}">
                <a16:creationId xmlns:a16="http://schemas.microsoft.com/office/drawing/2014/main" id="{EC820709-07B5-45BE-8342-9FFC1190E101}"/>
              </a:ext>
            </a:extLst>
          </p:cNvPr>
          <p:cNvSpPr>
            <a:spLocks noGrp="1"/>
          </p:cNvSpPr>
          <p:nvPr/>
        </p:nvSpPr>
        <p:spPr>
          <a:xfrm>
            <a:off x="571500" y="1533525"/>
            <a:ext cx="10953750" cy="323850"/>
          </a:xfrm>
          <a:prstGeom prst="rect">
            <a:avLst/>
          </a:prstGeom>
          <a:noFill/>
          <a:ln w="0">
            <a:noFill/>
          </a:ln>
        </p:spPr>
        <p:txBody>
          <a:bodyPr wrap="square" lIns="0" tIns="0" rIns="0" bIns="0" anchor="t">
            <a:noAutofit/>
          </a:bodyPr>
          <a:lstStyle/>
          <a:p>
            <a:pPr algn="l">
              <a:buNone/>
              <a:defRPr sz="1725" b="1">
                <a:solidFill>
                  <a:srgbClr val="176779"/>
                </a:solidFill>
                <a:latin typeface="Arial"/>
                <a:ea typeface="Arial"/>
                <a:cs typeface="Arial"/>
              </a:defRPr>
            </a:pPr>
            <a:r>
              <a:rPr sz="1725" b="1">
                <a:solidFill>
                  <a:srgbClr val="176779"/>
                </a:solidFill>
                <a:latin typeface="Arial"/>
                <a:ea typeface="Arial"/>
                <a:cs typeface="Arial"/>
              </a:rPr>
              <a:t>3-minute plan   6 marks</a:t>
            </a:r>
          </a:p>
        </p:txBody>
      </p:sp>
      <p:pic>
        <p:nvPicPr>
          <p:cNvPr id="17" name="Picture 16"/>
          <p:cNvPicPr>
            <a:picLocks noChangeAspect="1"/>
          </p:cNvPicPr>
          <p:nvPr/>
        </p:nvPicPr>
        <p:blipFill>
          <a:blip r:embed="rId3"/>
          <a:stretch/>
        </p:blipFill>
        <p:spPr>
          <a:xfrm>
            <a:off x="6191250" y="2038350"/>
            <a:ext cx="5429250" cy="1809750"/>
          </a:xfrm>
          <a:prstGeom prst="rect">
            <a:avLst/>
          </a:prstGeom>
        </p:spPr>
      </p:pic>
      <p:sp>
        <p:nvSpPr>
          <p:cNvPr id="7" name="text-5">
            <a:extLst>
              <a:ext uri="{FF2B5EF4-FFF2-40B4-BE49-F238E27FC236}">
                <a16:creationId xmlns:a16="http://schemas.microsoft.com/office/drawing/2014/main" id="{61864E41-AAC8-4697-886E-1327AD157D63}"/>
              </a:ext>
            </a:extLst>
          </p:cNvPr>
          <p:cNvSpPr>
            <a:spLocks noGrp="1"/>
          </p:cNvSpPr>
          <p:nvPr/>
        </p:nvSpPr>
        <p:spPr>
          <a:xfrm>
            <a:off x="571500" y="2028825"/>
            <a:ext cx="5238750" cy="2152650"/>
          </a:xfrm>
          <a:prstGeom prst="rect">
            <a:avLst/>
          </a:prstGeom>
          <a:noFill/>
          <a:ln w="0">
            <a:noFill/>
          </a:ln>
        </p:spPr>
        <p:txBody>
          <a:bodyPr wrap="square" lIns="0" tIns="0" rIns="0" bIns="0" anchor="t">
            <a:noAutofit/>
          </a:bodyPr>
          <a:lstStyle/>
          <a:p>
            <a:pPr algn="l">
              <a:buNone/>
              <a:defRPr sz="1875" b="0">
                <a:solidFill>
                  <a:srgbClr val="17242C"/>
                </a:solidFill>
                <a:latin typeface="Arial"/>
                <a:ea typeface="Arial"/>
                <a:cs typeface="Arial"/>
              </a:defRPr>
            </a:pPr>
            <a:r>
              <a:rPr sz="1875" b="0">
                <a:solidFill>
                  <a:srgbClr val="17242C"/>
                </a:solidFill>
                <a:latin typeface="Arial"/>
                <a:ea typeface="Arial"/>
                <a:cs typeface="Arial"/>
              </a:rPr>
              <a:t>The illustrated program offers free weekly cooking and food-budgeting classes, translated resources and supervised children’s activities. Residents report food insecurity, language barriers and difficulty attending with children. Some shift workers cannot attend its daytime sessions.</a:t>
            </a:r>
          </a:p>
        </p:txBody>
      </p:sp>
      <p:sp>
        <p:nvSpPr>
          <p:cNvPr id="8" name="text-6">
            <a:extLst>
              <a:ext uri="{FF2B5EF4-FFF2-40B4-BE49-F238E27FC236}">
                <a16:creationId xmlns:a16="http://schemas.microsoft.com/office/drawing/2014/main" id="{7FB4F9D2-C807-4133-B0BC-733BCB06B4DA}"/>
              </a:ext>
            </a:extLst>
          </p:cNvPr>
          <p:cNvSpPr>
            <a:spLocks noGrp="1"/>
          </p:cNvSpPr>
          <p:nvPr/>
        </p:nvSpPr>
        <p:spPr>
          <a:xfrm>
            <a:off x="6191250" y="3857625"/>
            <a:ext cx="5334000" cy="257175"/>
          </a:xfrm>
          <a:prstGeom prst="rect">
            <a:avLst/>
          </a:prstGeom>
          <a:noFill/>
          <a:ln w="0">
            <a:noFill/>
          </a:ln>
        </p:spPr>
        <p:txBody>
          <a:bodyPr wrap="square" lIns="0" tIns="0" rIns="0" bIns="0" anchor="t">
            <a:noAutofit/>
          </a:bodyPr>
          <a:lstStyle/>
          <a:p>
            <a:pPr algn="l">
              <a:buNone/>
              <a:defRPr sz="1425" b="0">
                <a:solidFill>
                  <a:srgbClr val="52616A"/>
                </a:solidFill>
                <a:latin typeface="Arial"/>
                <a:ea typeface="Arial"/>
                <a:cs typeface="Arial"/>
              </a:defRPr>
            </a:pPr>
            <a:r>
              <a:rPr sz="1425" b="0">
                <a:solidFill>
                  <a:srgbClr val="52616A"/>
                </a:solidFill>
                <a:latin typeface="Arial"/>
                <a:ea typeface="Arial"/>
                <a:cs typeface="Arial"/>
              </a:rPr>
              <a:t>Fictional library program</a:t>
            </a:r>
          </a:p>
        </p:txBody>
      </p:sp>
      <p:sp>
        <p:nvSpPr>
          <p:cNvPr id="9" name="text-7">
            <a:extLst>
              <a:ext uri="{FF2B5EF4-FFF2-40B4-BE49-F238E27FC236}">
                <a16:creationId xmlns:a16="http://schemas.microsoft.com/office/drawing/2014/main" id="{E8B58D9C-359F-4D77-8248-4307B948E6EE}"/>
              </a:ext>
            </a:extLst>
          </p:cNvPr>
          <p:cNvSpPr>
            <a:spLocks noGrp="1"/>
          </p:cNvSpPr>
          <p:nvPr/>
        </p:nvSpPr>
        <p:spPr>
          <a:xfrm>
            <a:off x="571500" y="4514850"/>
            <a:ext cx="11049000" cy="1600200"/>
          </a:xfrm>
          <a:prstGeom prst="rect">
            <a:avLst/>
          </a:prstGeom>
          <a:noFill/>
          <a:ln w="0">
            <a:noFill/>
          </a:ln>
        </p:spPr>
        <p:txBody>
          <a:bodyPr wrap="square" lIns="0" tIns="0" rIns="0" bIns="0" anchor="t">
            <a:noAutofit/>
          </a:bodyPr>
          <a:lstStyle/>
          <a:p>
            <a:pPr algn="l">
              <a:buNone/>
              <a:defRPr sz="2100" b="0">
                <a:solidFill>
                  <a:srgbClr val="17242C"/>
                </a:solidFill>
                <a:latin typeface="Arial"/>
                <a:ea typeface="Arial"/>
                <a:cs typeface="Arial"/>
              </a:defRPr>
            </a:pPr>
            <a:r>
              <a:rPr sz="2100" b="0">
                <a:solidFill>
                  <a:srgbClr val="17242C"/>
                </a:solidFill>
                <a:latin typeface="Arial"/>
                <a:ea typeface="Arial"/>
                <a:cs typeface="Arial"/>
              </a:rPr>
              <a:t>Using the illustration and proposal, evaluate the library program using TWO relevant SDGs. (6 marks)</a:t>
            </a:r>
          </a:p>
          <a:p>
            <a:pPr algn="l">
              <a:buNone/>
              <a:defRPr sz="2100" b="0">
                <a:solidFill>
                  <a:srgbClr val="17242C"/>
                </a:solidFill>
                <a:latin typeface="Arial"/>
                <a:ea typeface="Arial"/>
                <a:cs typeface="Arial"/>
              </a:defRPr>
            </a:pPr>
            <a:r>
              <a:rPr sz="2100" b="0">
                <a:solidFill>
                  <a:srgbClr val="17242C"/>
                </a:solidFill>
                <a:latin typeface="Arial"/>
                <a:ea typeface="Arial"/>
                <a:cs typeface="Arial"/>
              </a:rPr>
              <a:t>Live: plan a judgement, two goal–feature–need links and one limitation. Complete the full response after the workshop in your own notes.</a:t>
            </a:r>
          </a:p>
        </p:txBody>
      </p:sp>
    </p:spTree>
    <p:extLst>
      <p:ext uri="{BB962C8B-B14F-4D97-AF65-F5344CB8AC3E}">
        <p14:creationId xmlns:p14="http://schemas.microsoft.com/office/powerpoint/2010/main" val="160978294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 name="text-0">
            <a:extLst>
              <a:ext uri="{FF2B5EF4-FFF2-40B4-BE49-F238E27FC236}">
                <a16:creationId xmlns:a16="http://schemas.microsoft.com/office/drawing/2014/main" id="{DD20E110-5AAD-4EA9-9117-57582C90180E}"/>
              </a:ext>
            </a:extLst>
          </p:cNvPr>
          <p:cNvSpPr>
            <a:spLocks noGrp="1"/>
          </p:cNvSpPr>
          <p:nvPr/>
        </p:nvSpPr>
        <p:spPr>
          <a:xfrm>
            <a:off x="571500" y="571500"/>
            <a:ext cx="11049000" cy="1009650"/>
          </a:xfrm>
          <a:prstGeom prst="rect">
            <a:avLst/>
          </a:prstGeom>
          <a:noFill/>
          <a:ln w="0">
            <a:noFill/>
          </a:ln>
        </p:spPr>
        <p:txBody>
          <a:bodyPr wrap="square" lIns="0" tIns="0" rIns="0" bIns="0" anchor="t">
            <a:noAutofit/>
          </a:bodyPr>
          <a:lstStyle/>
          <a:p>
            <a:pPr algn="l">
              <a:buNone/>
              <a:defRPr sz="3150" b="1">
                <a:solidFill>
                  <a:srgbClr val="17242C"/>
                </a:solidFill>
                <a:latin typeface="Arial"/>
                <a:ea typeface="Arial"/>
                <a:cs typeface="Arial"/>
              </a:defRPr>
            </a:pPr>
            <a:r>
              <a:rPr sz="3150" b="1">
                <a:solidFill>
                  <a:srgbClr val="17242C"/>
                </a:solidFill>
                <a:latin typeface="Arial"/>
                <a:ea typeface="Arial"/>
                <a:cs typeface="Arial"/>
              </a:rPr>
              <a:t>A13  A useful but limited contribution</a:t>
            </a:r>
          </a:p>
        </p:txBody>
      </p:sp>
      <p:sp>
        <p:nvSpPr>
          <p:cNvPr id="2" name="shape-1">
            <a:extLst>
              <a:ext uri="{FF2B5EF4-FFF2-40B4-BE49-F238E27FC236}">
                <a16:creationId xmlns:a16="http://schemas.microsoft.com/office/drawing/2014/main" id="{537D0E74-D0EC-492E-B413-BAE06ACAEAB5}"/>
              </a:ext>
            </a:extLst>
          </p:cNvPr>
          <p:cNvSpPr>
            <a:spLocks noGrp="1"/>
          </p:cNvSpPr>
          <p:nvPr/>
        </p:nvSpPr>
        <p:spPr>
          <a:xfrm>
            <a:off x="571500" y="6315075"/>
            <a:ext cx="11049000" cy="0"/>
          </a:xfrm>
          <a:prstGeom prst="line">
            <a:avLst/>
          </a:prstGeom>
          <a:noFill/>
          <a:ln w="14288">
            <a:solidFill>
              <a:srgbClr val="D5DEE2"/>
            </a:solidFill>
          </a:ln>
        </p:spPr>
        <p:txBody>
          <a:bodyPr/>
          <a:lstStyle/>
          <a:p>
            <a:endParaRPr lang="en-US"/>
          </a:p>
        </p:txBody>
      </p:sp>
      <p:sp>
        <p:nvSpPr>
          <p:cNvPr id="3" name="text-2">
            <a:extLst>
              <a:ext uri="{FF2B5EF4-FFF2-40B4-BE49-F238E27FC236}">
                <a16:creationId xmlns:a16="http://schemas.microsoft.com/office/drawing/2014/main" id="{0F6713EA-E98D-42A9-BDF7-5551298D32C2}"/>
              </a:ext>
            </a:extLst>
          </p:cNvPr>
          <p:cNvSpPr>
            <a:spLocks noGrp="1"/>
          </p:cNvSpPr>
          <p:nvPr/>
        </p:nvSpPr>
        <p:spPr>
          <a:xfrm>
            <a:off x="571500" y="6457950"/>
            <a:ext cx="9429750" cy="209550"/>
          </a:xfrm>
          <a:prstGeom prst="rect">
            <a:avLst/>
          </a:prstGeom>
          <a:noFill/>
          <a:ln w="0">
            <a:noFill/>
          </a:ln>
        </p:spPr>
        <p:txBody>
          <a:bodyPr wrap="square" lIns="0" tIns="0" rIns="0" bIns="0" anchor="t">
            <a:noAutofit/>
          </a:bodyPr>
          <a:lstStyle/>
          <a:p>
            <a:pPr algn="l">
              <a:buNone/>
              <a:defRPr sz="1275" b="0">
                <a:solidFill>
                  <a:srgbClr val="52616A"/>
                </a:solidFill>
                <a:latin typeface="Arial"/>
                <a:ea typeface="Arial"/>
                <a:cs typeface="Arial"/>
              </a:defRPr>
            </a:pPr>
            <a:r>
              <a:rPr sz="1275" b="0">
                <a:solidFill>
                  <a:srgbClr val="52616A"/>
                </a:solidFill>
                <a:latin typeface="Arial"/>
                <a:ea typeface="Arial"/>
                <a:cs typeface="Arial"/>
              </a:rPr>
              <a:t>Workbook p16   A13</a:t>
            </a:r>
          </a:p>
        </p:txBody>
      </p:sp>
      <p:sp>
        <p:nvSpPr>
          <p:cNvPr id="4" name="text-3">
            <a:extLst>
              <a:ext uri="{FF2B5EF4-FFF2-40B4-BE49-F238E27FC236}">
                <a16:creationId xmlns:a16="http://schemas.microsoft.com/office/drawing/2014/main" id="{8F241F4B-26E0-4745-98E1-2B2553125A2D}"/>
              </a:ext>
            </a:extLst>
          </p:cNvPr>
          <p:cNvSpPr>
            <a:spLocks noGrp="1"/>
          </p:cNvSpPr>
          <p:nvPr/>
        </p:nvSpPr>
        <p:spPr>
          <a:xfrm>
            <a:off x="11049000" y="6438900"/>
            <a:ext cx="571500" cy="228600"/>
          </a:xfrm>
          <a:prstGeom prst="rect">
            <a:avLst/>
          </a:prstGeom>
          <a:noFill/>
          <a:ln w="0">
            <a:noFill/>
          </a:ln>
        </p:spPr>
        <p:txBody>
          <a:bodyPr wrap="square" lIns="0" tIns="0" rIns="0" bIns="0" anchor="t">
            <a:noAutofit/>
          </a:bodyPr>
          <a:lstStyle/>
          <a:p>
            <a:pPr algn="r">
              <a:buNone/>
              <a:defRPr sz="1350" b="0">
                <a:solidFill>
                  <a:srgbClr val="52616A"/>
                </a:solidFill>
                <a:latin typeface="Arial"/>
                <a:ea typeface="Arial"/>
                <a:cs typeface="Arial"/>
              </a:defRPr>
            </a:pPr>
            <a:r>
              <a:rPr sz="1350" b="0">
                <a:solidFill>
                  <a:srgbClr val="52616A"/>
                </a:solidFill>
                <a:latin typeface="Arial"/>
                <a:ea typeface="Arial"/>
                <a:cs typeface="Arial"/>
              </a:rPr>
              <a:t>30</a:t>
            </a:r>
          </a:p>
        </p:txBody>
      </p:sp>
      <p:sp>
        <p:nvSpPr>
          <p:cNvPr id="5" name="text-4">
            <a:extLst>
              <a:ext uri="{FF2B5EF4-FFF2-40B4-BE49-F238E27FC236}">
                <a16:creationId xmlns:a16="http://schemas.microsoft.com/office/drawing/2014/main" id="{74566089-1D35-48F3-9629-23C2C38C3EA5}"/>
              </a:ext>
            </a:extLst>
          </p:cNvPr>
          <p:cNvSpPr>
            <a:spLocks noGrp="1"/>
          </p:cNvSpPr>
          <p:nvPr/>
        </p:nvSpPr>
        <p:spPr>
          <a:xfrm>
            <a:off x="571500" y="1924050"/>
            <a:ext cx="2476500" cy="781050"/>
          </a:xfrm>
          <a:prstGeom prst="rect">
            <a:avLst/>
          </a:prstGeom>
          <a:noFill/>
          <a:ln w="0">
            <a:noFill/>
          </a:ln>
        </p:spPr>
        <p:txBody>
          <a:bodyPr wrap="square" lIns="0" tIns="0" rIns="0" bIns="0" anchor="t">
            <a:noAutofit/>
          </a:bodyPr>
          <a:lstStyle/>
          <a:p>
            <a:pPr algn="l">
              <a:buNone/>
              <a:defRPr sz="2175" b="1">
                <a:solidFill>
                  <a:srgbClr val="176779"/>
                </a:solidFill>
                <a:latin typeface="Arial"/>
                <a:ea typeface="Arial"/>
                <a:cs typeface="Arial"/>
              </a:defRPr>
            </a:pPr>
            <a:r>
              <a:rPr sz="2175" b="1">
                <a:solidFill>
                  <a:srgbClr val="176779"/>
                </a:solidFill>
                <a:latin typeface="Arial"/>
                <a:ea typeface="Arial"/>
                <a:cs typeface="Arial"/>
              </a:rPr>
              <a:t>SDG 4</a:t>
            </a:r>
          </a:p>
        </p:txBody>
      </p:sp>
      <p:sp>
        <p:nvSpPr>
          <p:cNvPr id="6" name="text-5">
            <a:extLst>
              <a:ext uri="{FF2B5EF4-FFF2-40B4-BE49-F238E27FC236}">
                <a16:creationId xmlns:a16="http://schemas.microsoft.com/office/drawing/2014/main" id="{39D0DA90-C029-4258-BE27-86CC46A1814C}"/>
              </a:ext>
            </a:extLst>
          </p:cNvPr>
          <p:cNvSpPr>
            <a:spLocks noGrp="1"/>
          </p:cNvSpPr>
          <p:nvPr/>
        </p:nvSpPr>
        <p:spPr>
          <a:xfrm>
            <a:off x="3333750" y="1924050"/>
            <a:ext cx="8286750" cy="962025"/>
          </a:xfrm>
          <a:prstGeom prst="rect">
            <a:avLst/>
          </a:prstGeom>
          <a:noFill/>
          <a:ln w="0">
            <a:noFill/>
          </a:ln>
        </p:spPr>
        <p:txBody>
          <a:bodyPr wrap="square" lIns="0" tIns="0" rIns="0" bIns="0" anchor="t">
            <a:noAutofit/>
          </a:bodyPr>
          <a:lstStyle/>
          <a:p>
            <a:pPr algn="l">
              <a:buNone/>
              <a:defRPr sz="2175" b="0">
                <a:solidFill>
                  <a:srgbClr val="17242C"/>
                </a:solidFill>
                <a:latin typeface="Arial"/>
                <a:ea typeface="Arial"/>
                <a:cs typeface="Arial"/>
              </a:defRPr>
            </a:pPr>
            <a:r>
              <a:rPr sz="2175" b="0">
                <a:solidFill>
                  <a:srgbClr val="17242C"/>
                </a:solidFill>
                <a:latin typeface="Arial"/>
                <a:ea typeface="Arial"/>
                <a:cs typeface="Arial"/>
              </a:rPr>
              <a:t>Cooking and budgeting skills address learning needs.</a:t>
            </a:r>
          </a:p>
        </p:txBody>
      </p:sp>
      <p:sp>
        <p:nvSpPr>
          <p:cNvPr id="7" name="shape-6">
            <a:extLst>
              <a:ext uri="{FF2B5EF4-FFF2-40B4-BE49-F238E27FC236}">
                <a16:creationId xmlns:a16="http://schemas.microsoft.com/office/drawing/2014/main" id="{879ED4F8-CF35-446A-98BF-29326C138FE5}"/>
              </a:ext>
            </a:extLst>
          </p:cNvPr>
          <p:cNvSpPr>
            <a:spLocks noGrp="1"/>
          </p:cNvSpPr>
          <p:nvPr/>
        </p:nvSpPr>
        <p:spPr>
          <a:xfrm>
            <a:off x="571500" y="2895600"/>
            <a:ext cx="11049000" cy="0"/>
          </a:xfrm>
          <a:prstGeom prst="line">
            <a:avLst/>
          </a:prstGeom>
          <a:noFill/>
          <a:ln w="14288">
            <a:solidFill>
              <a:srgbClr val="D5DEE2"/>
            </a:solidFill>
          </a:ln>
        </p:spPr>
        <p:txBody>
          <a:bodyPr/>
          <a:lstStyle/>
          <a:p>
            <a:endParaRPr lang="en-US"/>
          </a:p>
        </p:txBody>
      </p:sp>
      <p:sp>
        <p:nvSpPr>
          <p:cNvPr id="8" name="text-7">
            <a:extLst>
              <a:ext uri="{FF2B5EF4-FFF2-40B4-BE49-F238E27FC236}">
                <a16:creationId xmlns:a16="http://schemas.microsoft.com/office/drawing/2014/main" id="{CDF13484-5B37-4C59-A519-A7E66D0A3D3A}"/>
              </a:ext>
            </a:extLst>
          </p:cNvPr>
          <p:cNvSpPr>
            <a:spLocks noGrp="1"/>
          </p:cNvSpPr>
          <p:nvPr/>
        </p:nvSpPr>
        <p:spPr>
          <a:xfrm>
            <a:off x="571500" y="3048000"/>
            <a:ext cx="2476500" cy="781050"/>
          </a:xfrm>
          <a:prstGeom prst="rect">
            <a:avLst/>
          </a:prstGeom>
          <a:noFill/>
          <a:ln w="0">
            <a:noFill/>
          </a:ln>
        </p:spPr>
        <p:txBody>
          <a:bodyPr wrap="square" lIns="0" tIns="0" rIns="0" bIns="0" anchor="t">
            <a:noAutofit/>
          </a:bodyPr>
          <a:lstStyle/>
          <a:p>
            <a:pPr algn="l">
              <a:buNone/>
              <a:defRPr sz="2175" b="1">
                <a:solidFill>
                  <a:srgbClr val="176779"/>
                </a:solidFill>
                <a:latin typeface="Arial"/>
                <a:ea typeface="Arial"/>
                <a:cs typeface="Arial"/>
              </a:defRPr>
            </a:pPr>
            <a:r>
              <a:rPr sz="2175" b="1">
                <a:solidFill>
                  <a:srgbClr val="176779"/>
                </a:solidFill>
                <a:latin typeface="Arial"/>
                <a:ea typeface="Arial"/>
                <a:cs typeface="Arial"/>
              </a:rPr>
              <a:t>SDG 10</a:t>
            </a:r>
          </a:p>
        </p:txBody>
      </p:sp>
      <p:sp>
        <p:nvSpPr>
          <p:cNvPr id="9" name="text-8">
            <a:extLst>
              <a:ext uri="{FF2B5EF4-FFF2-40B4-BE49-F238E27FC236}">
                <a16:creationId xmlns:a16="http://schemas.microsoft.com/office/drawing/2014/main" id="{DB0C85C5-7953-41E2-BDE7-46A3E311C781}"/>
              </a:ext>
            </a:extLst>
          </p:cNvPr>
          <p:cNvSpPr>
            <a:spLocks noGrp="1"/>
          </p:cNvSpPr>
          <p:nvPr/>
        </p:nvSpPr>
        <p:spPr>
          <a:xfrm>
            <a:off x="3333750" y="3048000"/>
            <a:ext cx="8286750" cy="962025"/>
          </a:xfrm>
          <a:prstGeom prst="rect">
            <a:avLst/>
          </a:prstGeom>
          <a:noFill/>
          <a:ln w="0">
            <a:noFill/>
          </a:ln>
        </p:spPr>
        <p:txBody>
          <a:bodyPr wrap="square" lIns="0" tIns="0" rIns="0" bIns="0" anchor="t">
            <a:noAutofit/>
          </a:bodyPr>
          <a:lstStyle/>
          <a:p>
            <a:pPr algn="l">
              <a:buNone/>
              <a:defRPr sz="2175" b="0">
                <a:solidFill>
                  <a:srgbClr val="17242C"/>
                </a:solidFill>
                <a:latin typeface="Arial"/>
                <a:ea typeface="Arial"/>
                <a:cs typeface="Arial"/>
              </a:defRPr>
            </a:pPr>
            <a:r>
              <a:rPr sz="2175" b="0">
                <a:solidFill>
                  <a:srgbClr val="17242C"/>
                </a:solidFill>
                <a:latin typeface="Arial"/>
                <a:ea typeface="Arial"/>
                <a:cs typeface="Arial"/>
              </a:rPr>
              <a:t>Free, translated provision and children’s activities reduce barriers.</a:t>
            </a:r>
          </a:p>
        </p:txBody>
      </p:sp>
      <p:sp>
        <p:nvSpPr>
          <p:cNvPr id="10" name="shape-9">
            <a:extLst>
              <a:ext uri="{FF2B5EF4-FFF2-40B4-BE49-F238E27FC236}">
                <a16:creationId xmlns:a16="http://schemas.microsoft.com/office/drawing/2014/main" id="{C34CC708-AAF8-4746-B04F-5BB290743D2A}"/>
              </a:ext>
            </a:extLst>
          </p:cNvPr>
          <p:cNvSpPr>
            <a:spLocks noGrp="1"/>
          </p:cNvSpPr>
          <p:nvPr/>
        </p:nvSpPr>
        <p:spPr>
          <a:xfrm>
            <a:off x="571500" y="4019550"/>
            <a:ext cx="11049000" cy="0"/>
          </a:xfrm>
          <a:prstGeom prst="line">
            <a:avLst/>
          </a:prstGeom>
          <a:noFill/>
          <a:ln w="14288">
            <a:solidFill>
              <a:srgbClr val="D5DEE2"/>
            </a:solidFill>
          </a:ln>
        </p:spPr>
        <p:txBody>
          <a:bodyPr/>
          <a:lstStyle/>
          <a:p>
            <a:endParaRPr lang="en-US"/>
          </a:p>
        </p:txBody>
      </p:sp>
      <p:sp>
        <p:nvSpPr>
          <p:cNvPr id="11" name="text-10">
            <a:extLst>
              <a:ext uri="{FF2B5EF4-FFF2-40B4-BE49-F238E27FC236}">
                <a16:creationId xmlns:a16="http://schemas.microsoft.com/office/drawing/2014/main" id="{4538FFE4-671A-4DD7-83D0-C53497BA0F61}"/>
              </a:ext>
            </a:extLst>
          </p:cNvPr>
          <p:cNvSpPr>
            <a:spLocks noGrp="1"/>
          </p:cNvSpPr>
          <p:nvPr/>
        </p:nvSpPr>
        <p:spPr>
          <a:xfrm>
            <a:off x="571500" y="4171950"/>
            <a:ext cx="2476500" cy="781050"/>
          </a:xfrm>
          <a:prstGeom prst="rect">
            <a:avLst/>
          </a:prstGeom>
          <a:noFill/>
          <a:ln w="0">
            <a:noFill/>
          </a:ln>
        </p:spPr>
        <p:txBody>
          <a:bodyPr wrap="square" lIns="0" tIns="0" rIns="0" bIns="0" anchor="t">
            <a:noAutofit/>
          </a:bodyPr>
          <a:lstStyle/>
          <a:p>
            <a:pPr algn="l">
              <a:buNone/>
              <a:defRPr sz="2175" b="1">
                <a:solidFill>
                  <a:srgbClr val="176779"/>
                </a:solidFill>
                <a:latin typeface="Arial"/>
                <a:ea typeface="Arial"/>
                <a:cs typeface="Arial"/>
              </a:defRPr>
            </a:pPr>
            <a:r>
              <a:rPr sz="2175" b="1">
                <a:solidFill>
                  <a:srgbClr val="176779"/>
                </a:solidFill>
                <a:latin typeface="Arial"/>
                <a:ea typeface="Arial"/>
                <a:cs typeface="Arial"/>
              </a:rPr>
              <a:t>Limitation and evaluation</a:t>
            </a:r>
          </a:p>
        </p:txBody>
      </p:sp>
      <p:sp>
        <p:nvSpPr>
          <p:cNvPr id="12" name="text-11">
            <a:extLst>
              <a:ext uri="{FF2B5EF4-FFF2-40B4-BE49-F238E27FC236}">
                <a16:creationId xmlns:a16="http://schemas.microsoft.com/office/drawing/2014/main" id="{423A8B01-A69A-4804-8360-1E34A57ECF58}"/>
              </a:ext>
            </a:extLst>
          </p:cNvPr>
          <p:cNvSpPr>
            <a:spLocks noGrp="1"/>
          </p:cNvSpPr>
          <p:nvPr/>
        </p:nvSpPr>
        <p:spPr>
          <a:xfrm>
            <a:off x="3333750" y="4171950"/>
            <a:ext cx="8286750" cy="962025"/>
          </a:xfrm>
          <a:prstGeom prst="rect">
            <a:avLst/>
          </a:prstGeom>
          <a:noFill/>
          <a:ln w="0">
            <a:noFill/>
          </a:ln>
        </p:spPr>
        <p:txBody>
          <a:bodyPr wrap="square" lIns="0" tIns="0" rIns="0" bIns="0" anchor="t">
            <a:noAutofit/>
          </a:bodyPr>
          <a:lstStyle/>
          <a:p>
            <a:pPr algn="l">
              <a:buNone/>
              <a:defRPr sz="2175" b="0">
                <a:solidFill>
                  <a:srgbClr val="17242C"/>
                </a:solidFill>
                <a:latin typeface="Arial"/>
                <a:ea typeface="Arial"/>
                <a:cs typeface="Arial"/>
              </a:defRPr>
            </a:pPr>
            <a:r>
              <a:rPr sz="2175" b="0">
                <a:solidFill>
                  <a:srgbClr val="17242C"/>
                </a:solidFill>
                <a:latin typeface="Arial"/>
                <a:ea typeface="Arial"/>
                <a:cs typeface="Arial"/>
              </a:rPr>
              <a:t>Daytime sessions miss some workers. Check skill change and participation gaps.</a:t>
            </a:r>
          </a:p>
        </p:txBody>
      </p:sp>
      <p:sp>
        <p:nvSpPr>
          <p:cNvPr id="13" name="text-12">
            <a:extLst>
              <a:ext uri="{FF2B5EF4-FFF2-40B4-BE49-F238E27FC236}">
                <a16:creationId xmlns:a16="http://schemas.microsoft.com/office/drawing/2014/main" id="{EB3EEA3F-313F-41DA-9356-E8737FAB1052}"/>
              </a:ext>
            </a:extLst>
          </p:cNvPr>
          <p:cNvSpPr>
            <a:spLocks noGrp="1"/>
          </p:cNvSpPr>
          <p:nvPr/>
        </p:nvSpPr>
        <p:spPr>
          <a:xfrm>
            <a:off x="571500" y="5743575"/>
            <a:ext cx="10953750" cy="476250"/>
          </a:xfrm>
          <a:prstGeom prst="rect">
            <a:avLst/>
          </a:prstGeom>
          <a:noFill/>
          <a:ln w="0">
            <a:noFill/>
          </a:ln>
        </p:spPr>
        <p:txBody>
          <a:bodyPr wrap="square" lIns="0" tIns="0" rIns="0" bIns="0" anchor="t">
            <a:noAutofit/>
          </a:bodyPr>
          <a:lstStyle/>
          <a:p>
            <a:pPr algn="l">
              <a:buNone/>
              <a:defRPr sz="1725" b="0">
                <a:solidFill>
                  <a:srgbClr val="966032"/>
                </a:solidFill>
                <a:latin typeface="Arial"/>
                <a:ea typeface="Arial"/>
                <a:cs typeface="Arial"/>
              </a:defRPr>
            </a:pPr>
            <a:r>
              <a:rPr sz="1725" b="0">
                <a:solidFill>
                  <a:srgbClr val="966032"/>
                </a:solidFill>
                <a:latin typeface="Arial"/>
                <a:ea typeface="Arial"/>
                <a:cs typeface="Arial"/>
              </a:rPr>
              <a:t>Use TWO goals with mechanisms. Complete the full 6-mark response after the workshop.</a:t>
            </a:r>
          </a:p>
        </p:txBody>
      </p:sp>
    </p:spTree>
    <p:extLst>
      <p:ext uri="{BB962C8B-B14F-4D97-AF65-F5344CB8AC3E}">
        <p14:creationId xmlns:p14="http://schemas.microsoft.com/office/powerpoint/2010/main" val="138349026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6" name="text-0">
            <a:extLst>
              <a:ext uri="{FF2B5EF4-FFF2-40B4-BE49-F238E27FC236}">
                <a16:creationId xmlns:a16="http://schemas.microsoft.com/office/drawing/2014/main" id="{64F966E4-4FE9-461E-86C7-CEFAB351A5AC}"/>
              </a:ext>
            </a:extLst>
          </p:cNvPr>
          <p:cNvSpPr>
            <a:spLocks noGrp="1"/>
          </p:cNvSpPr>
          <p:nvPr/>
        </p:nvSpPr>
        <p:spPr>
          <a:xfrm>
            <a:off x="571500" y="571500"/>
            <a:ext cx="11049000" cy="1009650"/>
          </a:xfrm>
          <a:prstGeom prst="rect">
            <a:avLst/>
          </a:prstGeom>
          <a:noFill/>
          <a:ln w="0">
            <a:noFill/>
          </a:ln>
        </p:spPr>
        <p:txBody>
          <a:bodyPr wrap="square" lIns="0" tIns="0" rIns="0" bIns="0" anchor="t">
            <a:noAutofit/>
          </a:bodyPr>
          <a:lstStyle/>
          <a:p>
            <a:pPr algn="l">
              <a:buNone/>
              <a:defRPr sz="3150" b="1">
                <a:solidFill>
                  <a:srgbClr val="17242C"/>
                </a:solidFill>
                <a:latin typeface="Arial"/>
                <a:ea typeface="Arial"/>
                <a:cs typeface="Arial"/>
              </a:defRPr>
            </a:pPr>
            <a:r>
              <a:rPr sz="3150" b="1">
                <a:solidFill>
                  <a:srgbClr val="17242C"/>
                </a:solidFill>
                <a:latin typeface="Arial"/>
                <a:ea typeface="Arial"/>
                <a:cs typeface="Arial"/>
              </a:rPr>
              <a:t>Training for improved performance</a:t>
            </a:r>
          </a:p>
        </p:txBody>
      </p:sp>
      <p:sp>
        <p:nvSpPr>
          <p:cNvPr id="2" name="shape-1">
            <a:extLst>
              <a:ext uri="{FF2B5EF4-FFF2-40B4-BE49-F238E27FC236}">
                <a16:creationId xmlns:a16="http://schemas.microsoft.com/office/drawing/2014/main" id="{257F49D7-BE49-4C8A-956D-F3E3AB47E325}"/>
              </a:ext>
            </a:extLst>
          </p:cNvPr>
          <p:cNvSpPr>
            <a:spLocks noGrp="1"/>
          </p:cNvSpPr>
          <p:nvPr/>
        </p:nvSpPr>
        <p:spPr>
          <a:xfrm>
            <a:off x="571500" y="6315075"/>
            <a:ext cx="11049000" cy="0"/>
          </a:xfrm>
          <a:prstGeom prst="line">
            <a:avLst/>
          </a:prstGeom>
          <a:noFill/>
          <a:ln w="14288">
            <a:solidFill>
              <a:srgbClr val="D5DEE2"/>
            </a:solidFill>
          </a:ln>
        </p:spPr>
        <p:txBody>
          <a:bodyPr/>
          <a:lstStyle/>
          <a:p>
            <a:endParaRPr lang="en-US"/>
          </a:p>
        </p:txBody>
      </p:sp>
      <p:sp>
        <p:nvSpPr>
          <p:cNvPr id="3" name="text-2">
            <a:extLst>
              <a:ext uri="{FF2B5EF4-FFF2-40B4-BE49-F238E27FC236}">
                <a16:creationId xmlns:a16="http://schemas.microsoft.com/office/drawing/2014/main" id="{8E29AC07-A2B5-45AF-B7E0-489E3D5885A1}"/>
              </a:ext>
            </a:extLst>
          </p:cNvPr>
          <p:cNvSpPr>
            <a:spLocks noGrp="1"/>
          </p:cNvSpPr>
          <p:nvPr/>
        </p:nvSpPr>
        <p:spPr>
          <a:xfrm>
            <a:off x="571500" y="6457950"/>
            <a:ext cx="9429750" cy="209550"/>
          </a:xfrm>
          <a:prstGeom prst="rect">
            <a:avLst/>
          </a:prstGeom>
          <a:noFill/>
          <a:ln w="0">
            <a:noFill/>
          </a:ln>
        </p:spPr>
        <p:txBody>
          <a:bodyPr wrap="square" lIns="0" tIns="0" rIns="0" bIns="0" anchor="t">
            <a:noAutofit/>
          </a:bodyPr>
          <a:lstStyle/>
          <a:p>
            <a:pPr algn="l">
              <a:buNone/>
              <a:defRPr sz="1275" b="0">
                <a:solidFill>
                  <a:srgbClr val="52616A"/>
                </a:solidFill>
                <a:latin typeface="Arial"/>
                <a:ea typeface="Arial"/>
                <a:cs typeface="Arial"/>
              </a:defRPr>
            </a:pPr>
            <a:r>
              <a:rPr sz="1275" b="0">
                <a:solidFill>
                  <a:srgbClr val="52616A"/>
                </a:solidFill>
                <a:latin typeface="Arial"/>
                <a:ea typeface="Arial"/>
                <a:cs typeface="Arial"/>
              </a:rPr>
              <a:t>Workbook p17–18</a:t>
            </a:r>
          </a:p>
        </p:txBody>
      </p:sp>
      <p:sp>
        <p:nvSpPr>
          <p:cNvPr id="4" name="text-3">
            <a:extLst>
              <a:ext uri="{FF2B5EF4-FFF2-40B4-BE49-F238E27FC236}">
                <a16:creationId xmlns:a16="http://schemas.microsoft.com/office/drawing/2014/main" id="{C4A97B47-A4EF-427E-9E93-0A3C7A0401A6}"/>
              </a:ext>
            </a:extLst>
          </p:cNvPr>
          <p:cNvSpPr>
            <a:spLocks noGrp="1"/>
          </p:cNvSpPr>
          <p:nvPr/>
        </p:nvSpPr>
        <p:spPr>
          <a:xfrm>
            <a:off x="11049000" y="6438900"/>
            <a:ext cx="571500" cy="228600"/>
          </a:xfrm>
          <a:prstGeom prst="rect">
            <a:avLst/>
          </a:prstGeom>
          <a:noFill/>
          <a:ln w="0">
            <a:noFill/>
          </a:ln>
        </p:spPr>
        <p:txBody>
          <a:bodyPr wrap="square" lIns="0" tIns="0" rIns="0" bIns="0" anchor="t">
            <a:noAutofit/>
          </a:bodyPr>
          <a:lstStyle/>
          <a:p>
            <a:pPr algn="r">
              <a:buNone/>
              <a:defRPr sz="1350" b="0">
                <a:solidFill>
                  <a:srgbClr val="52616A"/>
                </a:solidFill>
                <a:latin typeface="Arial"/>
                <a:ea typeface="Arial"/>
                <a:cs typeface="Arial"/>
              </a:defRPr>
            </a:pPr>
            <a:r>
              <a:rPr sz="1350" b="0">
                <a:solidFill>
                  <a:srgbClr val="52616A"/>
                </a:solidFill>
                <a:latin typeface="Arial"/>
                <a:ea typeface="Arial"/>
                <a:cs typeface="Arial"/>
              </a:rPr>
              <a:t>31</a:t>
            </a:r>
          </a:p>
        </p:txBody>
      </p:sp>
      <p:sp>
        <p:nvSpPr>
          <p:cNvPr id="5" name="shape-4">
            <a:extLst>
              <a:ext uri="{FF2B5EF4-FFF2-40B4-BE49-F238E27FC236}">
                <a16:creationId xmlns:a16="http://schemas.microsoft.com/office/drawing/2014/main" id="{5F7CDAA0-556D-4375-8F73-C6046ECCCCB8}"/>
              </a:ext>
            </a:extLst>
          </p:cNvPr>
          <p:cNvSpPr>
            <a:spLocks noGrp="1"/>
          </p:cNvSpPr>
          <p:nvPr/>
        </p:nvSpPr>
        <p:spPr>
          <a:xfrm>
            <a:off x="571500" y="1962150"/>
            <a:ext cx="1844040" cy="0"/>
          </a:xfrm>
          <a:prstGeom prst="line">
            <a:avLst/>
          </a:prstGeom>
          <a:noFill/>
          <a:ln w="14288">
            <a:solidFill>
              <a:srgbClr val="176779"/>
            </a:solidFill>
          </a:ln>
        </p:spPr>
        <p:txBody>
          <a:bodyPr/>
          <a:lstStyle/>
          <a:p>
            <a:endParaRPr lang="en-US"/>
          </a:p>
        </p:txBody>
      </p:sp>
      <p:sp>
        <p:nvSpPr>
          <p:cNvPr id="6" name="text-5">
            <a:extLst>
              <a:ext uri="{FF2B5EF4-FFF2-40B4-BE49-F238E27FC236}">
                <a16:creationId xmlns:a16="http://schemas.microsoft.com/office/drawing/2014/main" id="{930492A0-384A-40C4-A5D4-A6FA87E658F0}"/>
              </a:ext>
            </a:extLst>
          </p:cNvPr>
          <p:cNvSpPr>
            <a:spLocks noGrp="1"/>
          </p:cNvSpPr>
          <p:nvPr/>
        </p:nvSpPr>
        <p:spPr>
          <a:xfrm>
            <a:off x="571500" y="2085975"/>
            <a:ext cx="1844040" cy="1200150"/>
          </a:xfrm>
          <a:prstGeom prst="rect">
            <a:avLst/>
          </a:prstGeom>
          <a:noFill/>
          <a:ln w="0">
            <a:noFill/>
          </a:ln>
        </p:spPr>
        <p:txBody>
          <a:bodyPr wrap="square" lIns="0" tIns="0" rIns="0" bIns="0" anchor="t">
            <a:noAutofit/>
          </a:bodyPr>
          <a:lstStyle/>
          <a:p>
            <a:pPr algn="ctr">
              <a:buNone/>
              <a:defRPr sz="2025" b="1">
                <a:solidFill>
                  <a:srgbClr val="17242C"/>
                </a:solidFill>
                <a:latin typeface="Arial"/>
                <a:ea typeface="Arial"/>
                <a:cs typeface="Arial"/>
              </a:defRPr>
            </a:pPr>
            <a:r>
              <a:rPr sz="2025" b="1">
                <a:solidFill>
                  <a:srgbClr val="17242C"/>
                </a:solidFill>
                <a:latin typeface="Arial"/>
                <a:ea typeface="Arial"/>
                <a:cs typeface="Arial"/>
              </a:rPr>
              <a:t>Assessment</a:t>
            </a:r>
          </a:p>
        </p:txBody>
      </p:sp>
      <p:sp>
        <p:nvSpPr>
          <p:cNvPr id="7" name="shape-6">
            <a:extLst>
              <a:ext uri="{FF2B5EF4-FFF2-40B4-BE49-F238E27FC236}">
                <a16:creationId xmlns:a16="http://schemas.microsoft.com/office/drawing/2014/main" id="{AD3B62E8-AEA3-4ED4-84B9-D61F09D99836}"/>
              </a:ext>
            </a:extLst>
          </p:cNvPr>
          <p:cNvSpPr>
            <a:spLocks noGrp="1"/>
          </p:cNvSpPr>
          <p:nvPr/>
        </p:nvSpPr>
        <p:spPr>
          <a:xfrm>
            <a:off x="2491740" y="2419350"/>
            <a:ext cx="304800" cy="171450"/>
          </a:xfrm>
          <a:prstGeom prst="rightArrow">
            <a:avLst/>
          </a:prstGeom>
          <a:solidFill>
            <a:srgbClr val="176779"/>
          </a:solidFill>
          <a:ln w="0">
            <a:noFill/>
          </a:ln>
        </p:spPr>
        <p:txBody>
          <a:bodyPr/>
          <a:lstStyle/>
          <a:p>
            <a:endParaRPr lang="en-US"/>
          </a:p>
        </p:txBody>
      </p:sp>
      <p:sp>
        <p:nvSpPr>
          <p:cNvPr id="8" name="shape-7">
            <a:extLst>
              <a:ext uri="{FF2B5EF4-FFF2-40B4-BE49-F238E27FC236}">
                <a16:creationId xmlns:a16="http://schemas.microsoft.com/office/drawing/2014/main" id="{4AE87F5D-500A-49D9-9395-90F37488A253}"/>
              </a:ext>
            </a:extLst>
          </p:cNvPr>
          <p:cNvSpPr>
            <a:spLocks noGrp="1"/>
          </p:cNvSpPr>
          <p:nvPr/>
        </p:nvSpPr>
        <p:spPr>
          <a:xfrm>
            <a:off x="2872740" y="1962150"/>
            <a:ext cx="1844040" cy="0"/>
          </a:xfrm>
          <a:prstGeom prst="line">
            <a:avLst/>
          </a:prstGeom>
          <a:noFill/>
          <a:ln w="14288">
            <a:solidFill>
              <a:srgbClr val="176779"/>
            </a:solidFill>
          </a:ln>
        </p:spPr>
        <p:txBody>
          <a:bodyPr/>
          <a:lstStyle/>
          <a:p>
            <a:endParaRPr lang="en-US"/>
          </a:p>
        </p:txBody>
      </p:sp>
      <p:sp>
        <p:nvSpPr>
          <p:cNvPr id="9" name="text-8">
            <a:extLst>
              <a:ext uri="{FF2B5EF4-FFF2-40B4-BE49-F238E27FC236}">
                <a16:creationId xmlns:a16="http://schemas.microsoft.com/office/drawing/2014/main" id="{FC6AB58E-A921-4700-ACA6-14F7C43324BC}"/>
              </a:ext>
            </a:extLst>
          </p:cNvPr>
          <p:cNvSpPr>
            <a:spLocks noGrp="1"/>
          </p:cNvSpPr>
          <p:nvPr/>
        </p:nvSpPr>
        <p:spPr>
          <a:xfrm>
            <a:off x="2872740" y="2085975"/>
            <a:ext cx="1844040" cy="1200150"/>
          </a:xfrm>
          <a:prstGeom prst="rect">
            <a:avLst/>
          </a:prstGeom>
          <a:noFill/>
          <a:ln w="0">
            <a:noFill/>
          </a:ln>
        </p:spPr>
        <p:txBody>
          <a:bodyPr wrap="square" lIns="0" tIns="0" rIns="0" bIns="0" anchor="t">
            <a:noAutofit/>
          </a:bodyPr>
          <a:lstStyle/>
          <a:p>
            <a:pPr algn="ctr">
              <a:buNone/>
              <a:defRPr sz="2025" b="1">
                <a:solidFill>
                  <a:srgbClr val="17242C"/>
                </a:solidFill>
                <a:latin typeface="Arial"/>
                <a:ea typeface="Arial"/>
                <a:cs typeface="Arial"/>
              </a:defRPr>
            </a:pPr>
            <a:r>
              <a:rPr sz="2025" b="1">
                <a:solidFill>
                  <a:srgbClr val="17242C"/>
                </a:solidFill>
                <a:latin typeface="Arial"/>
                <a:ea typeface="Arial"/>
                <a:cs typeface="Arial"/>
              </a:rPr>
              <a:t>Training</a:t>
            </a:r>
          </a:p>
        </p:txBody>
      </p:sp>
      <p:sp>
        <p:nvSpPr>
          <p:cNvPr id="10" name="shape-9">
            <a:extLst>
              <a:ext uri="{FF2B5EF4-FFF2-40B4-BE49-F238E27FC236}">
                <a16:creationId xmlns:a16="http://schemas.microsoft.com/office/drawing/2014/main" id="{50C9793D-DA44-42CF-BE0C-189167B308FF}"/>
              </a:ext>
            </a:extLst>
          </p:cNvPr>
          <p:cNvSpPr>
            <a:spLocks noGrp="1"/>
          </p:cNvSpPr>
          <p:nvPr/>
        </p:nvSpPr>
        <p:spPr>
          <a:xfrm>
            <a:off x="4792980" y="2419350"/>
            <a:ext cx="304800" cy="171450"/>
          </a:xfrm>
          <a:prstGeom prst="rightArrow">
            <a:avLst/>
          </a:prstGeom>
          <a:solidFill>
            <a:srgbClr val="176779"/>
          </a:solidFill>
          <a:ln w="0">
            <a:noFill/>
          </a:ln>
        </p:spPr>
        <p:txBody>
          <a:bodyPr/>
          <a:lstStyle/>
          <a:p>
            <a:endParaRPr lang="en-US"/>
          </a:p>
        </p:txBody>
      </p:sp>
      <p:sp>
        <p:nvSpPr>
          <p:cNvPr id="11" name="shape-10">
            <a:extLst>
              <a:ext uri="{FF2B5EF4-FFF2-40B4-BE49-F238E27FC236}">
                <a16:creationId xmlns:a16="http://schemas.microsoft.com/office/drawing/2014/main" id="{F8575417-CBC1-4160-B68D-DD28DA4E04A5}"/>
              </a:ext>
            </a:extLst>
          </p:cNvPr>
          <p:cNvSpPr>
            <a:spLocks noGrp="1"/>
          </p:cNvSpPr>
          <p:nvPr/>
        </p:nvSpPr>
        <p:spPr>
          <a:xfrm>
            <a:off x="5173980" y="1962150"/>
            <a:ext cx="1844040" cy="0"/>
          </a:xfrm>
          <a:prstGeom prst="line">
            <a:avLst/>
          </a:prstGeom>
          <a:noFill/>
          <a:ln w="14288">
            <a:solidFill>
              <a:srgbClr val="176779"/>
            </a:solidFill>
          </a:ln>
        </p:spPr>
        <p:txBody>
          <a:bodyPr/>
          <a:lstStyle/>
          <a:p>
            <a:endParaRPr lang="en-US"/>
          </a:p>
        </p:txBody>
      </p:sp>
      <p:sp>
        <p:nvSpPr>
          <p:cNvPr id="12" name="text-11">
            <a:extLst>
              <a:ext uri="{FF2B5EF4-FFF2-40B4-BE49-F238E27FC236}">
                <a16:creationId xmlns:a16="http://schemas.microsoft.com/office/drawing/2014/main" id="{DE74D9A4-8827-47C0-9B89-4F3ADDFA2851}"/>
              </a:ext>
            </a:extLst>
          </p:cNvPr>
          <p:cNvSpPr>
            <a:spLocks noGrp="1"/>
          </p:cNvSpPr>
          <p:nvPr/>
        </p:nvSpPr>
        <p:spPr>
          <a:xfrm>
            <a:off x="5173980" y="2085975"/>
            <a:ext cx="1844040" cy="1200150"/>
          </a:xfrm>
          <a:prstGeom prst="rect">
            <a:avLst/>
          </a:prstGeom>
          <a:noFill/>
          <a:ln w="0">
            <a:noFill/>
          </a:ln>
        </p:spPr>
        <p:txBody>
          <a:bodyPr wrap="square" lIns="0" tIns="0" rIns="0" bIns="0" anchor="t">
            <a:noAutofit/>
          </a:bodyPr>
          <a:lstStyle/>
          <a:p>
            <a:pPr algn="ctr">
              <a:buNone/>
              <a:defRPr sz="2025" b="1">
                <a:solidFill>
                  <a:srgbClr val="17242C"/>
                </a:solidFill>
                <a:latin typeface="Arial"/>
                <a:ea typeface="Arial"/>
                <a:cs typeface="Arial"/>
              </a:defRPr>
            </a:pPr>
            <a:r>
              <a:rPr sz="2025" b="1">
                <a:solidFill>
                  <a:srgbClr val="17242C"/>
                </a:solidFill>
                <a:latin typeface="Arial"/>
                <a:ea typeface="Arial"/>
                <a:cs typeface="Arial"/>
              </a:rPr>
              <a:t>Sport</a:t>
            </a:r>
          </a:p>
          <a:p>
            <a:pPr algn="ctr">
              <a:buNone/>
              <a:defRPr sz="2025" b="1">
                <a:solidFill>
                  <a:srgbClr val="17242C"/>
                </a:solidFill>
                <a:latin typeface="Arial"/>
                <a:ea typeface="Arial"/>
                <a:cs typeface="Arial"/>
              </a:defRPr>
            </a:pPr>
            <a:r>
              <a:rPr sz="2025" b="1">
                <a:solidFill>
                  <a:srgbClr val="17242C"/>
                </a:solidFill>
                <a:latin typeface="Arial"/>
                <a:ea typeface="Arial"/>
                <a:cs typeface="Arial"/>
              </a:rPr>
              <a:t>planning</a:t>
            </a:r>
          </a:p>
        </p:txBody>
      </p:sp>
      <p:sp>
        <p:nvSpPr>
          <p:cNvPr id="13" name="shape-12">
            <a:extLst>
              <a:ext uri="{FF2B5EF4-FFF2-40B4-BE49-F238E27FC236}">
                <a16:creationId xmlns:a16="http://schemas.microsoft.com/office/drawing/2014/main" id="{126668B2-3600-48D4-934A-1593F06B2963}"/>
              </a:ext>
            </a:extLst>
          </p:cNvPr>
          <p:cNvSpPr>
            <a:spLocks noGrp="1"/>
          </p:cNvSpPr>
          <p:nvPr/>
        </p:nvSpPr>
        <p:spPr>
          <a:xfrm>
            <a:off x="7094220" y="2419350"/>
            <a:ext cx="304800" cy="171450"/>
          </a:xfrm>
          <a:prstGeom prst="rightArrow">
            <a:avLst/>
          </a:prstGeom>
          <a:solidFill>
            <a:srgbClr val="176779"/>
          </a:solidFill>
          <a:ln w="0">
            <a:noFill/>
          </a:ln>
        </p:spPr>
        <p:txBody>
          <a:bodyPr/>
          <a:lstStyle/>
          <a:p>
            <a:endParaRPr lang="en-US"/>
          </a:p>
        </p:txBody>
      </p:sp>
      <p:sp>
        <p:nvSpPr>
          <p:cNvPr id="14" name="shape-13">
            <a:extLst>
              <a:ext uri="{FF2B5EF4-FFF2-40B4-BE49-F238E27FC236}">
                <a16:creationId xmlns:a16="http://schemas.microsoft.com/office/drawing/2014/main" id="{6233C08C-9F78-45F5-9054-AC55E4D77486}"/>
              </a:ext>
            </a:extLst>
          </p:cNvPr>
          <p:cNvSpPr>
            <a:spLocks noGrp="1"/>
          </p:cNvSpPr>
          <p:nvPr/>
        </p:nvSpPr>
        <p:spPr>
          <a:xfrm>
            <a:off x="7475220" y="1962150"/>
            <a:ext cx="1844040" cy="0"/>
          </a:xfrm>
          <a:prstGeom prst="line">
            <a:avLst/>
          </a:prstGeom>
          <a:noFill/>
          <a:ln w="14288">
            <a:solidFill>
              <a:srgbClr val="176779"/>
            </a:solidFill>
          </a:ln>
        </p:spPr>
        <p:txBody>
          <a:bodyPr/>
          <a:lstStyle/>
          <a:p>
            <a:endParaRPr lang="en-US"/>
          </a:p>
        </p:txBody>
      </p:sp>
      <p:sp>
        <p:nvSpPr>
          <p:cNvPr id="15" name="text-14">
            <a:extLst>
              <a:ext uri="{FF2B5EF4-FFF2-40B4-BE49-F238E27FC236}">
                <a16:creationId xmlns:a16="http://schemas.microsoft.com/office/drawing/2014/main" id="{5256D5D2-BED8-40BE-AD8A-574EB82B6120}"/>
              </a:ext>
            </a:extLst>
          </p:cNvPr>
          <p:cNvSpPr>
            <a:spLocks noGrp="1"/>
          </p:cNvSpPr>
          <p:nvPr/>
        </p:nvSpPr>
        <p:spPr>
          <a:xfrm>
            <a:off x="7475220" y="2085975"/>
            <a:ext cx="1844040" cy="1200150"/>
          </a:xfrm>
          <a:prstGeom prst="rect">
            <a:avLst/>
          </a:prstGeom>
          <a:noFill/>
          <a:ln w="0">
            <a:noFill/>
          </a:ln>
        </p:spPr>
        <p:txBody>
          <a:bodyPr wrap="square" lIns="0" tIns="0" rIns="0" bIns="0" anchor="t">
            <a:noAutofit/>
          </a:bodyPr>
          <a:lstStyle/>
          <a:p>
            <a:pPr algn="ctr">
              <a:buNone/>
              <a:defRPr sz="2025" b="1">
                <a:solidFill>
                  <a:srgbClr val="17242C"/>
                </a:solidFill>
                <a:latin typeface="Arial"/>
                <a:ea typeface="Arial"/>
                <a:cs typeface="Arial"/>
              </a:defRPr>
            </a:pPr>
            <a:r>
              <a:rPr sz="2025" b="1">
                <a:solidFill>
                  <a:srgbClr val="17242C"/>
                </a:solidFill>
                <a:latin typeface="Arial"/>
                <a:ea typeface="Arial"/>
                <a:cs typeface="Arial"/>
              </a:rPr>
              <a:t>Nutrition</a:t>
            </a:r>
          </a:p>
        </p:txBody>
      </p:sp>
      <p:sp>
        <p:nvSpPr>
          <p:cNvPr id="16" name="shape-15">
            <a:extLst>
              <a:ext uri="{FF2B5EF4-FFF2-40B4-BE49-F238E27FC236}">
                <a16:creationId xmlns:a16="http://schemas.microsoft.com/office/drawing/2014/main" id="{433993D6-5071-4156-8079-7E05FD68E6E9}"/>
              </a:ext>
            </a:extLst>
          </p:cNvPr>
          <p:cNvSpPr>
            <a:spLocks noGrp="1"/>
          </p:cNvSpPr>
          <p:nvPr/>
        </p:nvSpPr>
        <p:spPr>
          <a:xfrm>
            <a:off x="9395460" y="2419350"/>
            <a:ext cx="304800" cy="171450"/>
          </a:xfrm>
          <a:prstGeom prst="rightArrow">
            <a:avLst/>
          </a:prstGeom>
          <a:solidFill>
            <a:srgbClr val="176779"/>
          </a:solidFill>
          <a:ln w="0">
            <a:noFill/>
          </a:ln>
        </p:spPr>
        <p:txBody>
          <a:bodyPr/>
          <a:lstStyle/>
          <a:p>
            <a:endParaRPr lang="en-US"/>
          </a:p>
        </p:txBody>
      </p:sp>
      <p:sp>
        <p:nvSpPr>
          <p:cNvPr id="17" name="shape-16">
            <a:extLst>
              <a:ext uri="{FF2B5EF4-FFF2-40B4-BE49-F238E27FC236}">
                <a16:creationId xmlns:a16="http://schemas.microsoft.com/office/drawing/2014/main" id="{8BF60581-24ED-4998-B0D4-0EF671691BC3}"/>
              </a:ext>
            </a:extLst>
          </p:cNvPr>
          <p:cNvSpPr>
            <a:spLocks noGrp="1"/>
          </p:cNvSpPr>
          <p:nvPr/>
        </p:nvSpPr>
        <p:spPr>
          <a:xfrm>
            <a:off x="9776460" y="1962150"/>
            <a:ext cx="1844040" cy="0"/>
          </a:xfrm>
          <a:prstGeom prst="line">
            <a:avLst/>
          </a:prstGeom>
          <a:noFill/>
          <a:ln w="14288">
            <a:solidFill>
              <a:srgbClr val="176779"/>
            </a:solidFill>
          </a:ln>
        </p:spPr>
        <p:txBody>
          <a:bodyPr/>
          <a:lstStyle/>
          <a:p>
            <a:endParaRPr lang="en-US"/>
          </a:p>
        </p:txBody>
      </p:sp>
      <p:sp>
        <p:nvSpPr>
          <p:cNvPr id="18" name="text-17">
            <a:extLst>
              <a:ext uri="{FF2B5EF4-FFF2-40B4-BE49-F238E27FC236}">
                <a16:creationId xmlns:a16="http://schemas.microsoft.com/office/drawing/2014/main" id="{18779B8E-92B3-4354-BCA3-B2A03BECA6B7}"/>
              </a:ext>
            </a:extLst>
          </p:cNvPr>
          <p:cNvSpPr>
            <a:spLocks noGrp="1"/>
          </p:cNvSpPr>
          <p:nvPr/>
        </p:nvSpPr>
        <p:spPr>
          <a:xfrm>
            <a:off x="9776460" y="2085975"/>
            <a:ext cx="1844040" cy="1200150"/>
          </a:xfrm>
          <a:prstGeom prst="rect">
            <a:avLst/>
          </a:prstGeom>
          <a:noFill/>
          <a:ln w="0">
            <a:noFill/>
          </a:ln>
        </p:spPr>
        <p:txBody>
          <a:bodyPr wrap="square" lIns="0" tIns="0" rIns="0" bIns="0" anchor="t">
            <a:noAutofit/>
          </a:bodyPr>
          <a:lstStyle/>
          <a:p>
            <a:pPr algn="ctr">
              <a:buNone/>
              <a:defRPr sz="2025" b="1">
                <a:solidFill>
                  <a:srgbClr val="17242C"/>
                </a:solidFill>
                <a:latin typeface="Arial"/>
                <a:ea typeface="Arial"/>
                <a:cs typeface="Arial"/>
              </a:defRPr>
            </a:pPr>
            <a:r>
              <a:rPr sz="2025" b="1">
                <a:solidFill>
                  <a:srgbClr val="17242C"/>
                </a:solidFill>
                <a:latin typeface="Arial"/>
                <a:ea typeface="Arial"/>
                <a:cs typeface="Arial"/>
              </a:rPr>
              <a:t>Sustained</a:t>
            </a:r>
          </a:p>
          <a:p>
            <a:pPr algn="ctr">
              <a:buNone/>
              <a:defRPr sz="2025" b="1">
                <a:solidFill>
                  <a:srgbClr val="17242C"/>
                </a:solidFill>
                <a:latin typeface="Arial"/>
                <a:ea typeface="Arial"/>
                <a:cs typeface="Arial"/>
              </a:defRPr>
            </a:pPr>
            <a:r>
              <a:rPr sz="2025" b="1">
                <a:solidFill>
                  <a:srgbClr val="17242C"/>
                </a:solidFill>
                <a:latin typeface="Arial"/>
                <a:ea typeface="Arial"/>
                <a:cs typeface="Arial"/>
              </a:rPr>
              <a:t>performance</a:t>
            </a:r>
          </a:p>
        </p:txBody>
      </p:sp>
      <p:sp>
        <p:nvSpPr>
          <p:cNvPr id="19" name="text-18">
            <a:extLst>
              <a:ext uri="{FF2B5EF4-FFF2-40B4-BE49-F238E27FC236}">
                <a16:creationId xmlns:a16="http://schemas.microsoft.com/office/drawing/2014/main" id="{6FD53057-A692-4331-8751-525AF5E16F72}"/>
              </a:ext>
            </a:extLst>
          </p:cNvPr>
          <p:cNvSpPr>
            <a:spLocks noGrp="1"/>
          </p:cNvSpPr>
          <p:nvPr/>
        </p:nvSpPr>
        <p:spPr>
          <a:xfrm>
            <a:off x="571500" y="4114800"/>
            <a:ext cx="5229225" cy="781050"/>
          </a:xfrm>
          <a:prstGeom prst="rect">
            <a:avLst/>
          </a:prstGeom>
          <a:noFill/>
          <a:ln w="0">
            <a:noFill/>
          </a:ln>
        </p:spPr>
        <p:txBody>
          <a:bodyPr wrap="square" lIns="0" tIns="0" rIns="0" bIns="0" anchor="t">
            <a:noAutofit/>
          </a:bodyPr>
          <a:lstStyle/>
          <a:p>
            <a:pPr algn="l">
              <a:buNone/>
              <a:defRPr sz="2250" b="1">
                <a:solidFill>
                  <a:srgbClr val="176779"/>
                </a:solidFill>
                <a:latin typeface="Arial"/>
                <a:ea typeface="Arial"/>
                <a:cs typeface="Arial"/>
              </a:defRPr>
            </a:pPr>
            <a:r>
              <a:rPr sz="2250" b="1">
                <a:solidFill>
                  <a:srgbClr val="176779"/>
                </a:solidFill>
                <a:latin typeface="Arial"/>
                <a:ea typeface="Arial"/>
                <a:cs typeface="Arial"/>
              </a:rPr>
              <a:t>Screening</a:t>
            </a:r>
          </a:p>
        </p:txBody>
      </p:sp>
      <p:sp>
        <p:nvSpPr>
          <p:cNvPr id="20" name="shape-19">
            <a:extLst>
              <a:ext uri="{FF2B5EF4-FFF2-40B4-BE49-F238E27FC236}">
                <a16:creationId xmlns:a16="http://schemas.microsoft.com/office/drawing/2014/main" id="{5C8FC83B-5E4A-40A2-8DD7-84A65D3894E6}"/>
              </a:ext>
            </a:extLst>
          </p:cNvPr>
          <p:cNvSpPr>
            <a:spLocks noGrp="1"/>
          </p:cNvSpPr>
          <p:nvPr/>
        </p:nvSpPr>
        <p:spPr>
          <a:xfrm>
            <a:off x="571500" y="4572000"/>
            <a:ext cx="5229225" cy="0"/>
          </a:xfrm>
          <a:prstGeom prst="line">
            <a:avLst/>
          </a:prstGeom>
          <a:noFill/>
          <a:ln w="14288">
            <a:solidFill>
              <a:srgbClr val="176779"/>
            </a:solidFill>
          </a:ln>
        </p:spPr>
        <p:txBody>
          <a:bodyPr/>
          <a:lstStyle/>
          <a:p>
            <a:endParaRPr lang="en-US"/>
          </a:p>
        </p:txBody>
      </p:sp>
      <p:sp>
        <p:nvSpPr>
          <p:cNvPr id="21" name="text-20">
            <a:extLst>
              <a:ext uri="{FF2B5EF4-FFF2-40B4-BE49-F238E27FC236}">
                <a16:creationId xmlns:a16="http://schemas.microsoft.com/office/drawing/2014/main" id="{A3C192A5-245D-48D2-BB4D-5707E535C9AB}"/>
              </a:ext>
            </a:extLst>
          </p:cNvPr>
          <p:cNvSpPr>
            <a:spLocks noGrp="1"/>
          </p:cNvSpPr>
          <p:nvPr/>
        </p:nvSpPr>
        <p:spPr>
          <a:xfrm>
            <a:off x="571500" y="4800600"/>
            <a:ext cx="5229225" cy="1238250"/>
          </a:xfrm>
          <a:prstGeom prst="rect">
            <a:avLst/>
          </a:prstGeom>
          <a:noFill/>
          <a:ln w="0">
            <a:noFill/>
          </a:ln>
        </p:spPr>
        <p:txBody>
          <a:bodyPr wrap="square" lIns="0" tIns="0" rIns="0" bIns="0" anchor="t">
            <a:noAutofit/>
          </a:bodyPr>
          <a:lstStyle/>
          <a:p>
            <a:pPr algn="l">
              <a:buNone/>
              <a:defRPr sz="2175" b="0">
                <a:solidFill>
                  <a:srgbClr val="17242C"/>
                </a:solidFill>
                <a:latin typeface="Arial"/>
                <a:ea typeface="Arial"/>
                <a:cs typeface="Arial"/>
              </a:defRPr>
            </a:pPr>
            <a:r>
              <a:rPr sz="2175" b="0">
                <a:solidFill>
                  <a:srgbClr val="17242C"/>
                </a:solidFill>
                <a:latin typeface="Arial"/>
                <a:ea typeface="Arial"/>
                <a:cs typeface="Arial"/>
              </a:rPr>
              <a:t>What could affect safe participation or require assessment?</a:t>
            </a:r>
          </a:p>
        </p:txBody>
      </p:sp>
      <p:sp>
        <p:nvSpPr>
          <p:cNvPr id="22" name="text-21">
            <a:extLst>
              <a:ext uri="{FF2B5EF4-FFF2-40B4-BE49-F238E27FC236}">
                <a16:creationId xmlns:a16="http://schemas.microsoft.com/office/drawing/2014/main" id="{24302134-40F8-4E09-952E-BD81A04E65C9}"/>
              </a:ext>
            </a:extLst>
          </p:cNvPr>
          <p:cNvSpPr>
            <a:spLocks noGrp="1"/>
          </p:cNvSpPr>
          <p:nvPr/>
        </p:nvSpPr>
        <p:spPr>
          <a:xfrm>
            <a:off x="6391275" y="4114800"/>
            <a:ext cx="5229225" cy="781050"/>
          </a:xfrm>
          <a:prstGeom prst="rect">
            <a:avLst/>
          </a:prstGeom>
          <a:noFill/>
          <a:ln w="0">
            <a:noFill/>
          </a:ln>
        </p:spPr>
        <p:txBody>
          <a:bodyPr wrap="square" lIns="0" tIns="0" rIns="0" bIns="0" anchor="t">
            <a:noAutofit/>
          </a:bodyPr>
          <a:lstStyle/>
          <a:p>
            <a:pPr algn="l">
              <a:buNone/>
              <a:defRPr sz="2250" b="1">
                <a:solidFill>
                  <a:srgbClr val="176779"/>
                </a:solidFill>
                <a:latin typeface="Arial"/>
                <a:ea typeface="Arial"/>
                <a:cs typeface="Arial"/>
              </a:defRPr>
            </a:pPr>
            <a:r>
              <a:rPr sz="2250" b="1">
                <a:solidFill>
                  <a:srgbClr val="176779"/>
                </a:solidFill>
                <a:latin typeface="Arial"/>
                <a:ea typeface="Arial"/>
                <a:cs typeface="Arial"/>
              </a:rPr>
              <a:t>Testing</a:t>
            </a:r>
          </a:p>
        </p:txBody>
      </p:sp>
      <p:sp>
        <p:nvSpPr>
          <p:cNvPr id="23" name="shape-22">
            <a:extLst>
              <a:ext uri="{FF2B5EF4-FFF2-40B4-BE49-F238E27FC236}">
                <a16:creationId xmlns:a16="http://schemas.microsoft.com/office/drawing/2014/main" id="{CCDCF43A-8A13-4A06-A2AA-E04A3CA0E2D0}"/>
              </a:ext>
            </a:extLst>
          </p:cNvPr>
          <p:cNvSpPr>
            <a:spLocks noGrp="1"/>
          </p:cNvSpPr>
          <p:nvPr/>
        </p:nvSpPr>
        <p:spPr>
          <a:xfrm>
            <a:off x="6391275" y="4572000"/>
            <a:ext cx="5229225" cy="0"/>
          </a:xfrm>
          <a:prstGeom prst="line">
            <a:avLst/>
          </a:prstGeom>
          <a:noFill/>
          <a:ln w="14288">
            <a:solidFill>
              <a:srgbClr val="176779"/>
            </a:solidFill>
          </a:ln>
        </p:spPr>
        <p:txBody>
          <a:bodyPr/>
          <a:lstStyle/>
          <a:p>
            <a:endParaRPr lang="en-US"/>
          </a:p>
        </p:txBody>
      </p:sp>
      <p:sp>
        <p:nvSpPr>
          <p:cNvPr id="24" name="text-23">
            <a:extLst>
              <a:ext uri="{FF2B5EF4-FFF2-40B4-BE49-F238E27FC236}">
                <a16:creationId xmlns:a16="http://schemas.microsoft.com/office/drawing/2014/main" id="{33443EA3-E262-4379-A364-6FD0C6E01FF4}"/>
              </a:ext>
            </a:extLst>
          </p:cNvPr>
          <p:cNvSpPr>
            <a:spLocks noGrp="1"/>
          </p:cNvSpPr>
          <p:nvPr/>
        </p:nvSpPr>
        <p:spPr>
          <a:xfrm>
            <a:off x="6391275" y="4800600"/>
            <a:ext cx="5229225" cy="1238250"/>
          </a:xfrm>
          <a:prstGeom prst="rect">
            <a:avLst/>
          </a:prstGeom>
          <a:noFill/>
          <a:ln w="0">
            <a:noFill/>
          </a:ln>
        </p:spPr>
        <p:txBody>
          <a:bodyPr wrap="square" lIns="0" tIns="0" rIns="0" bIns="0" anchor="t">
            <a:noAutofit/>
          </a:bodyPr>
          <a:lstStyle/>
          <a:p>
            <a:pPr algn="l">
              <a:buNone/>
              <a:defRPr sz="2175" b="0">
                <a:solidFill>
                  <a:srgbClr val="17242C"/>
                </a:solidFill>
                <a:latin typeface="Arial"/>
                <a:ea typeface="Arial"/>
                <a:cs typeface="Arial"/>
              </a:defRPr>
            </a:pPr>
            <a:r>
              <a:rPr sz="2175" b="0">
                <a:solidFill>
                  <a:srgbClr val="17242C"/>
                </a:solidFill>
                <a:latin typeface="Arial"/>
                <a:ea typeface="Arial"/>
                <a:cs typeface="Arial"/>
              </a:rPr>
              <a:t>What relevant capacity can we measure?</a:t>
            </a:r>
          </a:p>
        </p:txBody>
      </p:sp>
      <p:sp>
        <p:nvSpPr>
          <p:cNvPr id="25" name="text-24">
            <a:extLst>
              <a:ext uri="{FF2B5EF4-FFF2-40B4-BE49-F238E27FC236}">
                <a16:creationId xmlns:a16="http://schemas.microsoft.com/office/drawing/2014/main" id="{BA6DFEEC-9F53-49D6-B457-7AB2AC02129E}"/>
              </a:ext>
            </a:extLst>
          </p:cNvPr>
          <p:cNvSpPr>
            <a:spLocks noGrp="1"/>
          </p:cNvSpPr>
          <p:nvPr/>
        </p:nvSpPr>
        <p:spPr>
          <a:xfrm>
            <a:off x="571500" y="5924550"/>
            <a:ext cx="10953750" cy="476250"/>
          </a:xfrm>
          <a:prstGeom prst="rect">
            <a:avLst/>
          </a:prstGeom>
          <a:noFill/>
          <a:ln w="0">
            <a:noFill/>
          </a:ln>
        </p:spPr>
        <p:txBody>
          <a:bodyPr wrap="square" lIns="0" tIns="0" rIns="0" bIns="0" anchor="t">
            <a:noAutofit/>
          </a:bodyPr>
          <a:lstStyle/>
          <a:p>
            <a:pPr algn="l">
              <a:buNone/>
              <a:defRPr sz="1725" b="0">
                <a:solidFill>
                  <a:srgbClr val="52616A"/>
                </a:solidFill>
                <a:latin typeface="Arial"/>
                <a:ea typeface="Arial"/>
                <a:cs typeface="Arial"/>
              </a:defRPr>
            </a:pPr>
            <a:r>
              <a:rPr sz="1725" b="0">
                <a:solidFill>
                  <a:srgbClr val="52616A"/>
                </a:solidFill>
                <a:latin typeface="Arial"/>
                <a:ea typeface="Arial"/>
                <a:cs typeface="Arial"/>
              </a:rPr>
              <a:t>A fitness score does not replace health screening.</a:t>
            </a:r>
          </a:p>
        </p:txBody>
      </p:sp>
    </p:spTree>
    <p:extLst>
      <p:ext uri="{BB962C8B-B14F-4D97-AF65-F5344CB8AC3E}">
        <p14:creationId xmlns:p14="http://schemas.microsoft.com/office/powerpoint/2010/main" val="191568307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 name="text-0">
            <a:extLst>
              <a:ext uri="{FF2B5EF4-FFF2-40B4-BE49-F238E27FC236}">
                <a16:creationId xmlns:a16="http://schemas.microsoft.com/office/drawing/2014/main" id="{B9734E99-1F8E-4DEB-829A-C913E741DC55}"/>
              </a:ext>
            </a:extLst>
          </p:cNvPr>
          <p:cNvSpPr>
            <a:spLocks noGrp="1"/>
          </p:cNvSpPr>
          <p:nvPr/>
        </p:nvSpPr>
        <p:spPr>
          <a:xfrm>
            <a:off x="571500" y="571500"/>
            <a:ext cx="11049000" cy="1009650"/>
          </a:xfrm>
          <a:prstGeom prst="rect">
            <a:avLst/>
          </a:prstGeom>
          <a:noFill/>
          <a:ln w="0">
            <a:noFill/>
          </a:ln>
        </p:spPr>
        <p:txBody>
          <a:bodyPr wrap="square" lIns="0" tIns="0" rIns="0" bIns="0" anchor="t">
            <a:noAutofit/>
          </a:bodyPr>
          <a:lstStyle/>
          <a:p>
            <a:pPr algn="l">
              <a:buNone/>
              <a:defRPr sz="3150" b="1">
                <a:solidFill>
                  <a:srgbClr val="17242C"/>
                </a:solidFill>
                <a:latin typeface="Arial"/>
                <a:ea typeface="Arial"/>
                <a:cs typeface="Arial"/>
              </a:defRPr>
            </a:pPr>
            <a:r>
              <a:rPr sz="3150" b="1">
                <a:solidFill>
                  <a:srgbClr val="17242C"/>
                </a:solidFill>
                <a:latin typeface="Arial"/>
                <a:ea typeface="Arial"/>
                <a:cs typeface="Arial"/>
              </a:rPr>
              <a:t>A14  Question</a:t>
            </a:r>
          </a:p>
        </p:txBody>
      </p:sp>
      <p:sp>
        <p:nvSpPr>
          <p:cNvPr id="2" name="shape-1">
            <a:extLst>
              <a:ext uri="{FF2B5EF4-FFF2-40B4-BE49-F238E27FC236}">
                <a16:creationId xmlns:a16="http://schemas.microsoft.com/office/drawing/2014/main" id="{7EFF232D-76A8-4615-B125-8BEA8DDAD7C3}"/>
              </a:ext>
            </a:extLst>
          </p:cNvPr>
          <p:cNvSpPr>
            <a:spLocks noGrp="1"/>
          </p:cNvSpPr>
          <p:nvPr/>
        </p:nvSpPr>
        <p:spPr>
          <a:xfrm>
            <a:off x="571500" y="6315075"/>
            <a:ext cx="11049000" cy="0"/>
          </a:xfrm>
          <a:prstGeom prst="line">
            <a:avLst/>
          </a:prstGeom>
          <a:noFill/>
          <a:ln w="14288">
            <a:solidFill>
              <a:srgbClr val="D5DEE2"/>
            </a:solidFill>
          </a:ln>
        </p:spPr>
        <p:txBody>
          <a:bodyPr/>
          <a:lstStyle/>
          <a:p>
            <a:endParaRPr lang="en-US"/>
          </a:p>
        </p:txBody>
      </p:sp>
      <p:sp>
        <p:nvSpPr>
          <p:cNvPr id="3" name="text-2">
            <a:extLst>
              <a:ext uri="{FF2B5EF4-FFF2-40B4-BE49-F238E27FC236}">
                <a16:creationId xmlns:a16="http://schemas.microsoft.com/office/drawing/2014/main" id="{A1FE57AE-0239-4A3F-95A3-09351230AA4D}"/>
              </a:ext>
            </a:extLst>
          </p:cNvPr>
          <p:cNvSpPr>
            <a:spLocks noGrp="1"/>
          </p:cNvSpPr>
          <p:nvPr/>
        </p:nvSpPr>
        <p:spPr>
          <a:xfrm>
            <a:off x="571500" y="6457950"/>
            <a:ext cx="9429750" cy="209550"/>
          </a:xfrm>
          <a:prstGeom prst="rect">
            <a:avLst/>
          </a:prstGeom>
          <a:noFill/>
          <a:ln w="0">
            <a:noFill/>
          </a:ln>
        </p:spPr>
        <p:txBody>
          <a:bodyPr wrap="square" lIns="0" tIns="0" rIns="0" bIns="0" anchor="t">
            <a:noAutofit/>
          </a:bodyPr>
          <a:lstStyle/>
          <a:p>
            <a:pPr algn="l">
              <a:buNone/>
              <a:defRPr sz="1275" b="0">
                <a:solidFill>
                  <a:srgbClr val="52616A"/>
                </a:solidFill>
                <a:latin typeface="Arial"/>
                <a:ea typeface="Arial"/>
                <a:cs typeface="Arial"/>
              </a:defRPr>
            </a:pPr>
            <a:r>
              <a:rPr sz="1275" b="0">
                <a:solidFill>
                  <a:srgbClr val="52616A"/>
                </a:solidFill>
                <a:latin typeface="Arial"/>
                <a:ea typeface="Arial"/>
                <a:cs typeface="Arial"/>
              </a:rPr>
              <a:t>Workbook p17   A14</a:t>
            </a:r>
          </a:p>
        </p:txBody>
      </p:sp>
      <p:sp>
        <p:nvSpPr>
          <p:cNvPr id="4" name="text-3">
            <a:extLst>
              <a:ext uri="{FF2B5EF4-FFF2-40B4-BE49-F238E27FC236}">
                <a16:creationId xmlns:a16="http://schemas.microsoft.com/office/drawing/2014/main" id="{0540EBF9-B807-4998-92D2-B24B7E0F2357}"/>
              </a:ext>
            </a:extLst>
          </p:cNvPr>
          <p:cNvSpPr>
            <a:spLocks noGrp="1"/>
          </p:cNvSpPr>
          <p:nvPr/>
        </p:nvSpPr>
        <p:spPr>
          <a:xfrm>
            <a:off x="11049000" y="6438900"/>
            <a:ext cx="571500" cy="228600"/>
          </a:xfrm>
          <a:prstGeom prst="rect">
            <a:avLst/>
          </a:prstGeom>
          <a:noFill/>
          <a:ln w="0">
            <a:noFill/>
          </a:ln>
        </p:spPr>
        <p:txBody>
          <a:bodyPr wrap="square" lIns="0" tIns="0" rIns="0" bIns="0" anchor="t">
            <a:noAutofit/>
          </a:bodyPr>
          <a:lstStyle/>
          <a:p>
            <a:pPr algn="r">
              <a:buNone/>
              <a:defRPr sz="1350" b="0">
                <a:solidFill>
                  <a:srgbClr val="52616A"/>
                </a:solidFill>
                <a:latin typeface="Arial"/>
                <a:ea typeface="Arial"/>
                <a:cs typeface="Arial"/>
              </a:defRPr>
            </a:pPr>
            <a:r>
              <a:rPr sz="1350" b="0">
                <a:solidFill>
                  <a:srgbClr val="52616A"/>
                </a:solidFill>
                <a:latin typeface="Arial"/>
                <a:ea typeface="Arial"/>
                <a:cs typeface="Arial"/>
              </a:rPr>
              <a:t>32</a:t>
            </a:r>
          </a:p>
        </p:txBody>
      </p:sp>
      <p:sp>
        <p:nvSpPr>
          <p:cNvPr id="5" name="text-4">
            <a:extLst>
              <a:ext uri="{FF2B5EF4-FFF2-40B4-BE49-F238E27FC236}">
                <a16:creationId xmlns:a16="http://schemas.microsoft.com/office/drawing/2014/main" id="{37824C7C-3B0E-4C9C-A9D0-C540EF819483}"/>
              </a:ext>
            </a:extLst>
          </p:cNvPr>
          <p:cNvSpPr>
            <a:spLocks noGrp="1"/>
          </p:cNvSpPr>
          <p:nvPr/>
        </p:nvSpPr>
        <p:spPr>
          <a:xfrm>
            <a:off x="571500" y="1533525"/>
            <a:ext cx="10953750" cy="323850"/>
          </a:xfrm>
          <a:prstGeom prst="rect">
            <a:avLst/>
          </a:prstGeom>
          <a:noFill/>
          <a:ln w="0">
            <a:noFill/>
          </a:ln>
        </p:spPr>
        <p:txBody>
          <a:bodyPr wrap="square" lIns="0" tIns="0" rIns="0" bIns="0" anchor="t">
            <a:noAutofit/>
          </a:bodyPr>
          <a:lstStyle/>
          <a:p>
            <a:pPr algn="l">
              <a:buNone/>
              <a:defRPr sz="1725" b="1">
                <a:solidFill>
                  <a:srgbClr val="176779"/>
                </a:solidFill>
                <a:latin typeface="Arial"/>
                <a:ea typeface="Arial"/>
                <a:cs typeface="Arial"/>
              </a:defRPr>
            </a:pPr>
            <a:r>
              <a:rPr sz="1725" b="1">
                <a:solidFill>
                  <a:srgbClr val="176779"/>
                </a:solidFill>
                <a:latin typeface="Arial"/>
                <a:ea typeface="Arial"/>
                <a:cs typeface="Arial"/>
              </a:rPr>
              <a:t>1 minute</a:t>
            </a:r>
          </a:p>
        </p:txBody>
      </p:sp>
      <p:sp>
        <p:nvSpPr>
          <p:cNvPr id="6" name="text-5">
            <a:extLst>
              <a:ext uri="{FF2B5EF4-FFF2-40B4-BE49-F238E27FC236}">
                <a16:creationId xmlns:a16="http://schemas.microsoft.com/office/drawing/2014/main" id="{524CC1BF-98BA-448C-BE9E-1BDCBD3FAA73}"/>
              </a:ext>
            </a:extLst>
          </p:cNvPr>
          <p:cNvSpPr>
            <a:spLocks noGrp="1"/>
          </p:cNvSpPr>
          <p:nvPr/>
        </p:nvSpPr>
        <p:spPr>
          <a:xfrm>
            <a:off x="571500" y="2038350"/>
            <a:ext cx="11049000" cy="1190625"/>
          </a:xfrm>
          <a:prstGeom prst="rect">
            <a:avLst/>
          </a:prstGeom>
          <a:noFill/>
          <a:ln w="0">
            <a:noFill/>
          </a:ln>
        </p:spPr>
        <p:txBody>
          <a:bodyPr wrap="square" lIns="0" tIns="0" rIns="0" bIns="0" anchor="t">
            <a:noAutofit/>
          </a:bodyPr>
          <a:lstStyle/>
          <a:p>
            <a:pPr algn="l">
              <a:buNone/>
              <a:defRPr sz="2400" b="0">
                <a:solidFill>
                  <a:srgbClr val="17242C"/>
                </a:solidFill>
                <a:latin typeface="Arial"/>
                <a:ea typeface="Arial"/>
                <a:cs typeface="Arial"/>
              </a:defRPr>
            </a:pPr>
            <a:r>
              <a:rPr sz="2400" b="0" dirty="0">
                <a:solidFill>
                  <a:srgbClr val="17242C"/>
                </a:solidFill>
                <a:latin typeface="Arial"/>
                <a:ea typeface="Arial"/>
                <a:cs typeface="Arial"/>
              </a:rPr>
              <a:t>A recreational walker wants to increase weekly activity and reports chest discomfort during exercise. What is the most appropriate first step?</a:t>
            </a:r>
          </a:p>
        </p:txBody>
      </p:sp>
      <p:sp>
        <p:nvSpPr>
          <p:cNvPr id="7" name="text-6">
            <a:extLst>
              <a:ext uri="{FF2B5EF4-FFF2-40B4-BE49-F238E27FC236}">
                <a16:creationId xmlns:a16="http://schemas.microsoft.com/office/drawing/2014/main" id="{16F1A054-88CF-4A79-904D-EAD92516B66A}"/>
              </a:ext>
            </a:extLst>
          </p:cNvPr>
          <p:cNvSpPr>
            <a:spLocks noGrp="1"/>
          </p:cNvSpPr>
          <p:nvPr/>
        </p:nvSpPr>
        <p:spPr>
          <a:xfrm>
            <a:off x="809625" y="3400425"/>
            <a:ext cx="10572750" cy="571500"/>
          </a:xfrm>
          <a:prstGeom prst="rect">
            <a:avLst/>
          </a:prstGeom>
          <a:noFill/>
          <a:ln w="0">
            <a:noFill/>
          </a:ln>
        </p:spPr>
        <p:txBody>
          <a:bodyPr wrap="square" lIns="0" tIns="0" rIns="0" bIns="0" anchor="t">
            <a:noAutofit/>
          </a:bodyPr>
          <a:lstStyle/>
          <a:p>
            <a:pPr algn="l">
              <a:buNone/>
              <a:defRPr sz="2100" b="0">
                <a:solidFill>
                  <a:srgbClr val="17242C"/>
                </a:solidFill>
                <a:latin typeface="Arial"/>
                <a:ea typeface="Arial"/>
                <a:cs typeface="Arial"/>
              </a:defRPr>
            </a:pPr>
            <a:r>
              <a:rPr sz="2100" b="0">
                <a:solidFill>
                  <a:srgbClr val="17242C"/>
                </a:solidFill>
                <a:latin typeface="Arial"/>
                <a:ea typeface="Arial"/>
                <a:cs typeface="Arial"/>
              </a:rPr>
              <a:t>A. Complete a maximal sprint test to establish fitness.</a:t>
            </a:r>
          </a:p>
        </p:txBody>
      </p:sp>
      <p:sp>
        <p:nvSpPr>
          <p:cNvPr id="8" name="text-7">
            <a:extLst>
              <a:ext uri="{FF2B5EF4-FFF2-40B4-BE49-F238E27FC236}">
                <a16:creationId xmlns:a16="http://schemas.microsoft.com/office/drawing/2014/main" id="{21B201AA-7A3C-48BE-8FE1-7D1A57544BF5}"/>
              </a:ext>
            </a:extLst>
          </p:cNvPr>
          <p:cNvSpPr>
            <a:spLocks noGrp="1"/>
          </p:cNvSpPr>
          <p:nvPr/>
        </p:nvSpPr>
        <p:spPr>
          <a:xfrm>
            <a:off x="809625" y="4000500"/>
            <a:ext cx="10572750" cy="571500"/>
          </a:xfrm>
          <a:prstGeom prst="rect">
            <a:avLst/>
          </a:prstGeom>
          <a:noFill/>
          <a:ln w="0">
            <a:noFill/>
          </a:ln>
        </p:spPr>
        <p:txBody>
          <a:bodyPr wrap="square" lIns="0" tIns="0" rIns="0" bIns="0" anchor="t">
            <a:noAutofit/>
          </a:bodyPr>
          <a:lstStyle/>
          <a:p>
            <a:pPr algn="l">
              <a:buNone/>
              <a:defRPr sz="2100" b="0">
                <a:solidFill>
                  <a:srgbClr val="17242C"/>
                </a:solidFill>
                <a:latin typeface="Arial"/>
                <a:ea typeface="Arial"/>
                <a:cs typeface="Arial"/>
              </a:defRPr>
            </a:pPr>
            <a:r>
              <a:rPr sz="2100" b="0">
                <a:solidFill>
                  <a:srgbClr val="17242C"/>
                </a:solidFill>
                <a:latin typeface="Arial"/>
                <a:ea typeface="Arial"/>
                <a:cs typeface="Arial"/>
              </a:rPr>
              <a:t>B. Use screening information to arrange appropriate assessment before progression.</a:t>
            </a:r>
          </a:p>
        </p:txBody>
      </p:sp>
      <p:sp>
        <p:nvSpPr>
          <p:cNvPr id="9" name="text-8">
            <a:extLst>
              <a:ext uri="{FF2B5EF4-FFF2-40B4-BE49-F238E27FC236}">
                <a16:creationId xmlns:a16="http://schemas.microsoft.com/office/drawing/2014/main" id="{53E553D6-AFB4-4E83-BE73-49884378DE90}"/>
              </a:ext>
            </a:extLst>
          </p:cNvPr>
          <p:cNvSpPr>
            <a:spLocks noGrp="1"/>
          </p:cNvSpPr>
          <p:nvPr/>
        </p:nvSpPr>
        <p:spPr>
          <a:xfrm>
            <a:off x="809625" y="4600575"/>
            <a:ext cx="10572750" cy="571500"/>
          </a:xfrm>
          <a:prstGeom prst="rect">
            <a:avLst/>
          </a:prstGeom>
          <a:noFill/>
          <a:ln w="0">
            <a:noFill/>
          </a:ln>
        </p:spPr>
        <p:txBody>
          <a:bodyPr wrap="square" lIns="0" tIns="0" rIns="0" bIns="0" anchor="t">
            <a:noAutofit/>
          </a:bodyPr>
          <a:lstStyle/>
          <a:p>
            <a:pPr algn="l">
              <a:buNone/>
              <a:defRPr sz="2100" b="0">
                <a:solidFill>
                  <a:srgbClr val="17242C"/>
                </a:solidFill>
                <a:latin typeface="Arial"/>
                <a:ea typeface="Arial"/>
                <a:cs typeface="Arial"/>
              </a:defRPr>
            </a:pPr>
            <a:r>
              <a:rPr sz="2100" b="0" dirty="0">
                <a:solidFill>
                  <a:srgbClr val="17242C"/>
                </a:solidFill>
                <a:latin typeface="Arial"/>
                <a:ea typeface="Arial"/>
                <a:cs typeface="Arial"/>
              </a:rPr>
              <a:t>C. Prescribe the same program used by an elite distance runner.</a:t>
            </a:r>
          </a:p>
        </p:txBody>
      </p:sp>
      <p:sp>
        <p:nvSpPr>
          <p:cNvPr id="10" name="text-9">
            <a:extLst>
              <a:ext uri="{FF2B5EF4-FFF2-40B4-BE49-F238E27FC236}">
                <a16:creationId xmlns:a16="http://schemas.microsoft.com/office/drawing/2014/main" id="{054966F2-B32F-4A77-BFBE-B757A477033B}"/>
              </a:ext>
            </a:extLst>
          </p:cNvPr>
          <p:cNvSpPr>
            <a:spLocks noGrp="1"/>
          </p:cNvSpPr>
          <p:nvPr/>
        </p:nvSpPr>
        <p:spPr>
          <a:xfrm>
            <a:off x="809625" y="5200650"/>
            <a:ext cx="10572750" cy="571500"/>
          </a:xfrm>
          <a:prstGeom prst="rect">
            <a:avLst/>
          </a:prstGeom>
          <a:noFill/>
          <a:ln w="0">
            <a:noFill/>
          </a:ln>
        </p:spPr>
        <p:txBody>
          <a:bodyPr wrap="square" lIns="0" tIns="0" rIns="0" bIns="0" anchor="t">
            <a:noAutofit/>
          </a:bodyPr>
          <a:lstStyle/>
          <a:p>
            <a:pPr algn="l">
              <a:buNone/>
              <a:defRPr sz="2100" b="0">
                <a:solidFill>
                  <a:srgbClr val="17242C"/>
                </a:solidFill>
                <a:latin typeface="Arial"/>
                <a:ea typeface="Arial"/>
                <a:cs typeface="Arial"/>
              </a:defRPr>
            </a:pPr>
            <a:r>
              <a:rPr sz="2100" b="0">
                <a:solidFill>
                  <a:srgbClr val="17242C"/>
                </a:solidFill>
                <a:latin typeface="Arial"/>
                <a:ea typeface="Arial"/>
                <a:cs typeface="Arial"/>
              </a:rPr>
              <a:t>D. Ignore the symptom because walking is low intensity.</a:t>
            </a:r>
          </a:p>
        </p:txBody>
      </p:sp>
    </p:spTree>
    <p:extLst>
      <p:ext uri="{BB962C8B-B14F-4D97-AF65-F5344CB8AC3E}">
        <p14:creationId xmlns:p14="http://schemas.microsoft.com/office/powerpoint/2010/main" val="110404755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 name="text-0">
            <a:extLst>
              <a:ext uri="{FF2B5EF4-FFF2-40B4-BE49-F238E27FC236}">
                <a16:creationId xmlns:a16="http://schemas.microsoft.com/office/drawing/2014/main" id="{6CDEAD4C-F044-45A1-938A-076A0DE38EEE}"/>
              </a:ext>
            </a:extLst>
          </p:cNvPr>
          <p:cNvSpPr>
            <a:spLocks noGrp="1"/>
          </p:cNvSpPr>
          <p:nvPr/>
        </p:nvSpPr>
        <p:spPr>
          <a:xfrm>
            <a:off x="571500" y="571500"/>
            <a:ext cx="11049000" cy="1009650"/>
          </a:xfrm>
          <a:prstGeom prst="rect">
            <a:avLst/>
          </a:prstGeom>
          <a:noFill/>
          <a:ln w="0">
            <a:noFill/>
          </a:ln>
        </p:spPr>
        <p:txBody>
          <a:bodyPr wrap="square" lIns="0" tIns="0" rIns="0" bIns="0" anchor="t">
            <a:noAutofit/>
          </a:bodyPr>
          <a:lstStyle/>
          <a:p>
            <a:pPr algn="l">
              <a:buNone/>
              <a:defRPr sz="3150" b="1">
                <a:solidFill>
                  <a:srgbClr val="17242C"/>
                </a:solidFill>
                <a:latin typeface="Arial"/>
                <a:ea typeface="Arial"/>
                <a:cs typeface="Arial"/>
              </a:defRPr>
            </a:pPr>
            <a:r>
              <a:rPr sz="3150" b="1">
                <a:solidFill>
                  <a:srgbClr val="17242C"/>
                </a:solidFill>
                <a:latin typeface="Arial"/>
                <a:ea typeface="Arial"/>
                <a:cs typeface="Arial"/>
              </a:rPr>
              <a:t>A14  B: assessment before progression</a:t>
            </a:r>
          </a:p>
        </p:txBody>
      </p:sp>
      <p:sp>
        <p:nvSpPr>
          <p:cNvPr id="2" name="shape-1">
            <a:extLst>
              <a:ext uri="{FF2B5EF4-FFF2-40B4-BE49-F238E27FC236}">
                <a16:creationId xmlns:a16="http://schemas.microsoft.com/office/drawing/2014/main" id="{9EC41238-BD2D-44C5-ADEF-C4E721D553BB}"/>
              </a:ext>
            </a:extLst>
          </p:cNvPr>
          <p:cNvSpPr>
            <a:spLocks noGrp="1"/>
          </p:cNvSpPr>
          <p:nvPr/>
        </p:nvSpPr>
        <p:spPr>
          <a:xfrm>
            <a:off x="571500" y="6315075"/>
            <a:ext cx="11049000" cy="0"/>
          </a:xfrm>
          <a:prstGeom prst="line">
            <a:avLst/>
          </a:prstGeom>
          <a:noFill/>
          <a:ln w="14288">
            <a:solidFill>
              <a:srgbClr val="D5DEE2"/>
            </a:solidFill>
          </a:ln>
        </p:spPr>
        <p:txBody>
          <a:bodyPr/>
          <a:lstStyle/>
          <a:p>
            <a:endParaRPr lang="en-US"/>
          </a:p>
        </p:txBody>
      </p:sp>
      <p:sp>
        <p:nvSpPr>
          <p:cNvPr id="3" name="text-2">
            <a:extLst>
              <a:ext uri="{FF2B5EF4-FFF2-40B4-BE49-F238E27FC236}">
                <a16:creationId xmlns:a16="http://schemas.microsoft.com/office/drawing/2014/main" id="{D10FE524-50AE-4E3D-B094-4876B0414EDC}"/>
              </a:ext>
            </a:extLst>
          </p:cNvPr>
          <p:cNvSpPr>
            <a:spLocks noGrp="1"/>
          </p:cNvSpPr>
          <p:nvPr/>
        </p:nvSpPr>
        <p:spPr>
          <a:xfrm>
            <a:off x="571500" y="6457950"/>
            <a:ext cx="9429750" cy="209550"/>
          </a:xfrm>
          <a:prstGeom prst="rect">
            <a:avLst/>
          </a:prstGeom>
          <a:noFill/>
          <a:ln w="0">
            <a:noFill/>
          </a:ln>
        </p:spPr>
        <p:txBody>
          <a:bodyPr wrap="square" lIns="0" tIns="0" rIns="0" bIns="0" anchor="t">
            <a:noAutofit/>
          </a:bodyPr>
          <a:lstStyle/>
          <a:p>
            <a:pPr algn="l">
              <a:buNone/>
              <a:defRPr sz="1275" b="0">
                <a:solidFill>
                  <a:srgbClr val="52616A"/>
                </a:solidFill>
                <a:latin typeface="Arial"/>
                <a:ea typeface="Arial"/>
                <a:cs typeface="Arial"/>
              </a:defRPr>
            </a:pPr>
            <a:r>
              <a:rPr sz="1275" b="0">
                <a:solidFill>
                  <a:srgbClr val="52616A"/>
                </a:solidFill>
                <a:latin typeface="Arial"/>
                <a:ea typeface="Arial"/>
                <a:cs typeface="Arial"/>
              </a:rPr>
              <a:t>Workbook p17   A14</a:t>
            </a:r>
          </a:p>
        </p:txBody>
      </p:sp>
      <p:sp>
        <p:nvSpPr>
          <p:cNvPr id="4" name="text-3">
            <a:extLst>
              <a:ext uri="{FF2B5EF4-FFF2-40B4-BE49-F238E27FC236}">
                <a16:creationId xmlns:a16="http://schemas.microsoft.com/office/drawing/2014/main" id="{C204B91C-D138-4361-84F7-F35A5C5BF8EE}"/>
              </a:ext>
            </a:extLst>
          </p:cNvPr>
          <p:cNvSpPr>
            <a:spLocks noGrp="1"/>
          </p:cNvSpPr>
          <p:nvPr/>
        </p:nvSpPr>
        <p:spPr>
          <a:xfrm>
            <a:off x="11049000" y="6438900"/>
            <a:ext cx="571500" cy="228600"/>
          </a:xfrm>
          <a:prstGeom prst="rect">
            <a:avLst/>
          </a:prstGeom>
          <a:noFill/>
          <a:ln w="0">
            <a:noFill/>
          </a:ln>
        </p:spPr>
        <p:txBody>
          <a:bodyPr wrap="square" lIns="0" tIns="0" rIns="0" bIns="0" anchor="t">
            <a:noAutofit/>
          </a:bodyPr>
          <a:lstStyle/>
          <a:p>
            <a:pPr algn="r">
              <a:buNone/>
              <a:defRPr sz="1350" b="0">
                <a:solidFill>
                  <a:srgbClr val="52616A"/>
                </a:solidFill>
                <a:latin typeface="Arial"/>
                <a:ea typeface="Arial"/>
                <a:cs typeface="Arial"/>
              </a:defRPr>
            </a:pPr>
            <a:r>
              <a:rPr sz="1350" b="0">
                <a:solidFill>
                  <a:srgbClr val="52616A"/>
                </a:solidFill>
                <a:latin typeface="Arial"/>
                <a:ea typeface="Arial"/>
                <a:cs typeface="Arial"/>
              </a:rPr>
              <a:t>33</a:t>
            </a:r>
          </a:p>
        </p:txBody>
      </p:sp>
      <p:sp>
        <p:nvSpPr>
          <p:cNvPr id="5" name="text-4">
            <a:extLst>
              <a:ext uri="{FF2B5EF4-FFF2-40B4-BE49-F238E27FC236}">
                <a16:creationId xmlns:a16="http://schemas.microsoft.com/office/drawing/2014/main" id="{B9E65A41-6B85-4F1F-B36F-BAC0E8731C8C}"/>
              </a:ext>
            </a:extLst>
          </p:cNvPr>
          <p:cNvSpPr>
            <a:spLocks noGrp="1"/>
          </p:cNvSpPr>
          <p:nvPr/>
        </p:nvSpPr>
        <p:spPr>
          <a:xfrm>
            <a:off x="571500" y="1924050"/>
            <a:ext cx="2476500" cy="781050"/>
          </a:xfrm>
          <a:prstGeom prst="rect">
            <a:avLst/>
          </a:prstGeom>
          <a:noFill/>
          <a:ln w="0">
            <a:noFill/>
          </a:ln>
        </p:spPr>
        <p:txBody>
          <a:bodyPr wrap="square" lIns="0" tIns="0" rIns="0" bIns="0" anchor="t">
            <a:noAutofit/>
          </a:bodyPr>
          <a:lstStyle/>
          <a:p>
            <a:pPr algn="l">
              <a:buNone/>
              <a:defRPr sz="2175" b="1">
                <a:solidFill>
                  <a:srgbClr val="176779"/>
                </a:solidFill>
                <a:latin typeface="Arial"/>
                <a:ea typeface="Arial"/>
                <a:cs typeface="Arial"/>
              </a:defRPr>
            </a:pPr>
            <a:r>
              <a:rPr sz="2175" b="1">
                <a:solidFill>
                  <a:srgbClr val="176779"/>
                </a:solidFill>
                <a:latin typeface="Arial"/>
                <a:ea typeface="Arial"/>
                <a:cs typeface="Arial"/>
              </a:rPr>
              <a:t>B is appropriate</a:t>
            </a:r>
          </a:p>
        </p:txBody>
      </p:sp>
      <p:sp>
        <p:nvSpPr>
          <p:cNvPr id="6" name="text-5">
            <a:extLst>
              <a:ext uri="{FF2B5EF4-FFF2-40B4-BE49-F238E27FC236}">
                <a16:creationId xmlns:a16="http://schemas.microsoft.com/office/drawing/2014/main" id="{997F89FC-A0F1-43C1-A14A-4E481808C1FA}"/>
              </a:ext>
            </a:extLst>
          </p:cNvPr>
          <p:cNvSpPr>
            <a:spLocks noGrp="1"/>
          </p:cNvSpPr>
          <p:nvPr/>
        </p:nvSpPr>
        <p:spPr>
          <a:xfrm>
            <a:off x="3333750" y="1924050"/>
            <a:ext cx="8286750" cy="962025"/>
          </a:xfrm>
          <a:prstGeom prst="rect">
            <a:avLst/>
          </a:prstGeom>
          <a:noFill/>
          <a:ln w="0">
            <a:noFill/>
          </a:ln>
        </p:spPr>
        <p:txBody>
          <a:bodyPr wrap="square" lIns="0" tIns="0" rIns="0" bIns="0" anchor="t">
            <a:noAutofit/>
          </a:bodyPr>
          <a:lstStyle/>
          <a:p>
            <a:pPr algn="l">
              <a:buNone/>
              <a:defRPr sz="2175" b="0">
                <a:solidFill>
                  <a:srgbClr val="17242C"/>
                </a:solidFill>
                <a:latin typeface="Arial"/>
                <a:ea typeface="Arial"/>
                <a:cs typeface="Arial"/>
              </a:defRPr>
            </a:pPr>
            <a:r>
              <a:rPr sz="2175" b="0">
                <a:solidFill>
                  <a:srgbClr val="17242C"/>
                </a:solidFill>
                <a:latin typeface="Arial"/>
                <a:ea typeface="Arial"/>
                <a:cs typeface="Arial"/>
              </a:rPr>
              <a:t>Screening information guides the next step before increasing activity.</a:t>
            </a:r>
          </a:p>
        </p:txBody>
      </p:sp>
      <p:sp>
        <p:nvSpPr>
          <p:cNvPr id="7" name="shape-6">
            <a:extLst>
              <a:ext uri="{FF2B5EF4-FFF2-40B4-BE49-F238E27FC236}">
                <a16:creationId xmlns:a16="http://schemas.microsoft.com/office/drawing/2014/main" id="{D38A7AF3-38CB-4730-B5A9-59FC9CE55E90}"/>
              </a:ext>
            </a:extLst>
          </p:cNvPr>
          <p:cNvSpPr>
            <a:spLocks noGrp="1"/>
          </p:cNvSpPr>
          <p:nvPr/>
        </p:nvSpPr>
        <p:spPr>
          <a:xfrm>
            <a:off x="571500" y="2895600"/>
            <a:ext cx="11049000" cy="0"/>
          </a:xfrm>
          <a:prstGeom prst="line">
            <a:avLst/>
          </a:prstGeom>
          <a:noFill/>
          <a:ln w="14288">
            <a:solidFill>
              <a:srgbClr val="D5DEE2"/>
            </a:solidFill>
          </a:ln>
        </p:spPr>
        <p:txBody>
          <a:bodyPr/>
          <a:lstStyle/>
          <a:p>
            <a:endParaRPr lang="en-US"/>
          </a:p>
        </p:txBody>
      </p:sp>
      <p:sp>
        <p:nvSpPr>
          <p:cNvPr id="8" name="text-7">
            <a:extLst>
              <a:ext uri="{FF2B5EF4-FFF2-40B4-BE49-F238E27FC236}">
                <a16:creationId xmlns:a16="http://schemas.microsoft.com/office/drawing/2014/main" id="{08181F37-ECDC-4D17-8508-6D5B18378226}"/>
              </a:ext>
            </a:extLst>
          </p:cNvPr>
          <p:cNvSpPr>
            <a:spLocks noGrp="1"/>
          </p:cNvSpPr>
          <p:nvPr/>
        </p:nvSpPr>
        <p:spPr>
          <a:xfrm>
            <a:off x="571500" y="3048000"/>
            <a:ext cx="2476500" cy="781050"/>
          </a:xfrm>
          <a:prstGeom prst="rect">
            <a:avLst/>
          </a:prstGeom>
          <a:noFill/>
          <a:ln w="0">
            <a:noFill/>
          </a:ln>
        </p:spPr>
        <p:txBody>
          <a:bodyPr wrap="square" lIns="0" tIns="0" rIns="0" bIns="0" anchor="t">
            <a:noAutofit/>
          </a:bodyPr>
          <a:lstStyle/>
          <a:p>
            <a:pPr algn="l">
              <a:buNone/>
              <a:defRPr sz="2175" b="1">
                <a:solidFill>
                  <a:srgbClr val="176779"/>
                </a:solidFill>
                <a:latin typeface="Arial"/>
                <a:ea typeface="Arial"/>
                <a:cs typeface="Arial"/>
              </a:defRPr>
            </a:pPr>
            <a:r>
              <a:rPr sz="2175" b="1">
                <a:solidFill>
                  <a:srgbClr val="176779"/>
                </a:solidFill>
                <a:latin typeface="Arial"/>
                <a:ea typeface="Arial"/>
                <a:cs typeface="Arial"/>
              </a:rPr>
              <a:t>A and C</a:t>
            </a:r>
          </a:p>
        </p:txBody>
      </p:sp>
      <p:sp>
        <p:nvSpPr>
          <p:cNvPr id="9" name="text-8">
            <a:extLst>
              <a:ext uri="{FF2B5EF4-FFF2-40B4-BE49-F238E27FC236}">
                <a16:creationId xmlns:a16="http://schemas.microsoft.com/office/drawing/2014/main" id="{D6D6AD99-4888-46FD-BA2F-996426D53B18}"/>
              </a:ext>
            </a:extLst>
          </p:cNvPr>
          <p:cNvSpPr>
            <a:spLocks noGrp="1"/>
          </p:cNvSpPr>
          <p:nvPr/>
        </p:nvSpPr>
        <p:spPr>
          <a:xfrm>
            <a:off x="3333750" y="3048000"/>
            <a:ext cx="8286750" cy="962025"/>
          </a:xfrm>
          <a:prstGeom prst="rect">
            <a:avLst/>
          </a:prstGeom>
          <a:noFill/>
          <a:ln w="0">
            <a:noFill/>
          </a:ln>
        </p:spPr>
        <p:txBody>
          <a:bodyPr wrap="square" lIns="0" tIns="0" rIns="0" bIns="0" anchor="t">
            <a:noAutofit/>
          </a:bodyPr>
          <a:lstStyle/>
          <a:p>
            <a:pPr algn="l">
              <a:buNone/>
              <a:defRPr sz="2175" b="0">
                <a:solidFill>
                  <a:srgbClr val="17242C"/>
                </a:solidFill>
                <a:latin typeface="Arial"/>
                <a:ea typeface="Arial"/>
                <a:cs typeface="Arial"/>
              </a:defRPr>
            </a:pPr>
            <a:r>
              <a:rPr sz="2175" b="0">
                <a:solidFill>
                  <a:srgbClr val="17242C"/>
                </a:solidFill>
                <a:latin typeface="Arial"/>
                <a:ea typeface="Arial"/>
                <a:cs typeface="Arial"/>
              </a:rPr>
              <a:t>Maximal testing adds risk. An elite template ignores this participant.</a:t>
            </a:r>
          </a:p>
        </p:txBody>
      </p:sp>
      <p:sp>
        <p:nvSpPr>
          <p:cNvPr id="10" name="shape-9">
            <a:extLst>
              <a:ext uri="{FF2B5EF4-FFF2-40B4-BE49-F238E27FC236}">
                <a16:creationId xmlns:a16="http://schemas.microsoft.com/office/drawing/2014/main" id="{EFAC7F45-20EE-4195-BA2C-D600C3B2A0E2}"/>
              </a:ext>
            </a:extLst>
          </p:cNvPr>
          <p:cNvSpPr>
            <a:spLocks noGrp="1"/>
          </p:cNvSpPr>
          <p:nvPr/>
        </p:nvSpPr>
        <p:spPr>
          <a:xfrm>
            <a:off x="571500" y="4019550"/>
            <a:ext cx="11049000" cy="0"/>
          </a:xfrm>
          <a:prstGeom prst="line">
            <a:avLst/>
          </a:prstGeom>
          <a:noFill/>
          <a:ln w="14288">
            <a:solidFill>
              <a:srgbClr val="D5DEE2"/>
            </a:solidFill>
          </a:ln>
        </p:spPr>
        <p:txBody>
          <a:bodyPr/>
          <a:lstStyle/>
          <a:p>
            <a:endParaRPr lang="en-US"/>
          </a:p>
        </p:txBody>
      </p:sp>
      <p:sp>
        <p:nvSpPr>
          <p:cNvPr id="11" name="text-10">
            <a:extLst>
              <a:ext uri="{FF2B5EF4-FFF2-40B4-BE49-F238E27FC236}">
                <a16:creationId xmlns:a16="http://schemas.microsoft.com/office/drawing/2014/main" id="{888C0670-C1E0-4F5B-99F2-3A2820D1A88E}"/>
              </a:ext>
            </a:extLst>
          </p:cNvPr>
          <p:cNvSpPr>
            <a:spLocks noGrp="1"/>
          </p:cNvSpPr>
          <p:nvPr/>
        </p:nvSpPr>
        <p:spPr>
          <a:xfrm>
            <a:off x="571500" y="4171950"/>
            <a:ext cx="2476500" cy="781050"/>
          </a:xfrm>
          <a:prstGeom prst="rect">
            <a:avLst/>
          </a:prstGeom>
          <a:noFill/>
          <a:ln w="0">
            <a:noFill/>
          </a:ln>
        </p:spPr>
        <p:txBody>
          <a:bodyPr wrap="square" lIns="0" tIns="0" rIns="0" bIns="0" anchor="t">
            <a:noAutofit/>
          </a:bodyPr>
          <a:lstStyle/>
          <a:p>
            <a:pPr algn="l">
              <a:buNone/>
              <a:defRPr sz="2175" b="1">
                <a:solidFill>
                  <a:srgbClr val="176779"/>
                </a:solidFill>
                <a:latin typeface="Arial"/>
                <a:ea typeface="Arial"/>
                <a:cs typeface="Arial"/>
              </a:defRPr>
            </a:pPr>
            <a:r>
              <a:rPr sz="2175" b="1">
                <a:solidFill>
                  <a:srgbClr val="176779"/>
                </a:solidFill>
                <a:latin typeface="Arial"/>
                <a:ea typeface="Arial"/>
                <a:cs typeface="Arial"/>
              </a:rPr>
              <a:t>D</a:t>
            </a:r>
          </a:p>
        </p:txBody>
      </p:sp>
      <p:sp>
        <p:nvSpPr>
          <p:cNvPr id="12" name="text-11">
            <a:extLst>
              <a:ext uri="{FF2B5EF4-FFF2-40B4-BE49-F238E27FC236}">
                <a16:creationId xmlns:a16="http://schemas.microsoft.com/office/drawing/2014/main" id="{CC2582E2-7163-48E1-BB37-F1C5EB7764A2}"/>
              </a:ext>
            </a:extLst>
          </p:cNvPr>
          <p:cNvSpPr>
            <a:spLocks noGrp="1"/>
          </p:cNvSpPr>
          <p:nvPr/>
        </p:nvSpPr>
        <p:spPr>
          <a:xfrm>
            <a:off x="3333750" y="4171950"/>
            <a:ext cx="8286750" cy="962025"/>
          </a:xfrm>
          <a:prstGeom prst="rect">
            <a:avLst/>
          </a:prstGeom>
          <a:noFill/>
          <a:ln w="0">
            <a:noFill/>
          </a:ln>
        </p:spPr>
        <p:txBody>
          <a:bodyPr wrap="square" lIns="0" tIns="0" rIns="0" bIns="0" anchor="t">
            <a:noAutofit/>
          </a:bodyPr>
          <a:lstStyle/>
          <a:p>
            <a:pPr algn="l">
              <a:buNone/>
              <a:defRPr sz="2175" b="0">
                <a:solidFill>
                  <a:srgbClr val="17242C"/>
                </a:solidFill>
                <a:latin typeface="Arial"/>
                <a:ea typeface="Arial"/>
                <a:cs typeface="Arial"/>
              </a:defRPr>
            </a:pPr>
            <a:r>
              <a:rPr sz="2175" b="0">
                <a:solidFill>
                  <a:srgbClr val="17242C"/>
                </a:solidFill>
                <a:latin typeface="Arial"/>
                <a:ea typeface="Arial"/>
                <a:cs typeface="Arial"/>
              </a:rPr>
              <a:t>Low-intensity activity is not a reason to dismiss a symptom.</a:t>
            </a:r>
          </a:p>
        </p:txBody>
      </p:sp>
      <p:sp>
        <p:nvSpPr>
          <p:cNvPr id="13" name="text-12">
            <a:extLst>
              <a:ext uri="{FF2B5EF4-FFF2-40B4-BE49-F238E27FC236}">
                <a16:creationId xmlns:a16="http://schemas.microsoft.com/office/drawing/2014/main" id="{AFD7BB85-3247-4609-94B8-DD75249A2593}"/>
              </a:ext>
            </a:extLst>
          </p:cNvPr>
          <p:cNvSpPr>
            <a:spLocks noGrp="1"/>
          </p:cNvSpPr>
          <p:nvPr/>
        </p:nvSpPr>
        <p:spPr>
          <a:xfrm>
            <a:off x="571500" y="5743575"/>
            <a:ext cx="10953750" cy="476250"/>
          </a:xfrm>
          <a:prstGeom prst="rect">
            <a:avLst/>
          </a:prstGeom>
          <a:noFill/>
          <a:ln w="0">
            <a:noFill/>
          </a:ln>
        </p:spPr>
        <p:txBody>
          <a:bodyPr wrap="square" lIns="0" tIns="0" rIns="0" bIns="0" anchor="t">
            <a:noAutofit/>
          </a:bodyPr>
          <a:lstStyle/>
          <a:p>
            <a:pPr algn="l">
              <a:buNone/>
              <a:defRPr sz="1725" b="0">
                <a:solidFill>
                  <a:srgbClr val="966032"/>
                </a:solidFill>
                <a:latin typeface="Arial"/>
                <a:ea typeface="Arial"/>
                <a:cs typeface="Arial"/>
              </a:defRPr>
            </a:pPr>
            <a:r>
              <a:rPr sz="1725" b="0" dirty="0">
                <a:solidFill>
                  <a:srgbClr val="966032"/>
                </a:solidFill>
                <a:latin typeface="Arial"/>
                <a:ea typeface="Arial"/>
                <a:cs typeface="Arial"/>
              </a:rPr>
              <a:t>This is a screening decision, not a request to diagnose chest discomfort.</a:t>
            </a:r>
          </a:p>
        </p:txBody>
      </p:sp>
    </p:spTree>
    <p:extLst>
      <p:ext uri="{BB962C8B-B14F-4D97-AF65-F5344CB8AC3E}">
        <p14:creationId xmlns:p14="http://schemas.microsoft.com/office/powerpoint/2010/main" val="144975559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3" name="text-0">
            <a:extLst>
              <a:ext uri="{FF2B5EF4-FFF2-40B4-BE49-F238E27FC236}">
                <a16:creationId xmlns:a16="http://schemas.microsoft.com/office/drawing/2014/main" id="{0DAAC65E-2C3C-4665-83ED-A85D992C6DA5}"/>
              </a:ext>
            </a:extLst>
          </p:cNvPr>
          <p:cNvSpPr>
            <a:spLocks noGrp="1"/>
          </p:cNvSpPr>
          <p:nvPr/>
        </p:nvSpPr>
        <p:spPr>
          <a:xfrm>
            <a:off x="571500" y="571500"/>
            <a:ext cx="11049000" cy="1009650"/>
          </a:xfrm>
          <a:prstGeom prst="rect">
            <a:avLst/>
          </a:prstGeom>
          <a:noFill/>
          <a:ln w="0">
            <a:noFill/>
          </a:ln>
        </p:spPr>
        <p:txBody>
          <a:bodyPr wrap="square" lIns="0" tIns="0" rIns="0" bIns="0" anchor="t">
            <a:noAutofit/>
          </a:bodyPr>
          <a:lstStyle/>
          <a:p>
            <a:pPr algn="l">
              <a:buNone/>
              <a:defRPr sz="3150" b="1">
                <a:solidFill>
                  <a:srgbClr val="17242C"/>
                </a:solidFill>
                <a:latin typeface="Arial"/>
                <a:ea typeface="Arial"/>
                <a:cs typeface="Arial"/>
              </a:defRPr>
            </a:pPr>
            <a:r>
              <a:rPr sz="3150" b="1">
                <a:solidFill>
                  <a:srgbClr val="17242C"/>
                </a:solidFill>
                <a:latin typeface="Arial"/>
                <a:ea typeface="Arial"/>
                <a:cs typeface="Arial"/>
              </a:rPr>
              <a:t>Personalised assessment and prescription</a:t>
            </a:r>
          </a:p>
        </p:txBody>
      </p:sp>
      <p:sp>
        <p:nvSpPr>
          <p:cNvPr id="2" name="shape-1">
            <a:extLst>
              <a:ext uri="{FF2B5EF4-FFF2-40B4-BE49-F238E27FC236}">
                <a16:creationId xmlns:a16="http://schemas.microsoft.com/office/drawing/2014/main" id="{35B25EB9-DAD3-4F80-8549-AFBBDBE18FF1}"/>
              </a:ext>
            </a:extLst>
          </p:cNvPr>
          <p:cNvSpPr>
            <a:spLocks noGrp="1"/>
          </p:cNvSpPr>
          <p:nvPr/>
        </p:nvSpPr>
        <p:spPr>
          <a:xfrm>
            <a:off x="571500" y="6315075"/>
            <a:ext cx="11049000" cy="0"/>
          </a:xfrm>
          <a:prstGeom prst="line">
            <a:avLst/>
          </a:prstGeom>
          <a:noFill/>
          <a:ln w="14288">
            <a:solidFill>
              <a:srgbClr val="D5DEE2"/>
            </a:solidFill>
          </a:ln>
        </p:spPr>
        <p:txBody>
          <a:bodyPr/>
          <a:lstStyle/>
          <a:p>
            <a:endParaRPr lang="en-US"/>
          </a:p>
        </p:txBody>
      </p:sp>
      <p:sp>
        <p:nvSpPr>
          <p:cNvPr id="3" name="text-2">
            <a:extLst>
              <a:ext uri="{FF2B5EF4-FFF2-40B4-BE49-F238E27FC236}">
                <a16:creationId xmlns:a16="http://schemas.microsoft.com/office/drawing/2014/main" id="{D2A74548-1E37-4962-917F-CA8D1F6D80DE}"/>
              </a:ext>
            </a:extLst>
          </p:cNvPr>
          <p:cNvSpPr>
            <a:spLocks noGrp="1"/>
          </p:cNvSpPr>
          <p:nvPr/>
        </p:nvSpPr>
        <p:spPr>
          <a:xfrm>
            <a:off x="571500" y="6457950"/>
            <a:ext cx="9429750" cy="209550"/>
          </a:xfrm>
          <a:prstGeom prst="rect">
            <a:avLst/>
          </a:prstGeom>
          <a:noFill/>
          <a:ln w="0">
            <a:noFill/>
          </a:ln>
        </p:spPr>
        <p:txBody>
          <a:bodyPr wrap="square" lIns="0" tIns="0" rIns="0" bIns="0" anchor="t">
            <a:noAutofit/>
          </a:bodyPr>
          <a:lstStyle/>
          <a:p>
            <a:pPr algn="l">
              <a:buNone/>
              <a:defRPr sz="1275" b="0">
                <a:solidFill>
                  <a:srgbClr val="52616A"/>
                </a:solidFill>
                <a:latin typeface="Arial"/>
                <a:ea typeface="Arial"/>
                <a:cs typeface="Arial"/>
              </a:defRPr>
            </a:pPr>
            <a:r>
              <a:rPr sz="1275" b="0">
                <a:solidFill>
                  <a:srgbClr val="52616A"/>
                </a:solidFill>
                <a:latin typeface="Arial"/>
                <a:ea typeface="Arial"/>
                <a:cs typeface="Arial"/>
              </a:rPr>
              <a:t>Workbook p17–18</a:t>
            </a:r>
          </a:p>
        </p:txBody>
      </p:sp>
      <p:sp>
        <p:nvSpPr>
          <p:cNvPr id="4" name="text-3">
            <a:extLst>
              <a:ext uri="{FF2B5EF4-FFF2-40B4-BE49-F238E27FC236}">
                <a16:creationId xmlns:a16="http://schemas.microsoft.com/office/drawing/2014/main" id="{B4FB876A-4B0E-46FF-B7A8-FF26A189A17E}"/>
              </a:ext>
            </a:extLst>
          </p:cNvPr>
          <p:cNvSpPr>
            <a:spLocks noGrp="1"/>
          </p:cNvSpPr>
          <p:nvPr/>
        </p:nvSpPr>
        <p:spPr>
          <a:xfrm>
            <a:off x="11049000" y="6438900"/>
            <a:ext cx="571500" cy="228600"/>
          </a:xfrm>
          <a:prstGeom prst="rect">
            <a:avLst/>
          </a:prstGeom>
          <a:noFill/>
          <a:ln w="0">
            <a:noFill/>
          </a:ln>
        </p:spPr>
        <p:txBody>
          <a:bodyPr wrap="square" lIns="0" tIns="0" rIns="0" bIns="0" anchor="t">
            <a:noAutofit/>
          </a:bodyPr>
          <a:lstStyle/>
          <a:p>
            <a:pPr algn="r">
              <a:buNone/>
              <a:defRPr sz="1350" b="0">
                <a:solidFill>
                  <a:srgbClr val="52616A"/>
                </a:solidFill>
                <a:latin typeface="Arial"/>
                <a:ea typeface="Arial"/>
                <a:cs typeface="Arial"/>
              </a:defRPr>
            </a:pPr>
            <a:r>
              <a:rPr sz="1350" b="0">
                <a:solidFill>
                  <a:srgbClr val="52616A"/>
                </a:solidFill>
                <a:latin typeface="Arial"/>
                <a:ea typeface="Arial"/>
                <a:cs typeface="Arial"/>
              </a:rPr>
              <a:t>34</a:t>
            </a:r>
          </a:p>
        </p:txBody>
      </p:sp>
      <p:sp>
        <p:nvSpPr>
          <p:cNvPr id="5" name="shape-4">
            <a:extLst>
              <a:ext uri="{FF2B5EF4-FFF2-40B4-BE49-F238E27FC236}">
                <a16:creationId xmlns:a16="http://schemas.microsoft.com/office/drawing/2014/main" id="{DBD933DB-5E8C-4545-B50C-DED1B5792AA2}"/>
              </a:ext>
            </a:extLst>
          </p:cNvPr>
          <p:cNvSpPr>
            <a:spLocks noGrp="1"/>
          </p:cNvSpPr>
          <p:nvPr/>
        </p:nvSpPr>
        <p:spPr>
          <a:xfrm>
            <a:off x="571500" y="2057400"/>
            <a:ext cx="2419350" cy="0"/>
          </a:xfrm>
          <a:prstGeom prst="line">
            <a:avLst/>
          </a:prstGeom>
          <a:noFill/>
          <a:ln w="14288">
            <a:solidFill>
              <a:srgbClr val="176779"/>
            </a:solidFill>
          </a:ln>
        </p:spPr>
        <p:txBody>
          <a:bodyPr/>
          <a:lstStyle/>
          <a:p>
            <a:endParaRPr lang="en-US"/>
          </a:p>
        </p:txBody>
      </p:sp>
      <p:sp>
        <p:nvSpPr>
          <p:cNvPr id="6" name="text-5">
            <a:extLst>
              <a:ext uri="{FF2B5EF4-FFF2-40B4-BE49-F238E27FC236}">
                <a16:creationId xmlns:a16="http://schemas.microsoft.com/office/drawing/2014/main" id="{D04431A9-18C0-43AC-9549-D520A597DC1F}"/>
              </a:ext>
            </a:extLst>
          </p:cNvPr>
          <p:cNvSpPr>
            <a:spLocks noGrp="1"/>
          </p:cNvSpPr>
          <p:nvPr/>
        </p:nvSpPr>
        <p:spPr>
          <a:xfrm>
            <a:off x="571500" y="2181225"/>
            <a:ext cx="2419350" cy="1200150"/>
          </a:xfrm>
          <a:prstGeom prst="rect">
            <a:avLst/>
          </a:prstGeom>
          <a:noFill/>
          <a:ln w="0">
            <a:noFill/>
          </a:ln>
        </p:spPr>
        <p:txBody>
          <a:bodyPr wrap="square" lIns="0" tIns="0" rIns="0" bIns="0" anchor="t">
            <a:noAutofit/>
          </a:bodyPr>
          <a:lstStyle/>
          <a:p>
            <a:pPr algn="ctr">
              <a:buNone/>
              <a:defRPr sz="2100" b="1">
                <a:solidFill>
                  <a:srgbClr val="17242C"/>
                </a:solidFill>
                <a:latin typeface="Arial"/>
                <a:ea typeface="Arial"/>
                <a:cs typeface="Arial"/>
              </a:defRPr>
            </a:pPr>
            <a:r>
              <a:rPr sz="2100" b="1">
                <a:solidFill>
                  <a:srgbClr val="17242C"/>
                </a:solidFill>
                <a:latin typeface="Arial"/>
                <a:ea typeface="Arial"/>
                <a:cs typeface="Arial"/>
              </a:rPr>
              <a:t>Goals and</a:t>
            </a:r>
          </a:p>
          <a:p>
            <a:pPr algn="ctr">
              <a:buNone/>
              <a:defRPr sz="2100" b="1">
                <a:solidFill>
                  <a:srgbClr val="17242C"/>
                </a:solidFill>
                <a:latin typeface="Arial"/>
                <a:ea typeface="Arial"/>
                <a:cs typeface="Arial"/>
              </a:defRPr>
            </a:pPr>
            <a:r>
              <a:rPr sz="2100" b="1">
                <a:solidFill>
                  <a:srgbClr val="17242C"/>
                </a:solidFill>
                <a:latin typeface="Arial"/>
                <a:ea typeface="Arial"/>
                <a:cs typeface="Arial"/>
              </a:rPr>
              <a:t>screening</a:t>
            </a:r>
          </a:p>
        </p:txBody>
      </p:sp>
      <p:sp>
        <p:nvSpPr>
          <p:cNvPr id="7" name="shape-6">
            <a:extLst>
              <a:ext uri="{FF2B5EF4-FFF2-40B4-BE49-F238E27FC236}">
                <a16:creationId xmlns:a16="http://schemas.microsoft.com/office/drawing/2014/main" id="{97ED0AD4-6E7C-4C69-B83B-0B28DADE9EF9}"/>
              </a:ext>
            </a:extLst>
          </p:cNvPr>
          <p:cNvSpPr>
            <a:spLocks noGrp="1"/>
          </p:cNvSpPr>
          <p:nvPr/>
        </p:nvSpPr>
        <p:spPr>
          <a:xfrm>
            <a:off x="3067050" y="2514600"/>
            <a:ext cx="304800" cy="171450"/>
          </a:xfrm>
          <a:prstGeom prst="rightArrow">
            <a:avLst/>
          </a:prstGeom>
          <a:solidFill>
            <a:srgbClr val="176779"/>
          </a:solidFill>
          <a:ln w="0">
            <a:noFill/>
          </a:ln>
        </p:spPr>
        <p:txBody>
          <a:bodyPr/>
          <a:lstStyle/>
          <a:p>
            <a:endParaRPr lang="en-US"/>
          </a:p>
        </p:txBody>
      </p:sp>
      <p:sp>
        <p:nvSpPr>
          <p:cNvPr id="8" name="shape-7">
            <a:extLst>
              <a:ext uri="{FF2B5EF4-FFF2-40B4-BE49-F238E27FC236}">
                <a16:creationId xmlns:a16="http://schemas.microsoft.com/office/drawing/2014/main" id="{EC5AC30F-A3B3-41CE-953C-7D4957389E9E}"/>
              </a:ext>
            </a:extLst>
          </p:cNvPr>
          <p:cNvSpPr>
            <a:spLocks noGrp="1"/>
          </p:cNvSpPr>
          <p:nvPr/>
        </p:nvSpPr>
        <p:spPr>
          <a:xfrm>
            <a:off x="3448050" y="2057400"/>
            <a:ext cx="2419350" cy="0"/>
          </a:xfrm>
          <a:prstGeom prst="line">
            <a:avLst/>
          </a:prstGeom>
          <a:noFill/>
          <a:ln w="14288">
            <a:solidFill>
              <a:srgbClr val="176779"/>
            </a:solidFill>
          </a:ln>
        </p:spPr>
        <p:txBody>
          <a:bodyPr/>
          <a:lstStyle/>
          <a:p>
            <a:endParaRPr lang="en-US"/>
          </a:p>
        </p:txBody>
      </p:sp>
      <p:sp>
        <p:nvSpPr>
          <p:cNvPr id="9" name="text-8">
            <a:extLst>
              <a:ext uri="{FF2B5EF4-FFF2-40B4-BE49-F238E27FC236}">
                <a16:creationId xmlns:a16="http://schemas.microsoft.com/office/drawing/2014/main" id="{D02E2135-BD63-4D8B-82F1-C882B1BCB48E}"/>
              </a:ext>
            </a:extLst>
          </p:cNvPr>
          <p:cNvSpPr>
            <a:spLocks noGrp="1"/>
          </p:cNvSpPr>
          <p:nvPr/>
        </p:nvSpPr>
        <p:spPr>
          <a:xfrm>
            <a:off x="3448050" y="2181225"/>
            <a:ext cx="2419350" cy="1200150"/>
          </a:xfrm>
          <a:prstGeom prst="rect">
            <a:avLst/>
          </a:prstGeom>
          <a:noFill/>
          <a:ln w="0">
            <a:noFill/>
          </a:ln>
        </p:spPr>
        <p:txBody>
          <a:bodyPr wrap="square" lIns="0" tIns="0" rIns="0" bIns="0" anchor="t">
            <a:noAutofit/>
          </a:bodyPr>
          <a:lstStyle/>
          <a:p>
            <a:pPr algn="ctr">
              <a:buNone/>
              <a:defRPr sz="2100" b="1">
                <a:solidFill>
                  <a:srgbClr val="17242C"/>
                </a:solidFill>
                <a:latin typeface="Arial"/>
                <a:ea typeface="Arial"/>
                <a:cs typeface="Arial"/>
              </a:defRPr>
            </a:pPr>
            <a:r>
              <a:rPr sz="2100" b="1">
                <a:solidFill>
                  <a:srgbClr val="17242C"/>
                </a:solidFill>
                <a:latin typeface="Arial"/>
                <a:ea typeface="Arial"/>
                <a:cs typeface="Arial"/>
              </a:rPr>
              <a:t>Relevant</a:t>
            </a:r>
          </a:p>
          <a:p>
            <a:pPr algn="ctr">
              <a:buNone/>
              <a:defRPr sz="2100" b="1">
                <a:solidFill>
                  <a:srgbClr val="17242C"/>
                </a:solidFill>
                <a:latin typeface="Arial"/>
                <a:ea typeface="Arial"/>
                <a:cs typeface="Arial"/>
              </a:defRPr>
            </a:pPr>
            <a:r>
              <a:rPr sz="2100" b="1">
                <a:solidFill>
                  <a:srgbClr val="17242C"/>
                </a:solidFill>
                <a:latin typeface="Arial"/>
                <a:ea typeface="Arial"/>
                <a:cs typeface="Arial"/>
              </a:rPr>
              <a:t>assessment</a:t>
            </a:r>
          </a:p>
        </p:txBody>
      </p:sp>
      <p:sp>
        <p:nvSpPr>
          <p:cNvPr id="10" name="shape-9">
            <a:extLst>
              <a:ext uri="{FF2B5EF4-FFF2-40B4-BE49-F238E27FC236}">
                <a16:creationId xmlns:a16="http://schemas.microsoft.com/office/drawing/2014/main" id="{BED4E4F7-B5EC-4A72-80E4-3E8C4EC06197}"/>
              </a:ext>
            </a:extLst>
          </p:cNvPr>
          <p:cNvSpPr>
            <a:spLocks noGrp="1"/>
          </p:cNvSpPr>
          <p:nvPr/>
        </p:nvSpPr>
        <p:spPr>
          <a:xfrm>
            <a:off x="5943600" y="2514600"/>
            <a:ext cx="304800" cy="171450"/>
          </a:xfrm>
          <a:prstGeom prst="rightArrow">
            <a:avLst/>
          </a:prstGeom>
          <a:solidFill>
            <a:srgbClr val="176779"/>
          </a:solidFill>
          <a:ln w="0">
            <a:noFill/>
          </a:ln>
        </p:spPr>
        <p:txBody>
          <a:bodyPr/>
          <a:lstStyle/>
          <a:p>
            <a:endParaRPr lang="en-US"/>
          </a:p>
        </p:txBody>
      </p:sp>
      <p:sp>
        <p:nvSpPr>
          <p:cNvPr id="11" name="shape-10">
            <a:extLst>
              <a:ext uri="{FF2B5EF4-FFF2-40B4-BE49-F238E27FC236}">
                <a16:creationId xmlns:a16="http://schemas.microsoft.com/office/drawing/2014/main" id="{75EDEB1D-E1A6-4287-A136-AB84E9745F0E}"/>
              </a:ext>
            </a:extLst>
          </p:cNvPr>
          <p:cNvSpPr>
            <a:spLocks noGrp="1"/>
          </p:cNvSpPr>
          <p:nvPr/>
        </p:nvSpPr>
        <p:spPr>
          <a:xfrm>
            <a:off x="6324600" y="2057400"/>
            <a:ext cx="2419350" cy="0"/>
          </a:xfrm>
          <a:prstGeom prst="line">
            <a:avLst/>
          </a:prstGeom>
          <a:noFill/>
          <a:ln w="14288">
            <a:solidFill>
              <a:srgbClr val="176779"/>
            </a:solidFill>
          </a:ln>
        </p:spPr>
        <p:txBody>
          <a:bodyPr/>
          <a:lstStyle/>
          <a:p>
            <a:endParaRPr lang="en-US"/>
          </a:p>
        </p:txBody>
      </p:sp>
      <p:sp>
        <p:nvSpPr>
          <p:cNvPr id="12" name="text-11">
            <a:extLst>
              <a:ext uri="{FF2B5EF4-FFF2-40B4-BE49-F238E27FC236}">
                <a16:creationId xmlns:a16="http://schemas.microsoft.com/office/drawing/2014/main" id="{0B66E5A6-D2BC-40AF-9F0A-353DE2A7D45C}"/>
              </a:ext>
            </a:extLst>
          </p:cNvPr>
          <p:cNvSpPr>
            <a:spLocks noGrp="1"/>
          </p:cNvSpPr>
          <p:nvPr/>
        </p:nvSpPr>
        <p:spPr>
          <a:xfrm>
            <a:off x="6324600" y="2181225"/>
            <a:ext cx="2419350" cy="1200150"/>
          </a:xfrm>
          <a:prstGeom prst="rect">
            <a:avLst/>
          </a:prstGeom>
          <a:noFill/>
          <a:ln w="0">
            <a:noFill/>
          </a:ln>
        </p:spPr>
        <p:txBody>
          <a:bodyPr wrap="square" lIns="0" tIns="0" rIns="0" bIns="0" anchor="t">
            <a:noAutofit/>
          </a:bodyPr>
          <a:lstStyle/>
          <a:p>
            <a:pPr algn="ctr">
              <a:buNone/>
              <a:defRPr sz="2100" b="1">
                <a:solidFill>
                  <a:srgbClr val="17242C"/>
                </a:solidFill>
                <a:latin typeface="Arial"/>
                <a:ea typeface="Arial"/>
                <a:cs typeface="Arial"/>
              </a:defRPr>
            </a:pPr>
            <a:r>
              <a:rPr sz="2100" b="1">
                <a:solidFill>
                  <a:srgbClr val="17242C"/>
                </a:solidFill>
                <a:latin typeface="Arial"/>
                <a:ea typeface="Arial"/>
                <a:cs typeface="Arial"/>
              </a:rPr>
              <a:t>Personalised</a:t>
            </a:r>
          </a:p>
          <a:p>
            <a:pPr algn="ctr">
              <a:buNone/>
              <a:defRPr sz="2100" b="1">
                <a:solidFill>
                  <a:srgbClr val="17242C"/>
                </a:solidFill>
                <a:latin typeface="Arial"/>
                <a:ea typeface="Arial"/>
                <a:cs typeface="Arial"/>
              </a:defRPr>
            </a:pPr>
            <a:r>
              <a:rPr sz="2100" b="1">
                <a:solidFill>
                  <a:srgbClr val="17242C"/>
                </a:solidFill>
                <a:latin typeface="Arial"/>
                <a:ea typeface="Arial"/>
                <a:cs typeface="Arial"/>
              </a:rPr>
              <a:t>prescription</a:t>
            </a:r>
          </a:p>
        </p:txBody>
      </p:sp>
      <p:sp>
        <p:nvSpPr>
          <p:cNvPr id="13" name="shape-12">
            <a:extLst>
              <a:ext uri="{FF2B5EF4-FFF2-40B4-BE49-F238E27FC236}">
                <a16:creationId xmlns:a16="http://schemas.microsoft.com/office/drawing/2014/main" id="{2530881A-F680-4EAB-B89E-51995DE4EFC9}"/>
              </a:ext>
            </a:extLst>
          </p:cNvPr>
          <p:cNvSpPr>
            <a:spLocks noGrp="1"/>
          </p:cNvSpPr>
          <p:nvPr/>
        </p:nvSpPr>
        <p:spPr>
          <a:xfrm>
            <a:off x="8820150" y="2514600"/>
            <a:ext cx="304800" cy="171450"/>
          </a:xfrm>
          <a:prstGeom prst="rightArrow">
            <a:avLst/>
          </a:prstGeom>
          <a:solidFill>
            <a:srgbClr val="176779"/>
          </a:solidFill>
          <a:ln w="0">
            <a:noFill/>
          </a:ln>
        </p:spPr>
        <p:txBody>
          <a:bodyPr/>
          <a:lstStyle/>
          <a:p>
            <a:endParaRPr lang="en-US"/>
          </a:p>
        </p:txBody>
      </p:sp>
      <p:sp>
        <p:nvSpPr>
          <p:cNvPr id="14" name="shape-13">
            <a:extLst>
              <a:ext uri="{FF2B5EF4-FFF2-40B4-BE49-F238E27FC236}">
                <a16:creationId xmlns:a16="http://schemas.microsoft.com/office/drawing/2014/main" id="{400E6076-3D0F-4D7C-A8AA-06DE8EA04E3E}"/>
              </a:ext>
            </a:extLst>
          </p:cNvPr>
          <p:cNvSpPr>
            <a:spLocks noGrp="1"/>
          </p:cNvSpPr>
          <p:nvPr/>
        </p:nvSpPr>
        <p:spPr>
          <a:xfrm>
            <a:off x="9201150" y="2057400"/>
            <a:ext cx="2419350" cy="0"/>
          </a:xfrm>
          <a:prstGeom prst="line">
            <a:avLst/>
          </a:prstGeom>
          <a:noFill/>
          <a:ln w="14288">
            <a:solidFill>
              <a:srgbClr val="176779"/>
            </a:solidFill>
          </a:ln>
        </p:spPr>
        <p:txBody>
          <a:bodyPr/>
          <a:lstStyle/>
          <a:p>
            <a:endParaRPr lang="en-US"/>
          </a:p>
        </p:txBody>
      </p:sp>
      <p:sp>
        <p:nvSpPr>
          <p:cNvPr id="15" name="text-14">
            <a:extLst>
              <a:ext uri="{FF2B5EF4-FFF2-40B4-BE49-F238E27FC236}">
                <a16:creationId xmlns:a16="http://schemas.microsoft.com/office/drawing/2014/main" id="{EEFA3AF5-4D28-4668-A7C2-3E7C6A71DEE3}"/>
              </a:ext>
            </a:extLst>
          </p:cNvPr>
          <p:cNvSpPr>
            <a:spLocks noGrp="1"/>
          </p:cNvSpPr>
          <p:nvPr/>
        </p:nvSpPr>
        <p:spPr>
          <a:xfrm>
            <a:off x="9201150" y="2181225"/>
            <a:ext cx="2419350" cy="1200150"/>
          </a:xfrm>
          <a:prstGeom prst="rect">
            <a:avLst/>
          </a:prstGeom>
          <a:noFill/>
          <a:ln w="0">
            <a:noFill/>
          </a:ln>
        </p:spPr>
        <p:txBody>
          <a:bodyPr wrap="square" lIns="0" tIns="0" rIns="0" bIns="0" anchor="t">
            <a:noAutofit/>
          </a:bodyPr>
          <a:lstStyle/>
          <a:p>
            <a:pPr algn="ctr">
              <a:buNone/>
              <a:defRPr sz="2100" b="1">
                <a:solidFill>
                  <a:srgbClr val="17242C"/>
                </a:solidFill>
                <a:latin typeface="Arial"/>
                <a:ea typeface="Arial"/>
                <a:cs typeface="Arial"/>
              </a:defRPr>
            </a:pPr>
            <a:r>
              <a:rPr sz="2100" b="1">
                <a:solidFill>
                  <a:srgbClr val="17242C"/>
                </a:solidFill>
                <a:latin typeface="Arial"/>
                <a:ea typeface="Arial"/>
                <a:cs typeface="Arial"/>
              </a:rPr>
              <a:t>Monitor and</a:t>
            </a:r>
          </a:p>
          <a:p>
            <a:pPr algn="ctr">
              <a:buNone/>
              <a:defRPr sz="2100" b="1">
                <a:solidFill>
                  <a:srgbClr val="17242C"/>
                </a:solidFill>
                <a:latin typeface="Arial"/>
                <a:ea typeface="Arial"/>
                <a:cs typeface="Arial"/>
              </a:defRPr>
            </a:pPr>
            <a:r>
              <a:rPr sz="2100" b="1">
                <a:solidFill>
                  <a:srgbClr val="17242C"/>
                </a:solidFill>
                <a:latin typeface="Arial"/>
                <a:ea typeface="Arial"/>
                <a:cs typeface="Arial"/>
              </a:rPr>
              <a:t>reassess</a:t>
            </a:r>
          </a:p>
        </p:txBody>
      </p:sp>
      <p:sp>
        <p:nvSpPr>
          <p:cNvPr id="16" name="text-15">
            <a:extLst>
              <a:ext uri="{FF2B5EF4-FFF2-40B4-BE49-F238E27FC236}">
                <a16:creationId xmlns:a16="http://schemas.microsoft.com/office/drawing/2014/main" id="{C9676B39-27BB-4CB5-B2A4-6E90C1EC8013}"/>
              </a:ext>
            </a:extLst>
          </p:cNvPr>
          <p:cNvSpPr>
            <a:spLocks noGrp="1"/>
          </p:cNvSpPr>
          <p:nvPr/>
        </p:nvSpPr>
        <p:spPr>
          <a:xfrm>
            <a:off x="571500" y="4124325"/>
            <a:ext cx="11049000" cy="419100"/>
          </a:xfrm>
          <a:prstGeom prst="rect">
            <a:avLst/>
          </a:prstGeom>
          <a:noFill/>
          <a:ln w="0">
            <a:noFill/>
          </a:ln>
        </p:spPr>
        <p:txBody>
          <a:bodyPr wrap="square" lIns="0" tIns="0" rIns="0" bIns="0" anchor="t">
            <a:noAutofit/>
          </a:bodyPr>
          <a:lstStyle/>
          <a:p>
            <a:pPr algn="l">
              <a:buNone/>
              <a:defRPr sz="2475" b="1">
                <a:solidFill>
                  <a:srgbClr val="176779"/>
                </a:solidFill>
                <a:latin typeface="Arial"/>
                <a:ea typeface="Arial"/>
                <a:cs typeface="Arial"/>
              </a:defRPr>
            </a:pPr>
            <a:r>
              <a:rPr sz="2475" b="1">
                <a:solidFill>
                  <a:srgbClr val="176779"/>
                </a:solidFill>
                <a:latin typeface="Arial"/>
                <a:ea typeface="Arial"/>
                <a:cs typeface="Arial"/>
              </a:rPr>
              <a:t>Badminton: accuracy falls late in rallies</a:t>
            </a:r>
          </a:p>
        </p:txBody>
      </p:sp>
      <p:sp>
        <p:nvSpPr>
          <p:cNvPr id="17" name="text-16">
            <a:extLst>
              <a:ext uri="{FF2B5EF4-FFF2-40B4-BE49-F238E27FC236}">
                <a16:creationId xmlns:a16="http://schemas.microsoft.com/office/drawing/2014/main" id="{0E069C0D-397A-4623-B08F-BB9C0E721526}"/>
              </a:ext>
            </a:extLst>
          </p:cNvPr>
          <p:cNvSpPr>
            <a:spLocks noGrp="1"/>
          </p:cNvSpPr>
          <p:nvPr/>
        </p:nvSpPr>
        <p:spPr>
          <a:xfrm>
            <a:off x="571500" y="4762500"/>
            <a:ext cx="5229225" cy="781050"/>
          </a:xfrm>
          <a:prstGeom prst="rect">
            <a:avLst/>
          </a:prstGeom>
          <a:noFill/>
          <a:ln w="0">
            <a:noFill/>
          </a:ln>
        </p:spPr>
        <p:txBody>
          <a:bodyPr wrap="square" lIns="0" tIns="0" rIns="0" bIns="0" anchor="t">
            <a:noAutofit/>
          </a:bodyPr>
          <a:lstStyle/>
          <a:p>
            <a:pPr algn="l">
              <a:buNone/>
              <a:defRPr sz="2250" b="1">
                <a:solidFill>
                  <a:srgbClr val="176779"/>
                </a:solidFill>
                <a:latin typeface="Arial"/>
                <a:ea typeface="Arial"/>
                <a:cs typeface="Arial"/>
              </a:defRPr>
            </a:pPr>
            <a:r>
              <a:rPr sz="2250" b="1">
                <a:solidFill>
                  <a:srgbClr val="176779"/>
                </a:solidFill>
                <a:latin typeface="Arial"/>
                <a:ea typeface="Arial"/>
                <a:cs typeface="Arial"/>
              </a:rPr>
              <a:t>Assessment question</a:t>
            </a:r>
          </a:p>
        </p:txBody>
      </p:sp>
      <p:sp>
        <p:nvSpPr>
          <p:cNvPr id="18" name="shape-17">
            <a:extLst>
              <a:ext uri="{FF2B5EF4-FFF2-40B4-BE49-F238E27FC236}">
                <a16:creationId xmlns:a16="http://schemas.microsoft.com/office/drawing/2014/main" id="{3DD25534-9568-45B2-8CC3-D2338006376E}"/>
              </a:ext>
            </a:extLst>
          </p:cNvPr>
          <p:cNvSpPr>
            <a:spLocks noGrp="1"/>
          </p:cNvSpPr>
          <p:nvPr/>
        </p:nvSpPr>
        <p:spPr>
          <a:xfrm>
            <a:off x="571500" y="5219700"/>
            <a:ext cx="5229225" cy="0"/>
          </a:xfrm>
          <a:prstGeom prst="line">
            <a:avLst/>
          </a:prstGeom>
          <a:noFill/>
          <a:ln w="14288">
            <a:solidFill>
              <a:srgbClr val="176779"/>
            </a:solidFill>
          </a:ln>
        </p:spPr>
        <p:txBody>
          <a:bodyPr/>
          <a:lstStyle/>
          <a:p>
            <a:endParaRPr lang="en-US"/>
          </a:p>
        </p:txBody>
      </p:sp>
      <p:sp>
        <p:nvSpPr>
          <p:cNvPr id="19" name="text-18">
            <a:extLst>
              <a:ext uri="{FF2B5EF4-FFF2-40B4-BE49-F238E27FC236}">
                <a16:creationId xmlns:a16="http://schemas.microsoft.com/office/drawing/2014/main" id="{F6B6A8B7-5BE3-49DB-A6D5-7E8AE2C7FA67}"/>
              </a:ext>
            </a:extLst>
          </p:cNvPr>
          <p:cNvSpPr>
            <a:spLocks noGrp="1"/>
          </p:cNvSpPr>
          <p:nvPr/>
        </p:nvSpPr>
        <p:spPr>
          <a:xfrm>
            <a:off x="571500" y="5448300"/>
            <a:ext cx="5229225" cy="1038225"/>
          </a:xfrm>
          <a:prstGeom prst="rect">
            <a:avLst/>
          </a:prstGeom>
          <a:noFill/>
          <a:ln w="0">
            <a:noFill/>
          </a:ln>
        </p:spPr>
        <p:txBody>
          <a:bodyPr wrap="square" lIns="0" tIns="0" rIns="0" bIns="0" anchor="t">
            <a:noAutofit/>
          </a:bodyPr>
          <a:lstStyle/>
          <a:p>
            <a:pPr algn="l">
              <a:buNone/>
              <a:defRPr sz="1950" b="0">
                <a:solidFill>
                  <a:srgbClr val="17242C"/>
                </a:solidFill>
                <a:latin typeface="Arial"/>
                <a:ea typeface="Arial"/>
                <a:cs typeface="Arial"/>
              </a:defRPr>
            </a:pPr>
            <a:r>
              <a:rPr sz="1950" b="0">
                <a:solidFill>
                  <a:srgbClr val="17242C"/>
                </a:solidFill>
                <a:latin typeface="Arial"/>
                <a:ea typeface="Arial"/>
                <a:cs typeface="Arial"/>
              </a:rPr>
              <a:t>Conditioning limit, skill under fatigue, or both?</a:t>
            </a:r>
          </a:p>
        </p:txBody>
      </p:sp>
      <p:sp>
        <p:nvSpPr>
          <p:cNvPr id="20" name="text-19">
            <a:extLst>
              <a:ext uri="{FF2B5EF4-FFF2-40B4-BE49-F238E27FC236}">
                <a16:creationId xmlns:a16="http://schemas.microsoft.com/office/drawing/2014/main" id="{74A39514-95A8-4EE0-9101-6B56319A69F5}"/>
              </a:ext>
            </a:extLst>
          </p:cNvPr>
          <p:cNvSpPr>
            <a:spLocks noGrp="1"/>
          </p:cNvSpPr>
          <p:nvPr/>
        </p:nvSpPr>
        <p:spPr>
          <a:xfrm>
            <a:off x="6391275" y="4762500"/>
            <a:ext cx="5229225" cy="781050"/>
          </a:xfrm>
          <a:prstGeom prst="rect">
            <a:avLst/>
          </a:prstGeom>
          <a:noFill/>
          <a:ln w="0">
            <a:noFill/>
          </a:ln>
        </p:spPr>
        <p:txBody>
          <a:bodyPr wrap="square" lIns="0" tIns="0" rIns="0" bIns="0" anchor="t">
            <a:noAutofit/>
          </a:bodyPr>
          <a:lstStyle/>
          <a:p>
            <a:pPr algn="l">
              <a:buNone/>
              <a:defRPr sz="2250" b="1">
                <a:solidFill>
                  <a:srgbClr val="176779"/>
                </a:solidFill>
                <a:latin typeface="Arial"/>
                <a:ea typeface="Arial"/>
                <a:cs typeface="Arial"/>
              </a:defRPr>
            </a:pPr>
            <a:r>
              <a:rPr sz="2250" b="1">
                <a:solidFill>
                  <a:srgbClr val="176779"/>
                </a:solidFill>
                <a:latin typeface="Arial"/>
                <a:ea typeface="Arial"/>
                <a:cs typeface="Arial"/>
              </a:rPr>
              <a:t>Program decision</a:t>
            </a:r>
          </a:p>
        </p:txBody>
      </p:sp>
      <p:sp>
        <p:nvSpPr>
          <p:cNvPr id="21" name="shape-20">
            <a:extLst>
              <a:ext uri="{FF2B5EF4-FFF2-40B4-BE49-F238E27FC236}">
                <a16:creationId xmlns:a16="http://schemas.microsoft.com/office/drawing/2014/main" id="{C3C1A21C-41F6-455F-812E-C37A649C930E}"/>
              </a:ext>
            </a:extLst>
          </p:cNvPr>
          <p:cNvSpPr>
            <a:spLocks noGrp="1"/>
          </p:cNvSpPr>
          <p:nvPr/>
        </p:nvSpPr>
        <p:spPr>
          <a:xfrm>
            <a:off x="6391275" y="5219700"/>
            <a:ext cx="5229225" cy="0"/>
          </a:xfrm>
          <a:prstGeom prst="line">
            <a:avLst/>
          </a:prstGeom>
          <a:noFill/>
          <a:ln w="14288">
            <a:solidFill>
              <a:srgbClr val="176779"/>
            </a:solidFill>
          </a:ln>
        </p:spPr>
        <p:txBody>
          <a:bodyPr/>
          <a:lstStyle/>
          <a:p>
            <a:endParaRPr lang="en-US"/>
          </a:p>
        </p:txBody>
      </p:sp>
      <p:sp>
        <p:nvSpPr>
          <p:cNvPr id="22" name="text-21">
            <a:extLst>
              <a:ext uri="{FF2B5EF4-FFF2-40B4-BE49-F238E27FC236}">
                <a16:creationId xmlns:a16="http://schemas.microsoft.com/office/drawing/2014/main" id="{7022D512-312C-43E7-B06E-FFE0C8CFC021}"/>
              </a:ext>
            </a:extLst>
          </p:cNvPr>
          <p:cNvSpPr>
            <a:spLocks noGrp="1"/>
          </p:cNvSpPr>
          <p:nvPr/>
        </p:nvSpPr>
        <p:spPr>
          <a:xfrm>
            <a:off x="6391275" y="5448300"/>
            <a:ext cx="5229225" cy="1038225"/>
          </a:xfrm>
          <a:prstGeom prst="rect">
            <a:avLst/>
          </a:prstGeom>
          <a:noFill/>
          <a:ln w="0">
            <a:noFill/>
          </a:ln>
        </p:spPr>
        <p:txBody>
          <a:bodyPr wrap="square" lIns="0" tIns="0" rIns="0" bIns="0" anchor="t">
            <a:noAutofit/>
          </a:bodyPr>
          <a:lstStyle/>
          <a:p>
            <a:pPr algn="l">
              <a:buNone/>
              <a:defRPr sz="1950" b="0">
                <a:solidFill>
                  <a:srgbClr val="17242C"/>
                </a:solidFill>
                <a:latin typeface="Arial"/>
                <a:ea typeface="Arial"/>
                <a:cs typeface="Arial"/>
              </a:defRPr>
            </a:pPr>
            <a:r>
              <a:rPr sz="1950" b="0">
                <a:solidFill>
                  <a:srgbClr val="17242C"/>
                </a:solidFill>
                <a:latin typeface="Arial"/>
                <a:ea typeface="Arial"/>
                <a:cs typeface="Arial"/>
              </a:rPr>
              <a:t>Relevant intervals and skill work, with recovery and accuracy monitored.</a:t>
            </a:r>
          </a:p>
        </p:txBody>
      </p:sp>
    </p:spTree>
    <p:extLst>
      <p:ext uri="{BB962C8B-B14F-4D97-AF65-F5344CB8AC3E}">
        <p14:creationId xmlns:p14="http://schemas.microsoft.com/office/powerpoint/2010/main" val="164375319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 name="text-0">
            <a:extLst>
              <a:ext uri="{FF2B5EF4-FFF2-40B4-BE49-F238E27FC236}">
                <a16:creationId xmlns:a16="http://schemas.microsoft.com/office/drawing/2014/main" id="{D5CE8EFB-E56E-4F00-99C6-9AD62AA65347}"/>
              </a:ext>
            </a:extLst>
          </p:cNvPr>
          <p:cNvSpPr>
            <a:spLocks noGrp="1"/>
          </p:cNvSpPr>
          <p:nvPr/>
        </p:nvSpPr>
        <p:spPr>
          <a:xfrm>
            <a:off x="571500" y="571500"/>
            <a:ext cx="11049000" cy="1009650"/>
          </a:xfrm>
          <a:prstGeom prst="rect">
            <a:avLst/>
          </a:prstGeom>
          <a:noFill/>
          <a:ln w="0">
            <a:noFill/>
          </a:ln>
        </p:spPr>
        <p:txBody>
          <a:bodyPr wrap="square" lIns="0" tIns="0" rIns="0" bIns="0" anchor="t">
            <a:noAutofit/>
          </a:bodyPr>
          <a:lstStyle/>
          <a:p>
            <a:pPr algn="l">
              <a:buNone/>
              <a:defRPr sz="3150" b="1">
                <a:solidFill>
                  <a:srgbClr val="17242C"/>
                </a:solidFill>
                <a:latin typeface="Arial"/>
                <a:ea typeface="Arial"/>
                <a:cs typeface="Arial"/>
              </a:defRPr>
            </a:pPr>
            <a:r>
              <a:rPr sz="3150" b="1">
                <a:solidFill>
                  <a:srgbClr val="17242C"/>
                </a:solidFill>
                <a:latin typeface="Arial"/>
                <a:ea typeface="Arial"/>
                <a:cs typeface="Arial"/>
              </a:rPr>
              <a:t>Training and performance</a:t>
            </a:r>
          </a:p>
        </p:txBody>
      </p:sp>
      <p:sp>
        <p:nvSpPr>
          <p:cNvPr id="2" name="shape-1">
            <a:extLst>
              <a:ext uri="{FF2B5EF4-FFF2-40B4-BE49-F238E27FC236}">
                <a16:creationId xmlns:a16="http://schemas.microsoft.com/office/drawing/2014/main" id="{91227219-A3B0-4BF2-8882-4B08412DCC57}"/>
              </a:ext>
            </a:extLst>
          </p:cNvPr>
          <p:cNvSpPr>
            <a:spLocks noGrp="1"/>
          </p:cNvSpPr>
          <p:nvPr/>
        </p:nvSpPr>
        <p:spPr>
          <a:xfrm>
            <a:off x="571500" y="6315075"/>
            <a:ext cx="11049000" cy="0"/>
          </a:xfrm>
          <a:prstGeom prst="line">
            <a:avLst/>
          </a:prstGeom>
          <a:noFill/>
          <a:ln w="14288">
            <a:solidFill>
              <a:srgbClr val="D5DEE2"/>
            </a:solidFill>
          </a:ln>
        </p:spPr>
        <p:txBody>
          <a:bodyPr/>
          <a:lstStyle/>
          <a:p>
            <a:endParaRPr lang="en-US"/>
          </a:p>
        </p:txBody>
      </p:sp>
      <p:sp>
        <p:nvSpPr>
          <p:cNvPr id="3" name="text-2">
            <a:extLst>
              <a:ext uri="{FF2B5EF4-FFF2-40B4-BE49-F238E27FC236}">
                <a16:creationId xmlns:a16="http://schemas.microsoft.com/office/drawing/2014/main" id="{6E3DDA30-DA38-4CC0-A725-B89657780E36}"/>
              </a:ext>
            </a:extLst>
          </p:cNvPr>
          <p:cNvSpPr>
            <a:spLocks noGrp="1"/>
          </p:cNvSpPr>
          <p:nvPr/>
        </p:nvSpPr>
        <p:spPr>
          <a:xfrm>
            <a:off x="571500" y="6457950"/>
            <a:ext cx="9429750" cy="209550"/>
          </a:xfrm>
          <a:prstGeom prst="rect">
            <a:avLst/>
          </a:prstGeom>
          <a:noFill/>
          <a:ln w="0">
            <a:noFill/>
          </a:ln>
        </p:spPr>
        <p:txBody>
          <a:bodyPr wrap="square" lIns="0" tIns="0" rIns="0" bIns="0" anchor="t">
            <a:noAutofit/>
          </a:bodyPr>
          <a:lstStyle/>
          <a:p>
            <a:pPr algn="l">
              <a:buNone/>
              <a:defRPr sz="1275" b="0">
                <a:solidFill>
                  <a:srgbClr val="52616A"/>
                </a:solidFill>
                <a:latin typeface="Arial"/>
                <a:ea typeface="Arial"/>
                <a:cs typeface="Arial"/>
              </a:defRPr>
            </a:pPr>
            <a:r>
              <a:rPr sz="1275" b="0">
                <a:solidFill>
                  <a:srgbClr val="52616A"/>
                </a:solidFill>
                <a:latin typeface="Arial"/>
                <a:ea typeface="Arial"/>
                <a:cs typeface="Arial"/>
              </a:rPr>
              <a:t>Workbook p19</a:t>
            </a:r>
          </a:p>
        </p:txBody>
      </p:sp>
      <p:sp>
        <p:nvSpPr>
          <p:cNvPr id="4" name="text-3">
            <a:extLst>
              <a:ext uri="{FF2B5EF4-FFF2-40B4-BE49-F238E27FC236}">
                <a16:creationId xmlns:a16="http://schemas.microsoft.com/office/drawing/2014/main" id="{C249C91B-BB32-46B5-A0D3-4C1A2689630D}"/>
              </a:ext>
            </a:extLst>
          </p:cNvPr>
          <p:cNvSpPr>
            <a:spLocks noGrp="1"/>
          </p:cNvSpPr>
          <p:nvPr/>
        </p:nvSpPr>
        <p:spPr>
          <a:xfrm>
            <a:off x="11049000" y="6438900"/>
            <a:ext cx="571500" cy="228600"/>
          </a:xfrm>
          <a:prstGeom prst="rect">
            <a:avLst/>
          </a:prstGeom>
          <a:noFill/>
          <a:ln w="0">
            <a:noFill/>
          </a:ln>
        </p:spPr>
        <p:txBody>
          <a:bodyPr wrap="square" lIns="0" tIns="0" rIns="0" bIns="0" anchor="t">
            <a:noAutofit/>
          </a:bodyPr>
          <a:lstStyle/>
          <a:p>
            <a:pPr algn="r">
              <a:buNone/>
              <a:defRPr sz="1350" b="0">
                <a:solidFill>
                  <a:srgbClr val="52616A"/>
                </a:solidFill>
                <a:latin typeface="Arial"/>
                <a:ea typeface="Arial"/>
                <a:cs typeface="Arial"/>
              </a:defRPr>
            </a:pPr>
            <a:r>
              <a:rPr sz="1350" b="0">
                <a:solidFill>
                  <a:srgbClr val="52616A"/>
                </a:solidFill>
                <a:latin typeface="Arial"/>
                <a:ea typeface="Arial"/>
                <a:cs typeface="Arial"/>
              </a:rPr>
              <a:t>35</a:t>
            </a:r>
          </a:p>
        </p:txBody>
      </p:sp>
      <p:sp>
        <p:nvSpPr>
          <p:cNvPr id="5" name="text-4">
            <a:extLst>
              <a:ext uri="{FF2B5EF4-FFF2-40B4-BE49-F238E27FC236}">
                <a16:creationId xmlns:a16="http://schemas.microsoft.com/office/drawing/2014/main" id="{31F8651E-A5F3-4C73-8B45-13873E579245}"/>
              </a:ext>
            </a:extLst>
          </p:cNvPr>
          <p:cNvSpPr>
            <a:spLocks noGrp="1"/>
          </p:cNvSpPr>
          <p:nvPr/>
        </p:nvSpPr>
        <p:spPr>
          <a:xfrm>
            <a:off x="571500" y="1733550"/>
            <a:ext cx="11049000" cy="495300"/>
          </a:xfrm>
          <a:prstGeom prst="rect">
            <a:avLst/>
          </a:prstGeom>
          <a:noFill/>
          <a:ln w="0">
            <a:noFill/>
          </a:ln>
        </p:spPr>
        <p:txBody>
          <a:bodyPr wrap="square" lIns="0" tIns="0" rIns="0" bIns="0" anchor="t">
            <a:noAutofit/>
          </a:bodyPr>
          <a:lstStyle/>
          <a:p>
            <a:pPr algn="l">
              <a:buNone/>
              <a:defRPr sz="2400" b="1">
                <a:solidFill>
                  <a:srgbClr val="176779"/>
                </a:solidFill>
                <a:latin typeface="Arial"/>
                <a:ea typeface="Arial"/>
                <a:cs typeface="Arial"/>
              </a:defRPr>
            </a:pPr>
            <a:r>
              <a:rPr sz="2400" b="1">
                <a:solidFill>
                  <a:srgbClr val="176779"/>
                </a:solidFill>
                <a:latin typeface="Arial"/>
                <a:ea typeface="Arial"/>
                <a:cs typeface="Arial"/>
              </a:rPr>
              <a:t>Year 11 foundation: energy-system interaction</a:t>
            </a:r>
          </a:p>
        </p:txBody>
      </p:sp>
      <p:sp>
        <p:nvSpPr>
          <p:cNvPr id="6" name="shape-5">
            <a:extLst>
              <a:ext uri="{FF2B5EF4-FFF2-40B4-BE49-F238E27FC236}">
                <a16:creationId xmlns:a16="http://schemas.microsoft.com/office/drawing/2014/main" id="{BAAB0AFD-70A0-4A4E-AFA7-1C157AA88126}"/>
              </a:ext>
            </a:extLst>
          </p:cNvPr>
          <p:cNvSpPr>
            <a:spLocks noGrp="1"/>
          </p:cNvSpPr>
          <p:nvPr/>
        </p:nvSpPr>
        <p:spPr>
          <a:xfrm>
            <a:off x="571500" y="2686050"/>
            <a:ext cx="4572000" cy="1438275"/>
          </a:xfrm>
          <a:prstGeom prst="ellipse">
            <a:avLst/>
          </a:prstGeom>
          <a:noFill/>
          <a:ln w="19050">
            <a:solidFill>
              <a:srgbClr val="176779"/>
            </a:solidFill>
          </a:ln>
        </p:spPr>
        <p:txBody>
          <a:bodyPr/>
          <a:lstStyle/>
          <a:p>
            <a:endParaRPr lang="en-US"/>
          </a:p>
        </p:txBody>
      </p:sp>
      <p:sp>
        <p:nvSpPr>
          <p:cNvPr id="7" name="text-6">
            <a:extLst>
              <a:ext uri="{FF2B5EF4-FFF2-40B4-BE49-F238E27FC236}">
                <a16:creationId xmlns:a16="http://schemas.microsoft.com/office/drawing/2014/main" id="{CF6D6DAA-D811-410D-AAF0-7F155DB9C63F}"/>
              </a:ext>
            </a:extLst>
          </p:cNvPr>
          <p:cNvSpPr>
            <a:spLocks noGrp="1"/>
          </p:cNvSpPr>
          <p:nvPr/>
        </p:nvSpPr>
        <p:spPr>
          <a:xfrm>
            <a:off x="1485900" y="3181350"/>
            <a:ext cx="2743200" cy="857250"/>
          </a:xfrm>
          <a:prstGeom prst="rect">
            <a:avLst/>
          </a:prstGeom>
          <a:noFill/>
          <a:ln w="0">
            <a:noFill/>
          </a:ln>
        </p:spPr>
        <p:txBody>
          <a:bodyPr wrap="square" lIns="0" tIns="0" rIns="0" bIns="0" anchor="t">
            <a:noAutofit/>
          </a:bodyPr>
          <a:lstStyle/>
          <a:p>
            <a:pPr algn="ctr">
              <a:buNone/>
              <a:defRPr sz="2175" b="1">
                <a:solidFill>
                  <a:srgbClr val="176779"/>
                </a:solidFill>
                <a:latin typeface="Arial"/>
                <a:ea typeface="Arial"/>
                <a:cs typeface="Arial"/>
              </a:defRPr>
            </a:pPr>
            <a:r>
              <a:rPr sz="2175" b="1">
                <a:solidFill>
                  <a:srgbClr val="176779"/>
                </a:solidFill>
                <a:latin typeface="Arial"/>
                <a:ea typeface="Arial"/>
                <a:cs typeface="Arial"/>
              </a:rPr>
              <a:t>ATP-PCr</a:t>
            </a:r>
          </a:p>
        </p:txBody>
      </p:sp>
      <p:sp>
        <p:nvSpPr>
          <p:cNvPr id="8" name="shape-7">
            <a:extLst>
              <a:ext uri="{FF2B5EF4-FFF2-40B4-BE49-F238E27FC236}">
                <a16:creationId xmlns:a16="http://schemas.microsoft.com/office/drawing/2014/main" id="{CB599679-D7EC-4B0B-8C76-51F2A246483D}"/>
              </a:ext>
            </a:extLst>
          </p:cNvPr>
          <p:cNvSpPr>
            <a:spLocks noGrp="1"/>
          </p:cNvSpPr>
          <p:nvPr/>
        </p:nvSpPr>
        <p:spPr>
          <a:xfrm>
            <a:off x="3810000" y="2686050"/>
            <a:ext cx="4572000" cy="1438275"/>
          </a:xfrm>
          <a:prstGeom prst="ellipse">
            <a:avLst/>
          </a:prstGeom>
          <a:noFill/>
          <a:ln w="19050">
            <a:solidFill>
              <a:srgbClr val="176779"/>
            </a:solidFill>
          </a:ln>
        </p:spPr>
        <p:txBody>
          <a:bodyPr/>
          <a:lstStyle/>
          <a:p>
            <a:endParaRPr lang="en-US"/>
          </a:p>
        </p:txBody>
      </p:sp>
      <p:sp>
        <p:nvSpPr>
          <p:cNvPr id="9" name="text-8">
            <a:extLst>
              <a:ext uri="{FF2B5EF4-FFF2-40B4-BE49-F238E27FC236}">
                <a16:creationId xmlns:a16="http://schemas.microsoft.com/office/drawing/2014/main" id="{795FA155-6DFA-4E52-B263-638E908BF3BB}"/>
              </a:ext>
            </a:extLst>
          </p:cNvPr>
          <p:cNvSpPr>
            <a:spLocks noGrp="1"/>
          </p:cNvSpPr>
          <p:nvPr/>
        </p:nvSpPr>
        <p:spPr>
          <a:xfrm>
            <a:off x="4724400" y="2981325"/>
            <a:ext cx="2743200" cy="857250"/>
          </a:xfrm>
          <a:prstGeom prst="rect">
            <a:avLst/>
          </a:prstGeom>
          <a:noFill/>
          <a:ln w="0">
            <a:noFill/>
          </a:ln>
        </p:spPr>
        <p:txBody>
          <a:bodyPr wrap="square" lIns="0" tIns="0" rIns="0" bIns="0" anchor="t">
            <a:noAutofit/>
          </a:bodyPr>
          <a:lstStyle/>
          <a:p>
            <a:pPr algn="ctr">
              <a:buNone/>
              <a:defRPr sz="2175" b="1">
                <a:solidFill>
                  <a:srgbClr val="176779"/>
                </a:solidFill>
                <a:latin typeface="Arial"/>
                <a:ea typeface="Arial"/>
                <a:cs typeface="Arial"/>
              </a:defRPr>
            </a:pPr>
            <a:r>
              <a:rPr sz="2175" b="1">
                <a:solidFill>
                  <a:srgbClr val="176779"/>
                </a:solidFill>
                <a:latin typeface="Arial"/>
                <a:ea typeface="Arial"/>
                <a:cs typeface="Arial"/>
              </a:rPr>
              <a:t>Glycolytic</a:t>
            </a:r>
          </a:p>
          <a:p>
            <a:pPr algn="ctr">
              <a:buNone/>
              <a:defRPr sz="2175" b="1">
                <a:solidFill>
                  <a:srgbClr val="176779"/>
                </a:solidFill>
                <a:latin typeface="Arial"/>
                <a:ea typeface="Arial"/>
                <a:cs typeface="Arial"/>
              </a:defRPr>
            </a:pPr>
            <a:r>
              <a:rPr sz="2175" b="1">
                <a:solidFill>
                  <a:srgbClr val="176779"/>
                </a:solidFill>
                <a:latin typeface="Arial"/>
                <a:ea typeface="Arial"/>
                <a:cs typeface="Arial"/>
              </a:rPr>
              <a:t>(Lactic Acid)</a:t>
            </a:r>
          </a:p>
        </p:txBody>
      </p:sp>
      <p:sp>
        <p:nvSpPr>
          <p:cNvPr id="10" name="shape-9">
            <a:extLst>
              <a:ext uri="{FF2B5EF4-FFF2-40B4-BE49-F238E27FC236}">
                <a16:creationId xmlns:a16="http://schemas.microsoft.com/office/drawing/2014/main" id="{8787BE4A-6C4A-43D1-81B7-ACC851385245}"/>
              </a:ext>
            </a:extLst>
          </p:cNvPr>
          <p:cNvSpPr>
            <a:spLocks noGrp="1"/>
          </p:cNvSpPr>
          <p:nvPr/>
        </p:nvSpPr>
        <p:spPr>
          <a:xfrm>
            <a:off x="7048500" y="2686050"/>
            <a:ext cx="4572000" cy="1438275"/>
          </a:xfrm>
          <a:prstGeom prst="ellipse">
            <a:avLst/>
          </a:prstGeom>
          <a:noFill/>
          <a:ln w="19050">
            <a:solidFill>
              <a:srgbClr val="176779"/>
            </a:solidFill>
          </a:ln>
        </p:spPr>
        <p:txBody>
          <a:bodyPr/>
          <a:lstStyle/>
          <a:p>
            <a:endParaRPr lang="en-US"/>
          </a:p>
        </p:txBody>
      </p:sp>
      <p:sp>
        <p:nvSpPr>
          <p:cNvPr id="11" name="text-10">
            <a:extLst>
              <a:ext uri="{FF2B5EF4-FFF2-40B4-BE49-F238E27FC236}">
                <a16:creationId xmlns:a16="http://schemas.microsoft.com/office/drawing/2014/main" id="{CA1770A4-10F3-4015-9A8B-DD6F4354BF05}"/>
              </a:ext>
            </a:extLst>
          </p:cNvPr>
          <p:cNvSpPr>
            <a:spLocks noGrp="1"/>
          </p:cNvSpPr>
          <p:nvPr/>
        </p:nvSpPr>
        <p:spPr>
          <a:xfrm>
            <a:off x="7962900" y="3181350"/>
            <a:ext cx="2743200" cy="857250"/>
          </a:xfrm>
          <a:prstGeom prst="rect">
            <a:avLst/>
          </a:prstGeom>
          <a:noFill/>
          <a:ln w="0">
            <a:noFill/>
          </a:ln>
        </p:spPr>
        <p:txBody>
          <a:bodyPr wrap="square" lIns="0" tIns="0" rIns="0" bIns="0" anchor="t">
            <a:noAutofit/>
          </a:bodyPr>
          <a:lstStyle/>
          <a:p>
            <a:pPr algn="ctr">
              <a:buNone/>
              <a:defRPr sz="2175" b="1">
                <a:solidFill>
                  <a:srgbClr val="176779"/>
                </a:solidFill>
                <a:latin typeface="Arial"/>
                <a:ea typeface="Arial"/>
                <a:cs typeface="Arial"/>
              </a:defRPr>
            </a:pPr>
            <a:r>
              <a:rPr sz="2175" b="1">
                <a:solidFill>
                  <a:srgbClr val="176779"/>
                </a:solidFill>
                <a:latin typeface="Arial"/>
                <a:ea typeface="Arial"/>
                <a:cs typeface="Arial"/>
              </a:rPr>
              <a:t>Aerobic</a:t>
            </a:r>
          </a:p>
        </p:txBody>
      </p:sp>
      <p:sp>
        <p:nvSpPr>
          <p:cNvPr id="12" name="text-11">
            <a:extLst>
              <a:ext uri="{FF2B5EF4-FFF2-40B4-BE49-F238E27FC236}">
                <a16:creationId xmlns:a16="http://schemas.microsoft.com/office/drawing/2014/main" id="{7BFFC01C-0AE3-4444-A613-B5C3E2751D74}"/>
              </a:ext>
            </a:extLst>
          </p:cNvPr>
          <p:cNvSpPr>
            <a:spLocks noGrp="1"/>
          </p:cNvSpPr>
          <p:nvPr/>
        </p:nvSpPr>
        <p:spPr>
          <a:xfrm>
            <a:off x="571500" y="4581525"/>
            <a:ext cx="3305175" cy="857250"/>
          </a:xfrm>
          <a:prstGeom prst="rect">
            <a:avLst/>
          </a:prstGeom>
          <a:noFill/>
          <a:ln w="0">
            <a:noFill/>
          </a:ln>
        </p:spPr>
        <p:txBody>
          <a:bodyPr wrap="square" lIns="0" tIns="0" rIns="0" bIns="0" anchor="t">
            <a:noAutofit/>
          </a:bodyPr>
          <a:lstStyle/>
          <a:p>
            <a:pPr algn="ctr">
              <a:buNone/>
              <a:defRPr sz="2100" b="0">
                <a:solidFill>
                  <a:srgbClr val="17242C"/>
                </a:solidFill>
                <a:latin typeface="Arial"/>
                <a:ea typeface="Arial"/>
                <a:cs typeface="Arial"/>
              </a:defRPr>
            </a:pPr>
            <a:r>
              <a:rPr sz="2100" b="0">
                <a:solidFill>
                  <a:srgbClr val="17242C"/>
                </a:solidFill>
                <a:latin typeface="Arial"/>
                <a:ea typeface="Arial"/>
                <a:cs typeface="Arial"/>
              </a:rPr>
              <a:t>Rapid supply,</a:t>
            </a:r>
          </a:p>
          <a:p>
            <a:pPr algn="ctr">
              <a:buNone/>
              <a:defRPr sz="2100" b="0">
                <a:solidFill>
                  <a:srgbClr val="17242C"/>
                </a:solidFill>
                <a:latin typeface="Arial"/>
                <a:ea typeface="Arial"/>
                <a:cs typeface="Arial"/>
              </a:defRPr>
            </a:pPr>
            <a:r>
              <a:rPr sz="2100" b="0">
                <a:solidFill>
                  <a:srgbClr val="17242C"/>
                </a:solidFill>
                <a:latin typeface="Arial"/>
                <a:ea typeface="Arial"/>
                <a:cs typeface="Arial"/>
              </a:rPr>
              <a:t>small capacity</a:t>
            </a:r>
          </a:p>
        </p:txBody>
      </p:sp>
      <p:sp>
        <p:nvSpPr>
          <p:cNvPr id="13" name="text-12">
            <a:extLst>
              <a:ext uri="{FF2B5EF4-FFF2-40B4-BE49-F238E27FC236}">
                <a16:creationId xmlns:a16="http://schemas.microsoft.com/office/drawing/2014/main" id="{D37BA437-FD89-4401-99EA-24013A0C51A6}"/>
              </a:ext>
            </a:extLst>
          </p:cNvPr>
          <p:cNvSpPr>
            <a:spLocks noGrp="1"/>
          </p:cNvSpPr>
          <p:nvPr/>
        </p:nvSpPr>
        <p:spPr>
          <a:xfrm>
            <a:off x="4448175" y="4581525"/>
            <a:ext cx="3305175" cy="857250"/>
          </a:xfrm>
          <a:prstGeom prst="rect">
            <a:avLst/>
          </a:prstGeom>
          <a:noFill/>
          <a:ln w="0">
            <a:noFill/>
          </a:ln>
        </p:spPr>
        <p:txBody>
          <a:bodyPr wrap="square" lIns="0" tIns="0" rIns="0" bIns="0" anchor="t">
            <a:noAutofit/>
          </a:bodyPr>
          <a:lstStyle/>
          <a:p>
            <a:pPr algn="ctr">
              <a:buNone/>
              <a:defRPr sz="2100" b="0">
                <a:solidFill>
                  <a:srgbClr val="17242C"/>
                </a:solidFill>
                <a:latin typeface="Arial"/>
                <a:ea typeface="Arial"/>
                <a:cs typeface="Arial"/>
              </a:defRPr>
            </a:pPr>
            <a:r>
              <a:rPr sz="2100" b="0">
                <a:solidFill>
                  <a:srgbClr val="17242C"/>
                </a:solidFill>
                <a:latin typeface="Arial"/>
                <a:ea typeface="Arial"/>
                <a:cs typeface="Arial"/>
              </a:rPr>
              <a:t>Rapid supply for</a:t>
            </a:r>
          </a:p>
          <a:p>
            <a:pPr algn="ctr">
              <a:buNone/>
              <a:defRPr sz="2100" b="0">
                <a:solidFill>
                  <a:srgbClr val="17242C"/>
                </a:solidFill>
                <a:latin typeface="Arial"/>
                <a:ea typeface="Arial"/>
                <a:cs typeface="Arial"/>
              </a:defRPr>
            </a:pPr>
            <a:r>
              <a:rPr sz="2100" b="0">
                <a:solidFill>
                  <a:srgbClr val="17242C"/>
                </a:solidFill>
                <a:latin typeface="Arial"/>
                <a:ea typeface="Arial"/>
                <a:cs typeface="Arial"/>
              </a:rPr>
              <a:t>demanding efforts</a:t>
            </a:r>
          </a:p>
        </p:txBody>
      </p:sp>
      <p:sp>
        <p:nvSpPr>
          <p:cNvPr id="14" name="text-13">
            <a:extLst>
              <a:ext uri="{FF2B5EF4-FFF2-40B4-BE49-F238E27FC236}">
                <a16:creationId xmlns:a16="http://schemas.microsoft.com/office/drawing/2014/main" id="{1939840B-A56B-49C5-8EAD-10D9E2C82D0A}"/>
              </a:ext>
            </a:extLst>
          </p:cNvPr>
          <p:cNvSpPr>
            <a:spLocks noGrp="1"/>
          </p:cNvSpPr>
          <p:nvPr/>
        </p:nvSpPr>
        <p:spPr>
          <a:xfrm>
            <a:off x="8324850" y="4581525"/>
            <a:ext cx="3305175" cy="857250"/>
          </a:xfrm>
          <a:prstGeom prst="rect">
            <a:avLst/>
          </a:prstGeom>
          <a:noFill/>
          <a:ln w="0">
            <a:noFill/>
          </a:ln>
        </p:spPr>
        <p:txBody>
          <a:bodyPr wrap="square" lIns="0" tIns="0" rIns="0" bIns="0" anchor="t">
            <a:noAutofit/>
          </a:bodyPr>
          <a:lstStyle/>
          <a:p>
            <a:pPr algn="ctr">
              <a:buNone/>
              <a:defRPr sz="2100" b="0">
                <a:solidFill>
                  <a:srgbClr val="17242C"/>
                </a:solidFill>
                <a:latin typeface="Arial"/>
                <a:ea typeface="Arial"/>
                <a:cs typeface="Arial"/>
              </a:defRPr>
            </a:pPr>
            <a:r>
              <a:rPr sz="2100" b="0">
                <a:solidFill>
                  <a:srgbClr val="17242C"/>
                </a:solidFill>
                <a:latin typeface="Arial"/>
                <a:ea typeface="Arial"/>
                <a:cs typeface="Arial"/>
              </a:rPr>
              <a:t>Sustained work and</a:t>
            </a:r>
          </a:p>
          <a:p>
            <a:pPr algn="ctr">
              <a:buNone/>
              <a:defRPr sz="2100" b="0">
                <a:solidFill>
                  <a:srgbClr val="17242C"/>
                </a:solidFill>
                <a:latin typeface="Arial"/>
                <a:ea typeface="Arial"/>
                <a:cs typeface="Arial"/>
              </a:defRPr>
            </a:pPr>
            <a:r>
              <a:rPr sz="2100" b="0">
                <a:solidFill>
                  <a:srgbClr val="17242C"/>
                </a:solidFill>
                <a:latin typeface="Arial"/>
                <a:ea typeface="Arial"/>
                <a:cs typeface="Arial"/>
              </a:rPr>
              <a:t>between-effort recovery</a:t>
            </a:r>
          </a:p>
        </p:txBody>
      </p:sp>
      <p:sp>
        <p:nvSpPr>
          <p:cNvPr id="15" name="text-14">
            <a:extLst>
              <a:ext uri="{FF2B5EF4-FFF2-40B4-BE49-F238E27FC236}">
                <a16:creationId xmlns:a16="http://schemas.microsoft.com/office/drawing/2014/main" id="{854049EE-C611-4734-A146-74B916D02F20}"/>
              </a:ext>
            </a:extLst>
          </p:cNvPr>
          <p:cNvSpPr>
            <a:spLocks noGrp="1"/>
          </p:cNvSpPr>
          <p:nvPr/>
        </p:nvSpPr>
        <p:spPr>
          <a:xfrm>
            <a:off x="571500" y="5915025"/>
            <a:ext cx="10953750" cy="476250"/>
          </a:xfrm>
          <a:prstGeom prst="rect">
            <a:avLst/>
          </a:prstGeom>
          <a:noFill/>
          <a:ln w="0">
            <a:noFill/>
          </a:ln>
        </p:spPr>
        <p:txBody>
          <a:bodyPr wrap="square" lIns="0" tIns="0" rIns="0" bIns="0" anchor="t">
            <a:noAutofit/>
          </a:bodyPr>
          <a:lstStyle/>
          <a:p>
            <a:pPr algn="l">
              <a:buNone/>
              <a:defRPr sz="1725" b="0">
                <a:solidFill>
                  <a:srgbClr val="52616A"/>
                </a:solidFill>
                <a:latin typeface="Arial"/>
                <a:ea typeface="Arial"/>
                <a:cs typeface="Arial"/>
              </a:defRPr>
            </a:pPr>
            <a:r>
              <a:rPr sz="1725" b="0">
                <a:solidFill>
                  <a:srgbClr val="52616A"/>
                </a:solidFill>
                <a:latin typeface="Arial"/>
                <a:ea typeface="Arial"/>
                <a:cs typeface="Arial"/>
              </a:rPr>
              <a:t>All contribute. Relative roles change with intensity, duration, fitness and recovery.</a:t>
            </a:r>
          </a:p>
        </p:txBody>
      </p:sp>
    </p:spTree>
    <p:extLst>
      <p:ext uri="{BB962C8B-B14F-4D97-AF65-F5344CB8AC3E}">
        <p14:creationId xmlns:p14="http://schemas.microsoft.com/office/powerpoint/2010/main" val="109196158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text-0">
            <a:extLst>
              <a:ext uri="{FF2B5EF4-FFF2-40B4-BE49-F238E27FC236}">
                <a16:creationId xmlns:a16="http://schemas.microsoft.com/office/drawing/2014/main" id="{CE81D57F-9FB6-4A66-9837-FF96A2224E97}"/>
              </a:ext>
            </a:extLst>
          </p:cNvPr>
          <p:cNvSpPr>
            <a:spLocks noGrp="1"/>
          </p:cNvSpPr>
          <p:nvPr/>
        </p:nvSpPr>
        <p:spPr>
          <a:xfrm>
            <a:off x="571500" y="571500"/>
            <a:ext cx="11049000" cy="1009650"/>
          </a:xfrm>
          <a:prstGeom prst="rect">
            <a:avLst/>
          </a:prstGeom>
          <a:noFill/>
          <a:ln w="0">
            <a:noFill/>
          </a:ln>
        </p:spPr>
        <p:txBody>
          <a:bodyPr wrap="square" lIns="0" tIns="0" rIns="0" bIns="0" anchor="t">
            <a:noAutofit/>
          </a:bodyPr>
          <a:lstStyle/>
          <a:p>
            <a:pPr algn="l">
              <a:buNone/>
              <a:defRPr sz="3150" b="1">
                <a:solidFill>
                  <a:srgbClr val="17242C"/>
                </a:solidFill>
                <a:latin typeface="Arial"/>
                <a:ea typeface="Arial"/>
                <a:cs typeface="Arial"/>
              </a:defRPr>
            </a:pPr>
            <a:r>
              <a:rPr sz="3150" b="1">
                <a:solidFill>
                  <a:srgbClr val="17242C"/>
                </a:solidFill>
                <a:latin typeface="Arial"/>
                <a:ea typeface="Arial"/>
                <a:cs typeface="Arial"/>
              </a:rPr>
              <a:t>A16  Question</a:t>
            </a:r>
          </a:p>
        </p:txBody>
      </p:sp>
      <p:sp>
        <p:nvSpPr>
          <p:cNvPr id="2" name="shape-1">
            <a:extLst>
              <a:ext uri="{FF2B5EF4-FFF2-40B4-BE49-F238E27FC236}">
                <a16:creationId xmlns:a16="http://schemas.microsoft.com/office/drawing/2014/main" id="{6F83FFF1-A91B-4F0D-A0EB-F500CC92EFC0}"/>
              </a:ext>
            </a:extLst>
          </p:cNvPr>
          <p:cNvSpPr>
            <a:spLocks noGrp="1"/>
          </p:cNvSpPr>
          <p:nvPr/>
        </p:nvSpPr>
        <p:spPr>
          <a:xfrm>
            <a:off x="571500" y="6315075"/>
            <a:ext cx="11049000" cy="0"/>
          </a:xfrm>
          <a:prstGeom prst="line">
            <a:avLst/>
          </a:prstGeom>
          <a:noFill/>
          <a:ln w="14288">
            <a:solidFill>
              <a:srgbClr val="D5DEE2"/>
            </a:solidFill>
          </a:ln>
        </p:spPr>
        <p:txBody>
          <a:bodyPr/>
          <a:lstStyle/>
          <a:p>
            <a:endParaRPr lang="en-US"/>
          </a:p>
        </p:txBody>
      </p:sp>
      <p:sp>
        <p:nvSpPr>
          <p:cNvPr id="3" name="text-2">
            <a:extLst>
              <a:ext uri="{FF2B5EF4-FFF2-40B4-BE49-F238E27FC236}">
                <a16:creationId xmlns:a16="http://schemas.microsoft.com/office/drawing/2014/main" id="{ED822014-193D-4E66-AA49-F3245A8F17C1}"/>
              </a:ext>
            </a:extLst>
          </p:cNvPr>
          <p:cNvSpPr>
            <a:spLocks noGrp="1"/>
          </p:cNvSpPr>
          <p:nvPr/>
        </p:nvSpPr>
        <p:spPr>
          <a:xfrm>
            <a:off x="571500" y="6457950"/>
            <a:ext cx="9429750" cy="209550"/>
          </a:xfrm>
          <a:prstGeom prst="rect">
            <a:avLst/>
          </a:prstGeom>
          <a:noFill/>
          <a:ln w="0">
            <a:noFill/>
          </a:ln>
        </p:spPr>
        <p:txBody>
          <a:bodyPr wrap="square" lIns="0" tIns="0" rIns="0" bIns="0" anchor="t">
            <a:noAutofit/>
          </a:bodyPr>
          <a:lstStyle/>
          <a:p>
            <a:pPr algn="l">
              <a:buNone/>
              <a:defRPr sz="1275" b="0">
                <a:solidFill>
                  <a:srgbClr val="52616A"/>
                </a:solidFill>
                <a:latin typeface="Arial"/>
                <a:ea typeface="Arial"/>
                <a:cs typeface="Arial"/>
              </a:defRPr>
            </a:pPr>
            <a:r>
              <a:rPr sz="1275" b="0">
                <a:solidFill>
                  <a:srgbClr val="52616A"/>
                </a:solidFill>
                <a:latin typeface="Arial"/>
                <a:ea typeface="Arial"/>
                <a:cs typeface="Arial"/>
              </a:rPr>
              <a:t>Workbook p19   A16</a:t>
            </a:r>
          </a:p>
        </p:txBody>
      </p:sp>
      <p:sp>
        <p:nvSpPr>
          <p:cNvPr id="4" name="text-3">
            <a:extLst>
              <a:ext uri="{FF2B5EF4-FFF2-40B4-BE49-F238E27FC236}">
                <a16:creationId xmlns:a16="http://schemas.microsoft.com/office/drawing/2014/main" id="{6C70D0D4-FC59-4738-BCC5-9C5467996D84}"/>
              </a:ext>
            </a:extLst>
          </p:cNvPr>
          <p:cNvSpPr>
            <a:spLocks noGrp="1"/>
          </p:cNvSpPr>
          <p:nvPr/>
        </p:nvSpPr>
        <p:spPr>
          <a:xfrm>
            <a:off x="11049000" y="6438900"/>
            <a:ext cx="571500" cy="228600"/>
          </a:xfrm>
          <a:prstGeom prst="rect">
            <a:avLst/>
          </a:prstGeom>
          <a:noFill/>
          <a:ln w="0">
            <a:noFill/>
          </a:ln>
        </p:spPr>
        <p:txBody>
          <a:bodyPr wrap="square" lIns="0" tIns="0" rIns="0" bIns="0" anchor="t">
            <a:noAutofit/>
          </a:bodyPr>
          <a:lstStyle/>
          <a:p>
            <a:pPr algn="r">
              <a:buNone/>
              <a:defRPr sz="1350" b="0">
                <a:solidFill>
                  <a:srgbClr val="52616A"/>
                </a:solidFill>
                <a:latin typeface="Arial"/>
                <a:ea typeface="Arial"/>
                <a:cs typeface="Arial"/>
              </a:defRPr>
            </a:pPr>
            <a:r>
              <a:rPr sz="1350" b="0">
                <a:solidFill>
                  <a:srgbClr val="52616A"/>
                </a:solidFill>
                <a:latin typeface="Arial"/>
                <a:ea typeface="Arial"/>
                <a:cs typeface="Arial"/>
              </a:rPr>
              <a:t>36</a:t>
            </a:r>
          </a:p>
        </p:txBody>
      </p:sp>
      <p:sp>
        <p:nvSpPr>
          <p:cNvPr id="5" name="text-4">
            <a:extLst>
              <a:ext uri="{FF2B5EF4-FFF2-40B4-BE49-F238E27FC236}">
                <a16:creationId xmlns:a16="http://schemas.microsoft.com/office/drawing/2014/main" id="{4D7DC139-049E-47F7-A946-CC0C039A588C}"/>
              </a:ext>
            </a:extLst>
          </p:cNvPr>
          <p:cNvSpPr>
            <a:spLocks noGrp="1"/>
          </p:cNvSpPr>
          <p:nvPr/>
        </p:nvSpPr>
        <p:spPr>
          <a:xfrm>
            <a:off x="571500" y="1533525"/>
            <a:ext cx="10953750" cy="323850"/>
          </a:xfrm>
          <a:prstGeom prst="rect">
            <a:avLst/>
          </a:prstGeom>
          <a:noFill/>
          <a:ln w="0">
            <a:noFill/>
          </a:ln>
        </p:spPr>
        <p:txBody>
          <a:bodyPr wrap="square" lIns="0" tIns="0" rIns="0" bIns="0" anchor="t">
            <a:noAutofit/>
          </a:bodyPr>
          <a:lstStyle/>
          <a:p>
            <a:pPr algn="l">
              <a:buNone/>
              <a:defRPr sz="1725" b="1">
                <a:solidFill>
                  <a:srgbClr val="176779"/>
                </a:solidFill>
                <a:latin typeface="Arial"/>
                <a:ea typeface="Arial"/>
                <a:cs typeface="Arial"/>
              </a:defRPr>
            </a:pPr>
            <a:r>
              <a:rPr sz="1725" b="1">
                <a:solidFill>
                  <a:srgbClr val="176779"/>
                </a:solidFill>
                <a:latin typeface="Arial"/>
                <a:ea typeface="Arial"/>
                <a:cs typeface="Arial"/>
              </a:rPr>
              <a:t>1 minute</a:t>
            </a:r>
          </a:p>
        </p:txBody>
      </p:sp>
      <p:pic>
        <p:nvPicPr>
          <p:cNvPr id="15" name="Picture 14"/>
          <p:cNvPicPr>
            <a:picLocks noChangeAspect="1"/>
          </p:cNvPicPr>
          <p:nvPr/>
        </p:nvPicPr>
        <p:blipFill>
          <a:blip r:embed="rId3"/>
          <a:stretch/>
        </p:blipFill>
        <p:spPr>
          <a:xfrm>
            <a:off x="2052638" y="2047875"/>
            <a:ext cx="8086725" cy="2695575"/>
          </a:xfrm>
          <a:prstGeom prst="rect">
            <a:avLst/>
          </a:prstGeom>
        </p:spPr>
      </p:pic>
      <p:sp>
        <p:nvSpPr>
          <p:cNvPr id="7" name="text-5">
            <a:extLst>
              <a:ext uri="{FF2B5EF4-FFF2-40B4-BE49-F238E27FC236}">
                <a16:creationId xmlns:a16="http://schemas.microsoft.com/office/drawing/2014/main" id="{4DF9FB83-F246-4E1C-866B-B451A6993709}"/>
              </a:ext>
            </a:extLst>
          </p:cNvPr>
          <p:cNvSpPr>
            <a:spLocks noGrp="1"/>
          </p:cNvSpPr>
          <p:nvPr/>
        </p:nvSpPr>
        <p:spPr>
          <a:xfrm>
            <a:off x="571500" y="5048250"/>
            <a:ext cx="11049000" cy="1047750"/>
          </a:xfrm>
          <a:prstGeom prst="rect">
            <a:avLst/>
          </a:prstGeom>
          <a:noFill/>
          <a:ln w="0">
            <a:noFill/>
          </a:ln>
        </p:spPr>
        <p:txBody>
          <a:bodyPr wrap="square" lIns="0" tIns="0" rIns="0" bIns="0" anchor="t">
            <a:noAutofit/>
          </a:bodyPr>
          <a:lstStyle/>
          <a:p>
            <a:pPr algn="l">
              <a:buNone/>
              <a:defRPr sz="2175" b="0">
                <a:solidFill>
                  <a:srgbClr val="17242C"/>
                </a:solidFill>
                <a:latin typeface="Arial"/>
                <a:ea typeface="Arial"/>
                <a:cs typeface="Arial"/>
              </a:defRPr>
            </a:pPr>
            <a:r>
              <a:rPr sz="2175" b="0">
                <a:solidFill>
                  <a:srgbClr val="17242C"/>
                </a:solidFill>
                <a:latin typeface="Arial"/>
                <a:ea typeface="Arial"/>
                <a:cs typeface="Arial"/>
              </a:rPr>
              <a:t>The same hockey player accelerates, jogs and walks between efforts. Why is “the player uses only ATP-PCr because they sprint” incomplete? Give one work link and one recovery link.</a:t>
            </a:r>
          </a:p>
        </p:txBody>
      </p:sp>
    </p:spTree>
    <p:extLst>
      <p:ext uri="{BB962C8B-B14F-4D97-AF65-F5344CB8AC3E}">
        <p14:creationId xmlns:p14="http://schemas.microsoft.com/office/powerpoint/2010/main" val="168326618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 name="text-0">
            <a:extLst>
              <a:ext uri="{FF2B5EF4-FFF2-40B4-BE49-F238E27FC236}">
                <a16:creationId xmlns:a16="http://schemas.microsoft.com/office/drawing/2014/main" id="{B067A130-818C-42E6-B41B-F9CCFB3D8582}"/>
              </a:ext>
            </a:extLst>
          </p:cNvPr>
          <p:cNvSpPr>
            <a:spLocks noGrp="1"/>
          </p:cNvSpPr>
          <p:nvPr/>
        </p:nvSpPr>
        <p:spPr>
          <a:xfrm>
            <a:off x="571500" y="571500"/>
            <a:ext cx="11049000" cy="1009650"/>
          </a:xfrm>
          <a:prstGeom prst="rect">
            <a:avLst/>
          </a:prstGeom>
          <a:noFill/>
          <a:ln w="0">
            <a:noFill/>
          </a:ln>
        </p:spPr>
        <p:txBody>
          <a:bodyPr wrap="square" lIns="0" tIns="0" rIns="0" bIns="0" anchor="t">
            <a:noAutofit/>
          </a:bodyPr>
          <a:lstStyle/>
          <a:p>
            <a:pPr algn="l">
              <a:buNone/>
              <a:defRPr sz="3150" b="1">
                <a:solidFill>
                  <a:srgbClr val="17242C"/>
                </a:solidFill>
                <a:latin typeface="Arial"/>
                <a:ea typeface="Arial"/>
                <a:cs typeface="Arial"/>
              </a:defRPr>
            </a:pPr>
            <a:r>
              <a:rPr sz="3150" b="1">
                <a:solidFill>
                  <a:srgbClr val="17242C"/>
                </a:solidFill>
                <a:latin typeface="Arial"/>
                <a:ea typeface="Arial"/>
                <a:cs typeface="Arial"/>
              </a:rPr>
              <a:t>A16  Work and recovery both count</a:t>
            </a:r>
          </a:p>
        </p:txBody>
      </p:sp>
      <p:sp>
        <p:nvSpPr>
          <p:cNvPr id="2" name="shape-1">
            <a:extLst>
              <a:ext uri="{FF2B5EF4-FFF2-40B4-BE49-F238E27FC236}">
                <a16:creationId xmlns:a16="http://schemas.microsoft.com/office/drawing/2014/main" id="{79BFAA0B-C3A7-4754-A0A3-A3B9A956E03C}"/>
              </a:ext>
            </a:extLst>
          </p:cNvPr>
          <p:cNvSpPr>
            <a:spLocks noGrp="1"/>
          </p:cNvSpPr>
          <p:nvPr/>
        </p:nvSpPr>
        <p:spPr>
          <a:xfrm>
            <a:off x="571500" y="6315075"/>
            <a:ext cx="11049000" cy="0"/>
          </a:xfrm>
          <a:prstGeom prst="line">
            <a:avLst/>
          </a:prstGeom>
          <a:noFill/>
          <a:ln w="14288">
            <a:solidFill>
              <a:srgbClr val="D5DEE2"/>
            </a:solidFill>
          </a:ln>
        </p:spPr>
        <p:txBody>
          <a:bodyPr/>
          <a:lstStyle/>
          <a:p>
            <a:endParaRPr lang="en-US"/>
          </a:p>
        </p:txBody>
      </p:sp>
      <p:sp>
        <p:nvSpPr>
          <p:cNvPr id="3" name="text-2">
            <a:extLst>
              <a:ext uri="{FF2B5EF4-FFF2-40B4-BE49-F238E27FC236}">
                <a16:creationId xmlns:a16="http://schemas.microsoft.com/office/drawing/2014/main" id="{CE835265-0A8A-4710-AD58-38BC18BF603F}"/>
              </a:ext>
            </a:extLst>
          </p:cNvPr>
          <p:cNvSpPr>
            <a:spLocks noGrp="1"/>
          </p:cNvSpPr>
          <p:nvPr/>
        </p:nvSpPr>
        <p:spPr>
          <a:xfrm>
            <a:off x="571500" y="6457950"/>
            <a:ext cx="9429750" cy="209550"/>
          </a:xfrm>
          <a:prstGeom prst="rect">
            <a:avLst/>
          </a:prstGeom>
          <a:noFill/>
          <a:ln w="0">
            <a:noFill/>
          </a:ln>
        </p:spPr>
        <p:txBody>
          <a:bodyPr wrap="square" lIns="0" tIns="0" rIns="0" bIns="0" anchor="t">
            <a:noAutofit/>
          </a:bodyPr>
          <a:lstStyle/>
          <a:p>
            <a:pPr algn="l">
              <a:buNone/>
              <a:defRPr sz="1275" b="0">
                <a:solidFill>
                  <a:srgbClr val="52616A"/>
                </a:solidFill>
                <a:latin typeface="Arial"/>
                <a:ea typeface="Arial"/>
                <a:cs typeface="Arial"/>
              </a:defRPr>
            </a:pPr>
            <a:r>
              <a:rPr sz="1275" b="0">
                <a:solidFill>
                  <a:srgbClr val="52616A"/>
                </a:solidFill>
                <a:latin typeface="Arial"/>
                <a:ea typeface="Arial"/>
                <a:cs typeface="Arial"/>
              </a:rPr>
              <a:t>Workbook p19   A16</a:t>
            </a:r>
          </a:p>
        </p:txBody>
      </p:sp>
      <p:sp>
        <p:nvSpPr>
          <p:cNvPr id="4" name="text-3">
            <a:extLst>
              <a:ext uri="{FF2B5EF4-FFF2-40B4-BE49-F238E27FC236}">
                <a16:creationId xmlns:a16="http://schemas.microsoft.com/office/drawing/2014/main" id="{86D298DD-79CB-465B-ADD6-597F75D57DAF}"/>
              </a:ext>
            </a:extLst>
          </p:cNvPr>
          <p:cNvSpPr>
            <a:spLocks noGrp="1"/>
          </p:cNvSpPr>
          <p:nvPr/>
        </p:nvSpPr>
        <p:spPr>
          <a:xfrm>
            <a:off x="11049000" y="6438900"/>
            <a:ext cx="571500" cy="228600"/>
          </a:xfrm>
          <a:prstGeom prst="rect">
            <a:avLst/>
          </a:prstGeom>
          <a:noFill/>
          <a:ln w="0">
            <a:noFill/>
          </a:ln>
        </p:spPr>
        <p:txBody>
          <a:bodyPr wrap="square" lIns="0" tIns="0" rIns="0" bIns="0" anchor="t">
            <a:noAutofit/>
          </a:bodyPr>
          <a:lstStyle/>
          <a:p>
            <a:pPr algn="r">
              <a:buNone/>
              <a:defRPr sz="1350" b="0">
                <a:solidFill>
                  <a:srgbClr val="52616A"/>
                </a:solidFill>
                <a:latin typeface="Arial"/>
                <a:ea typeface="Arial"/>
                <a:cs typeface="Arial"/>
              </a:defRPr>
            </a:pPr>
            <a:r>
              <a:rPr sz="1350" b="0">
                <a:solidFill>
                  <a:srgbClr val="52616A"/>
                </a:solidFill>
                <a:latin typeface="Arial"/>
                <a:ea typeface="Arial"/>
                <a:cs typeface="Arial"/>
              </a:rPr>
              <a:t>37</a:t>
            </a:r>
          </a:p>
        </p:txBody>
      </p:sp>
      <p:sp>
        <p:nvSpPr>
          <p:cNvPr id="5" name="text-4">
            <a:extLst>
              <a:ext uri="{FF2B5EF4-FFF2-40B4-BE49-F238E27FC236}">
                <a16:creationId xmlns:a16="http://schemas.microsoft.com/office/drawing/2014/main" id="{0CEE1D0F-7253-4747-8441-BA345774274E}"/>
              </a:ext>
            </a:extLst>
          </p:cNvPr>
          <p:cNvSpPr>
            <a:spLocks noGrp="1"/>
          </p:cNvSpPr>
          <p:nvPr/>
        </p:nvSpPr>
        <p:spPr>
          <a:xfrm>
            <a:off x="571500" y="1924050"/>
            <a:ext cx="2476500" cy="781050"/>
          </a:xfrm>
          <a:prstGeom prst="rect">
            <a:avLst/>
          </a:prstGeom>
          <a:noFill/>
          <a:ln w="0">
            <a:noFill/>
          </a:ln>
        </p:spPr>
        <p:txBody>
          <a:bodyPr wrap="square" lIns="0" tIns="0" rIns="0" bIns="0" anchor="t">
            <a:noAutofit/>
          </a:bodyPr>
          <a:lstStyle/>
          <a:p>
            <a:pPr algn="l">
              <a:buNone/>
              <a:defRPr sz="2175" b="1">
                <a:solidFill>
                  <a:srgbClr val="176779"/>
                </a:solidFill>
                <a:latin typeface="Arial"/>
                <a:ea typeface="Arial"/>
                <a:cs typeface="Arial"/>
              </a:defRPr>
            </a:pPr>
            <a:r>
              <a:rPr sz="2175" b="1">
                <a:solidFill>
                  <a:srgbClr val="176779"/>
                </a:solidFill>
                <a:latin typeface="Arial"/>
                <a:ea typeface="Arial"/>
                <a:cs typeface="Arial"/>
              </a:rPr>
              <a:t>Work link</a:t>
            </a:r>
          </a:p>
        </p:txBody>
      </p:sp>
      <p:sp>
        <p:nvSpPr>
          <p:cNvPr id="6" name="text-5">
            <a:extLst>
              <a:ext uri="{FF2B5EF4-FFF2-40B4-BE49-F238E27FC236}">
                <a16:creationId xmlns:a16="http://schemas.microsoft.com/office/drawing/2014/main" id="{830B19C9-66D9-41AE-B65A-E59B11A42558}"/>
              </a:ext>
            </a:extLst>
          </p:cNvPr>
          <p:cNvSpPr>
            <a:spLocks noGrp="1"/>
          </p:cNvSpPr>
          <p:nvPr/>
        </p:nvSpPr>
        <p:spPr>
          <a:xfrm>
            <a:off x="3333750" y="1924050"/>
            <a:ext cx="8286750" cy="962025"/>
          </a:xfrm>
          <a:prstGeom prst="rect">
            <a:avLst/>
          </a:prstGeom>
          <a:noFill/>
          <a:ln w="0">
            <a:noFill/>
          </a:ln>
        </p:spPr>
        <p:txBody>
          <a:bodyPr wrap="square" lIns="0" tIns="0" rIns="0" bIns="0" anchor="t">
            <a:noAutofit/>
          </a:bodyPr>
          <a:lstStyle/>
          <a:p>
            <a:pPr algn="l">
              <a:buNone/>
              <a:defRPr sz="2175" b="0">
                <a:solidFill>
                  <a:srgbClr val="17242C"/>
                </a:solidFill>
                <a:latin typeface="Arial"/>
                <a:ea typeface="Arial"/>
                <a:cs typeface="Arial"/>
              </a:defRPr>
            </a:pPr>
            <a:r>
              <a:rPr sz="2175" b="0">
                <a:solidFill>
                  <a:srgbClr val="17242C"/>
                </a:solidFill>
                <a:latin typeface="Arial"/>
                <a:ea typeface="Arial"/>
                <a:cs typeface="Arial"/>
              </a:rPr>
              <a:t>Changing intensities involve ATP-PCr, glycolytic and aerobic contributions.</a:t>
            </a:r>
          </a:p>
        </p:txBody>
      </p:sp>
      <p:sp>
        <p:nvSpPr>
          <p:cNvPr id="7" name="shape-6">
            <a:extLst>
              <a:ext uri="{FF2B5EF4-FFF2-40B4-BE49-F238E27FC236}">
                <a16:creationId xmlns:a16="http://schemas.microsoft.com/office/drawing/2014/main" id="{8EB1F073-2CDF-4145-94F6-8F2ABAE62516}"/>
              </a:ext>
            </a:extLst>
          </p:cNvPr>
          <p:cNvSpPr>
            <a:spLocks noGrp="1"/>
          </p:cNvSpPr>
          <p:nvPr/>
        </p:nvSpPr>
        <p:spPr>
          <a:xfrm>
            <a:off x="571500" y="2895600"/>
            <a:ext cx="11049000" cy="0"/>
          </a:xfrm>
          <a:prstGeom prst="line">
            <a:avLst/>
          </a:prstGeom>
          <a:noFill/>
          <a:ln w="14288">
            <a:solidFill>
              <a:srgbClr val="D5DEE2"/>
            </a:solidFill>
          </a:ln>
        </p:spPr>
        <p:txBody>
          <a:bodyPr/>
          <a:lstStyle/>
          <a:p>
            <a:endParaRPr lang="en-US"/>
          </a:p>
        </p:txBody>
      </p:sp>
      <p:sp>
        <p:nvSpPr>
          <p:cNvPr id="8" name="text-7">
            <a:extLst>
              <a:ext uri="{FF2B5EF4-FFF2-40B4-BE49-F238E27FC236}">
                <a16:creationId xmlns:a16="http://schemas.microsoft.com/office/drawing/2014/main" id="{3C2B51E2-C95B-42CC-A58C-BC4E775CE1C1}"/>
              </a:ext>
            </a:extLst>
          </p:cNvPr>
          <p:cNvSpPr>
            <a:spLocks noGrp="1"/>
          </p:cNvSpPr>
          <p:nvPr/>
        </p:nvSpPr>
        <p:spPr>
          <a:xfrm>
            <a:off x="571500" y="3048000"/>
            <a:ext cx="2476500" cy="781050"/>
          </a:xfrm>
          <a:prstGeom prst="rect">
            <a:avLst/>
          </a:prstGeom>
          <a:noFill/>
          <a:ln w="0">
            <a:noFill/>
          </a:ln>
        </p:spPr>
        <p:txBody>
          <a:bodyPr wrap="square" lIns="0" tIns="0" rIns="0" bIns="0" anchor="t">
            <a:noAutofit/>
          </a:bodyPr>
          <a:lstStyle/>
          <a:p>
            <a:pPr algn="l">
              <a:buNone/>
              <a:defRPr sz="2175" b="1">
                <a:solidFill>
                  <a:srgbClr val="176779"/>
                </a:solidFill>
                <a:latin typeface="Arial"/>
                <a:ea typeface="Arial"/>
                <a:cs typeface="Arial"/>
              </a:defRPr>
            </a:pPr>
            <a:r>
              <a:rPr sz="2175" b="1">
                <a:solidFill>
                  <a:srgbClr val="176779"/>
                </a:solidFill>
                <a:latin typeface="Arial"/>
                <a:ea typeface="Arial"/>
                <a:cs typeface="Arial"/>
              </a:rPr>
              <a:t>Recovery link</a:t>
            </a:r>
          </a:p>
        </p:txBody>
      </p:sp>
      <p:sp>
        <p:nvSpPr>
          <p:cNvPr id="9" name="text-8">
            <a:extLst>
              <a:ext uri="{FF2B5EF4-FFF2-40B4-BE49-F238E27FC236}">
                <a16:creationId xmlns:a16="http://schemas.microsoft.com/office/drawing/2014/main" id="{F511E740-FB63-47F7-A1C9-7BA985F806B1}"/>
              </a:ext>
            </a:extLst>
          </p:cNvPr>
          <p:cNvSpPr>
            <a:spLocks noGrp="1"/>
          </p:cNvSpPr>
          <p:nvPr/>
        </p:nvSpPr>
        <p:spPr>
          <a:xfrm>
            <a:off x="3333750" y="3048000"/>
            <a:ext cx="8286750" cy="962025"/>
          </a:xfrm>
          <a:prstGeom prst="rect">
            <a:avLst/>
          </a:prstGeom>
          <a:noFill/>
          <a:ln w="0">
            <a:noFill/>
          </a:ln>
        </p:spPr>
        <p:txBody>
          <a:bodyPr wrap="square" lIns="0" tIns="0" rIns="0" bIns="0" anchor="t">
            <a:noAutofit/>
          </a:bodyPr>
          <a:lstStyle/>
          <a:p>
            <a:pPr algn="l">
              <a:buNone/>
              <a:defRPr sz="2175" b="0">
                <a:solidFill>
                  <a:srgbClr val="17242C"/>
                </a:solidFill>
                <a:latin typeface="Arial"/>
                <a:ea typeface="Arial"/>
                <a:cs typeface="Arial"/>
              </a:defRPr>
            </a:pPr>
            <a:r>
              <a:rPr sz="2175" b="0">
                <a:solidFill>
                  <a:srgbClr val="17242C"/>
                </a:solidFill>
                <a:latin typeface="Arial"/>
                <a:ea typeface="Arial"/>
                <a:cs typeface="Arial"/>
              </a:rPr>
              <a:t>Aerobic processes support phosphocreatine restoration between efforts.</a:t>
            </a:r>
          </a:p>
        </p:txBody>
      </p:sp>
      <p:sp>
        <p:nvSpPr>
          <p:cNvPr id="10" name="shape-9">
            <a:extLst>
              <a:ext uri="{FF2B5EF4-FFF2-40B4-BE49-F238E27FC236}">
                <a16:creationId xmlns:a16="http://schemas.microsoft.com/office/drawing/2014/main" id="{82A3BE75-D983-4827-BB7A-5C98DF8485DD}"/>
              </a:ext>
            </a:extLst>
          </p:cNvPr>
          <p:cNvSpPr>
            <a:spLocks noGrp="1"/>
          </p:cNvSpPr>
          <p:nvPr/>
        </p:nvSpPr>
        <p:spPr>
          <a:xfrm>
            <a:off x="571500" y="4019550"/>
            <a:ext cx="11049000" cy="0"/>
          </a:xfrm>
          <a:prstGeom prst="line">
            <a:avLst/>
          </a:prstGeom>
          <a:noFill/>
          <a:ln w="14288">
            <a:solidFill>
              <a:srgbClr val="D5DEE2"/>
            </a:solidFill>
          </a:ln>
        </p:spPr>
        <p:txBody>
          <a:bodyPr/>
          <a:lstStyle/>
          <a:p>
            <a:endParaRPr lang="en-US"/>
          </a:p>
        </p:txBody>
      </p:sp>
      <p:sp>
        <p:nvSpPr>
          <p:cNvPr id="11" name="text-10">
            <a:extLst>
              <a:ext uri="{FF2B5EF4-FFF2-40B4-BE49-F238E27FC236}">
                <a16:creationId xmlns:a16="http://schemas.microsoft.com/office/drawing/2014/main" id="{54334636-9540-4C63-B1BD-A042B1B0EC12}"/>
              </a:ext>
            </a:extLst>
          </p:cNvPr>
          <p:cNvSpPr>
            <a:spLocks noGrp="1"/>
          </p:cNvSpPr>
          <p:nvPr/>
        </p:nvSpPr>
        <p:spPr>
          <a:xfrm>
            <a:off x="571500" y="4171950"/>
            <a:ext cx="2476500" cy="781050"/>
          </a:xfrm>
          <a:prstGeom prst="rect">
            <a:avLst/>
          </a:prstGeom>
          <a:noFill/>
          <a:ln w="0">
            <a:noFill/>
          </a:ln>
        </p:spPr>
        <p:txBody>
          <a:bodyPr wrap="square" lIns="0" tIns="0" rIns="0" bIns="0" anchor="t">
            <a:noAutofit/>
          </a:bodyPr>
          <a:lstStyle/>
          <a:p>
            <a:pPr algn="l">
              <a:buNone/>
              <a:defRPr sz="2175" b="1">
                <a:solidFill>
                  <a:srgbClr val="176779"/>
                </a:solidFill>
                <a:latin typeface="Arial"/>
                <a:ea typeface="Arial"/>
                <a:cs typeface="Arial"/>
              </a:defRPr>
            </a:pPr>
            <a:r>
              <a:rPr sz="2175" b="1">
                <a:solidFill>
                  <a:srgbClr val="176779"/>
                </a:solidFill>
                <a:latin typeface="Arial"/>
                <a:ea typeface="Arial"/>
                <a:cs typeface="Arial"/>
              </a:rPr>
              <a:t>Training implication</a:t>
            </a:r>
          </a:p>
        </p:txBody>
      </p:sp>
      <p:sp>
        <p:nvSpPr>
          <p:cNvPr id="12" name="text-11">
            <a:extLst>
              <a:ext uri="{FF2B5EF4-FFF2-40B4-BE49-F238E27FC236}">
                <a16:creationId xmlns:a16="http://schemas.microsoft.com/office/drawing/2014/main" id="{C0653CA7-CCEB-43FC-82EF-38129C146306}"/>
              </a:ext>
            </a:extLst>
          </p:cNvPr>
          <p:cNvSpPr>
            <a:spLocks noGrp="1"/>
          </p:cNvSpPr>
          <p:nvPr/>
        </p:nvSpPr>
        <p:spPr>
          <a:xfrm>
            <a:off x="3333750" y="4171950"/>
            <a:ext cx="8286750" cy="962025"/>
          </a:xfrm>
          <a:prstGeom prst="rect">
            <a:avLst/>
          </a:prstGeom>
          <a:noFill/>
          <a:ln w="0">
            <a:noFill/>
          </a:ln>
        </p:spPr>
        <p:txBody>
          <a:bodyPr wrap="square" lIns="0" tIns="0" rIns="0" bIns="0" anchor="t">
            <a:noAutofit/>
          </a:bodyPr>
          <a:lstStyle/>
          <a:p>
            <a:pPr algn="l">
              <a:buNone/>
              <a:defRPr sz="2175" b="0">
                <a:solidFill>
                  <a:srgbClr val="17242C"/>
                </a:solidFill>
                <a:latin typeface="Arial"/>
                <a:ea typeface="Arial"/>
                <a:cs typeface="Arial"/>
              </a:defRPr>
            </a:pPr>
            <a:r>
              <a:rPr sz="2175" b="0">
                <a:solidFill>
                  <a:srgbClr val="17242C"/>
                </a:solidFill>
                <a:latin typeface="Arial"/>
                <a:ea typeface="Arial"/>
                <a:cs typeface="Arial"/>
              </a:rPr>
              <a:t>A whole-game program needs more than sprint practice.</a:t>
            </a:r>
          </a:p>
        </p:txBody>
      </p:sp>
      <p:sp>
        <p:nvSpPr>
          <p:cNvPr id="13" name="text-12">
            <a:extLst>
              <a:ext uri="{FF2B5EF4-FFF2-40B4-BE49-F238E27FC236}">
                <a16:creationId xmlns:a16="http://schemas.microsoft.com/office/drawing/2014/main" id="{3697DE68-E9D3-4E2A-9B9C-944081795431}"/>
              </a:ext>
            </a:extLst>
          </p:cNvPr>
          <p:cNvSpPr>
            <a:spLocks noGrp="1"/>
          </p:cNvSpPr>
          <p:nvPr/>
        </p:nvSpPr>
        <p:spPr>
          <a:xfrm>
            <a:off x="571500" y="5743575"/>
            <a:ext cx="10953750" cy="476250"/>
          </a:xfrm>
          <a:prstGeom prst="rect">
            <a:avLst/>
          </a:prstGeom>
          <a:noFill/>
          <a:ln w="0">
            <a:noFill/>
          </a:ln>
        </p:spPr>
        <p:txBody>
          <a:bodyPr wrap="square" lIns="0" tIns="0" rIns="0" bIns="0" anchor="t">
            <a:noAutofit/>
          </a:bodyPr>
          <a:lstStyle/>
          <a:p>
            <a:pPr algn="l">
              <a:buNone/>
              <a:defRPr sz="1725" b="0">
                <a:solidFill>
                  <a:srgbClr val="966032"/>
                </a:solidFill>
                <a:latin typeface="Arial"/>
                <a:ea typeface="Arial"/>
                <a:cs typeface="Arial"/>
              </a:defRPr>
            </a:pPr>
            <a:r>
              <a:rPr sz="1725" b="0">
                <a:solidFill>
                  <a:srgbClr val="966032"/>
                </a:solidFill>
                <a:latin typeface="Arial"/>
                <a:ea typeface="Arial"/>
                <a:cs typeface="Arial"/>
              </a:rPr>
              <a:t>The systems overlap. None switches off at a fixed time.</a:t>
            </a:r>
          </a:p>
        </p:txBody>
      </p:sp>
    </p:spTree>
    <p:extLst>
      <p:ext uri="{BB962C8B-B14F-4D97-AF65-F5344CB8AC3E}">
        <p14:creationId xmlns:p14="http://schemas.microsoft.com/office/powerpoint/2010/main" val="47408651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text-0">
            <a:extLst>
              <a:ext uri="{FF2B5EF4-FFF2-40B4-BE49-F238E27FC236}">
                <a16:creationId xmlns:a16="http://schemas.microsoft.com/office/drawing/2014/main" id="{B2EC485D-3B6E-4D04-AF1D-763C8E7ECB47}"/>
              </a:ext>
            </a:extLst>
          </p:cNvPr>
          <p:cNvSpPr>
            <a:spLocks noGrp="1"/>
          </p:cNvSpPr>
          <p:nvPr/>
        </p:nvSpPr>
        <p:spPr>
          <a:xfrm>
            <a:off x="571500" y="571500"/>
            <a:ext cx="11049000" cy="1009650"/>
          </a:xfrm>
          <a:prstGeom prst="rect">
            <a:avLst/>
          </a:prstGeom>
          <a:noFill/>
          <a:ln w="0">
            <a:noFill/>
          </a:ln>
        </p:spPr>
        <p:txBody>
          <a:bodyPr wrap="square" lIns="0" tIns="0" rIns="0" bIns="0" anchor="t">
            <a:noAutofit/>
          </a:bodyPr>
          <a:lstStyle/>
          <a:p>
            <a:pPr algn="l">
              <a:buNone/>
              <a:defRPr sz="3150" b="1">
                <a:solidFill>
                  <a:srgbClr val="17242C"/>
                </a:solidFill>
                <a:latin typeface="Arial"/>
                <a:ea typeface="Arial"/>
                <a:cs typeface="Arial"/>
              </a:defRPr>
            </a:pPr>
            <a:r>
              <a:rPr sz="3150" b="1">
                <a:solidFill>
                  <a:srgbClr val="17242C"/>
                </a:solidFill>
                <a:latin typeface="Arial"/>
                <a:ea typeface="Arial"/>
                <a:cs typeface="Arial"/>
              </a:rPr>
              <a:t>Choosing aerobic and anaerobic methods</a:t>
            </a:r>
          </a:p>
        </p:txBody>
      </p:sp>
      <p:sp>
        <p:nvSpPr>
          <p:cNvPr id="2" name="shape-1">
            <a:extLst>
              <a:ext uri="{FF2B5EF4-FFF2-40B4-BE49-F238E27FC236}">
                <a16:creationId xmlns:a16="http://schemas.microsoft.com/office/drawing/2014/main" id="{600FED37-D165-488C-8F06-B95219716270}"/>
              </a:ext>
            </a:extLst>
          </p:cNvPr>
          <p:cNvSpPr>
            <a:spLocks noGrp="1"/>
          </p:cNvSpPr>
          <p:nvPr/>
        </p:nvSpPr>
        <p:spPr>
          <a:xfrm>
            <a:off x="571500" y="6315075"/>
            <a:ext cx="11049000" cy="0"/>
          </a:xfrm>
          <a:prstGeom prst="line">
            <a:avLst/>
          </a:prstGeom>
          <a:noFill/>
          <a:ln w="14288">
            <a:solidFill>
              <a:srgbClr val="D5DEE2"/>
            </a:solidFill>
          </a:ln>
        </p:spPr>
        <p:txBody>
          <a:bodyPr/>
          <a:lstStyle/>
          <a:p>
            <a:endParaRPr lang="en-US"/>
          </a:p>
        </p:txBody>
      </p:sp>
      <p:sp>
        <p:nvSpPr>
          <p:cNvPr id="3" name="text-2">
            <a:extLst>
              <a:ext uri="{FF2B5EF4-FFF2-40B4-BE49-F238E27FC236}">
                <a16:creationId xmlns:a16="http://schemas.microsoft.com/office/drawing/2014/main" id="{D94B752C-81F3-4900-886C-640655F53E98}"/>
              </a:ext>
            </a:extLst>
          </p:cNvPr>
          <p:cNvSpPr>
            <a:spLocks noGrp="1"/>
          </p:cNvSpPr>
          <p:nvPr/>
        </p:nvSpPr>
        <p:spPr>
          <a:xfrm>
            <a:off x="571500" y="6457950"/>
            <a:ext cx="9429750" cy="209550"/>
          </a:xfrm>
          <a:prstGeom prst="rect">
            <a:avLst/>
          </a:prstGeom>
          <a:noFill/>
          <a:ln w="0">
            <a:noFill/>
          </a:ln>
        </p:spPr>
        <p:txBody>
          <a:bodyPr wrap="square" lIns="0" tIns="0" rIns="0" bIns="0" anchor="t">
            <a:noAutofit/>
          </a:bodyPr>
          <a:lstStyle/>
          <a:p>
            <a:pPr algn="l">
              <a:buNone/>
              <a:defRPr sz="1275" b="0">
                <a:solidFill>
                  <a:srgbClr val="52616A"/>
                </a:solidFill>
                <a:latin typeface="Arial"/>
                <a:ea typeface="Arial"/>
                <a:cs typeface="Arial"/>
              </a:defRPr>
            </a:pPr>
            <a:r>
              <a:rPr sz="1275" b="0">
                <a:solidFill>
                  <a:srgbClr val="52616A"/>
                </a:solidFill>
                <a:latin typeface="Arial"/>
                <a:ea typeface="Arial"/>
                <a:cs typeface="Arial"/>
              </a:rPr>
              <a:t>Workbook p20</a:t>
            </a:r>
          </a:p>
        </p:txBody>
      </p:sp>
      <p:sp>
        <p:nvSpPr>
          <p:cNvPr id="4" name="text-3">
            <a:extLst>
              <a:ext uri="{FF2B5EF4-FFF2-40B4-BE49-F238E27FC236}">
                <a16:creationId xmlns:a16="http://schemas.microsoft.com/office/drawing/2014/main" id="{9041BEC1-F48A-47B5-9D78-AB0DDCA1F72A}"/>
              </a:ext>
            </a:extLst>
          </p:cNvPr>
          <p:cNvSpPr>
            <a:spLocks noGrp="1"/>
          </p:cNvSpPr>
          <p:nvPr/>
        </p:nvSpPr>
        <p:spPr>
          <a:xfrm>
            <a:off x="11049000" y="6438900"/>
            <a:ext cx="571500" cy="228600"/>
          </a:xfrm>
          <a:prstGeom prst="rect">
            <a:avLst/>
          </a:prstGeom>
          <a:noFill/>
          <a:ln w="0">
            <a:noFill/>
          </a:ln>
        </p:spPr>
        <p:txBody>
          <a:bodyPr wrap="square" lIns="0" tIns="0" rIns="0" bIns="0" anchor="t">
            <a:noAutofit/>
          </a:bodyPr>
          <a:lstStyle/>
          <a:p>
            <a:pPr algn="r">
              <a:buNone/>
              <a:defRPr sz="1350" b="0">
                <a:solidFill>
                  <a:srgbClr val="52616A"/>
                </a:solidFill>
                <a:latin typeface="Arial"/>
                <a:ea typeface="Arial"/>
                <a:cs typeface="Arial"/>
              </a:defRPr>
            </a:pPr>
            <a:r>
              <a:rPr sz="1350" b="0">
                <a:solidFill>
                  <a:srgbClr val="52616A"/>
                </a:solidFill>
                <a:latin typeface="Arial"/>
                <a:ea typeface="Arial"/>
                <a:cs typeface="Arial"/>
              </a:rPr>
              <a:t>38</a:t>
            </a:r>
          </a:p>
        </p:txBody>
      </p:sp>
      <p:graphicFrame>
        <p:nvGraphicFramePr>
          <p:cNvPr id="13" name="Table 12"/>
          <p:cNvGraphicFramePr/>
          <p:nvPr/>
        </p:nvGraphicFramePr>
        <p:xfrm>
          <a:off x="571500" y="1752600"/>
          <a:ext cx="11049000" cy="2773680"/>
        </p:xfrm>
        <a:graphic>
          <a:graphicData uri="http://schemas.openxmlformats.org/drawingml/2006/table">
            <a:tbl>
              <a:tblPr/>
              <a:tblGrid>
                <a:gridCol w="2905125">
                  <a:extLst>
                    <a:ext uri="{9D8B030D-6E8A-4147-A177-3AD203B41FA5}">
                      <a16:colId xmlns:a16="http://schemas.microsoft.com/office/drawing/2014/main" val="20000"/>
                    </a:ext>
                  </a:extLst>
                </a:gridCol>
                <a:gridCol w="3381375">
                  <a:extLst>
                    <a:ext uri="{9D8B030D-6E8A-4147-A177-3AD203B41FA5}">
                      <a16:colId xmlns:a16="http://schemas.microsoft.com/office/drawing/2014/main" val="20001"/>
                    </a:ext>
                  </a:extLst>
                </a:gridCol>
                <a:gridCol w="4762500">
                  <a:extLst>
                    <a:ext uri="{9D8B030D-6E8A-4147-A177-3AD203B41FA5}">
                      <a16:colId xmlns:a16="http://schemas.microsoft.com/office/drawing/2014/main" val="20002"/>
                    </a:ext>
                  </a:extLst>
                </a:gridCol>
              </a:tblGrid>
              <a:tr h="533400">
                <a:tc>
                  <a:txBody>
                    <a:bodyPr/>
                    <a:lstStyle/>
                    <a:p>
                      <a:r>
                        <a:rPr sz="1950" b="1">
                          <a:solidFill>
                            <a:srgbClr val="FFFFFF"/>
                          </a:solidFill>
                          <a:latin typeface="Arial"/>
                          <a:ea typeface="Arial"/>
                          <a:cs typeface="Arial"/>
                        </a:rPr>
                        <a:t>Demand / purpose</a:t>
                      </a:r>
                    </a:p>
                  </a:txBody>
                  <a:tcPr>
                    <a:solidFill>
                      <a:srgbClr val="17242C"/>
                    </a:solidFill>
                  </a:tcPr>
                </a:tc>
                <a:tc>
                  <a:txBody>
                    <a:bodyPr/>
                    <a:lstStyle/>
                    <a:p>
                      <a:r>
                        <a:rPr sz="1950" b="1">
                          <a:solidFill>
                            <a:srgbClr val="FFFFFF"/>
                          </a:solidFill>
                          <a:latin typeface="Arial"/>
                          <a:ea typeface="Arial"/>
                          <a:cs typeface="Arial"/>
                        </a:rPr>
                        <a:t>Method choice</a:t>
                      </a:r>
                    </a:p>
                  </a:txBody>
                  <a:tcPr>
                    <a:solidFill>
                      <a:srgbClr val="17242C"/>
                    </a:solidFill>
                  </a:tcPr>
                </a:tc>
                <a:tc>
                  <a:txBody>
                    <a:bodyPr/>
                    <a:lstStyle/>
                    <a:p>
                      <a:r>
                        <a:rPr sz="1950" b="1">
                          <a:solidFill>
                            <a:srgbClr val="FFFFFF"/>
                          </a:solidFill>
                          <a:latin typeface="Arial"/>
                          <a:ea typeface="Arial"/>
                          <a:cs typeface="Arial"/>
                        </a:rPr>
                        <a:t>Variable that matters</a:t>
                      </a:r>
                    </a:p>
                  </a:txBody>
                  <a:tcPr>
                    <a:solidFill>
                      <a:srgbClr val="17242C"/>
                    </a:solidFill>
                  </a:tcPr>
                </a:tc>
                <a:extLst>
                  <a:ext uri="{0D108BD9-81ED-4DB2-BD59-A6C34878D82A}">
                    <a16:rowId xmlns:a16="http://schemas.microsoft.com/office/drawing/2014/main" val="10000"/>
                  </a:ext>
                </a:extLst>
              </a:tr>
              <a:tr h="0">
                <a:tc>
                  <a:txBody>
                    <a:bodyPr/>
                    <a:lstStyle/>
                    <a:p>
                      <a:r>
                        <a:rPr sz="1950" b="0">
                          <a:solidFill>
                            <a:srgbClr val="17242C"/>
                          </a:solidFill>
                          <a:latin typeface="Arial"/>
                          <a:ea typeface="Arial"/>
                          <a:cs typeface="Arial"/>
                        </a:rPr>
                        <a:t>Sustained running</a:t>
                      </a:r>
                    </a:p>
                  </a:txBody>
                  <a:tcPr>
                    <a:solidFill>
                      <a:srgbClr val="FFFFFF"/>
                    </a:solidFill>
                  </a:tcPr>
                </a:tc>
                <a:tc>
                  <a:txBody>
                    <a:bodyPr/>
                    <a:lstStyle/>
                    <a:p>
                      <a:r>
                        <a:rPr sz="1950" b="0">
                          <a:solidFill>
                            <a:srgbClr val="17242C"/>
                          </a:solidFill>
                          <a:latin typeface="Arial"/>
                          <a:ea typeface="Arial"/>
                          <a:cs typeface="Arial"/>
                        </a:rPr>
                        <a:t>Continuous / fartlek</a:t>
                      </a:r>
                    </a:p>
                  </a:txBody>
                  <a:tcPr>
                    <a:solidFill>
                      <a:srgbClr val="FFFFFF"/>
                    </a:solidFill>
                  </a:tcPr>
                </a:tc>
                <a:tc>
                  <a:txBody>
                    <a:bodyPr/>
                    <a:lstStyle/>
                    <a:p>
                      <a:r>
                        <a:rPr sz="1950" b="0">
                          <a:solidFill>
                            <a:srgbClr val="17242C"/>
                          </a:solidFill>
                          <a:latin typeface="Arial"/>
                          <a:ea typeface="Arial"/>
                          <a:cs typeface="Arial"/>
                        </a:rPr>
                        <a:t>Steady effort or purposeful pace changes</a:t>
                      </a:r>
                    </a:p>
                  </a:txBody>
                  <a:tcPr>
                    <a:solidFill>
                      <a:srgbClr val="FFFFFF"/>
                    </a:solidFill>
                  </a:tcPr>
                </a:tc>
                <a:extLst>
                  <a:ext uri="{0D108BD9-81ED-4DB2-BD59-A6C34878D82A}">
                    <a16:rowId xmlns:a16="http://schemas.microsoft.com/office/drawing/2014/main" val="10001"/>
                  </a:ext>
                </a:extLst>
              </a:tr>
              <a:tr h="0">
                <a:tc>
                  <a:txBody>
                    <a:bodyPr/>
                    <a:lstStyle/>
                    <a:p>
                      <a:r>
                        <a:rPr sz="1950" b="0">
                          <a:solidFill>
                            <a:srgbClr val="17242C"/>
                          </a:solidFill>
                          <a:latin typeface="Arial"/>
                          <a:ea typeface="Arial"/>
                          <a:cs typeface="Arial"/>
                        </a:rPr>
                        <a:t>Repeated quality work</a:t>
                      </a:r>
                    </a:p>
                  </a:txBody>
                  <a:tcPr>
                    <a:solidFill>
                      <a:srgbClr val="FFFFFF"/>
                    </a:solidFill>
                  </a:tcPr>
                </a:tc>
                <a:tc>
                  <a:txBody>
                    <a:bodyPr/>
                    <a:lstStyle/>
                    <a:p>
                      <a:r>
                        <a:rPr sz="1950" b="0">
                          <a:solidFill>
                            <a:srgbClr val="17242C"/>
                          </a:solidFill>
                          <a:latin typeface="Arial"/>
                          <a:ea typeface="Arial"/>
                          <a:cs typeface="Arial"/>
                        </a:rPr>
                        <a:t>Aerobic or anaerobic intervals</a:t>
                      </a:r>
                    </a:p>
                  </a:txBody>
                  <a:tcPr>
                    <a:solidFill>
                      <a:srgbClr val="FFFFFF"/>
                    </a:solidFill>
                  </a:tcPr>
                </a:tc>
                <a:tc>
                  <a:txBody>
                    <a:bodyPr/>
                    <a:lstStyle/>
                    <a:p>
                      <a:r>
                        <a:rPr sz="1950" b="0">
                          <a:solidFill>
                            <a:srgbClr val="17242C"/>
                          </a:solidFill>
                          <a:latin typeface="Arial"/>
                          <a:ea typeface="Arial"/>
                          <a:cs typeface="Arial"/>
                        </a:rPr>
                        <a:t>Intensity, duration and recovery</a:t>
                      </a:r>
                    </a:p>
                  </a:txBody>
                  <a:tcPr>
                    <a:solidFill>
                      <a:srgbClr val="FFFFFF"/>
                    </a:solidFill>
                  </a:tcPr>
                </a:tc>
                <a:extLst>
                  <a:ext uri="{0D108BD9-81ED-4DB2-BD59-A6C34878D82A}">
                    <a16:rowId xmlns:a16="http://schemas.microsoft.com/office/drawing/2014/main" val="10002"/>
                  </a:ext>
                </a:extLst>
              </a:tr>
              <a:tr h="0">
                <a:tc>
                  <a:txBody>
                    <a:bodyPr/>
                    <a:lstStyle/>
                    <a:p>
                      <a:r>
                        <a:rPr sz="1950" b="0">
                          <a:solidFill>
                            <a:srgbClr val="17242C"/>
                          </a:solidFill>
                          <a:latin typeface="Arial"/>
                          <a:ea typeface="Arial"/>
                          <a:cs typeface="Arial"/>
                        </a:rPr>
                        <a:t>Mixed stations</a:t>
                      </a:r>
                    </a:p>
                  </a:txBody>
                  <a:tcPr>
                    <a:solidFill>
                      <a:srgbClr val="FFFFFF"/>
                    </a:solidFill>
                  </a:tcPr>
                </a:tc>
                <a:tc>
                  <a:txBody>
                    <a:bodyPr/>
                    <a:lstStyle/>
                    <a:p>
                      <a:r>
                        <a:rPr sz="1950" b="0">
                          <a:solidFill>
                            <a:srgbClr val="17242C"/>
                          </a:solidFill>
                          <a:latin typeface="Arial"/>
                          <a:ea typeface="Arial"/>
                          <a:cs typeface="Arial"/>
                        </a:rPr>
                        <a:t>Circuit</a:t>
                      </a:r>
                    </a:p>
                  </a:txBody>
                  <a:tcPr>
                    <a:solidFill>
                      <a:srgbClr val="FFFFFF"/>
                    </a:solidFill>
                  </a:tcPr>
                </a:tc>
                <a:tc>
                  <a:txBody>
                    <a:bodyPr/>
                    <a:lstStyle/>
                    <a:p>
                      <a:r>
                        <a:rPr sz="1950" b="0">
                          <a:solidFill>
                            <a:srgbClr val="17242C"/>
                          </a:solidFill>
                          <a:latin typeface="Arial"/>
                          <a:ea typeface="Arial"/>
                          <a:cs typeface="Arial"/>
                        </a:rPr>
                        <a:t>Station choice and work–rest design</a:t>
                      </a:r>
                    </a:p>
                  </a:txBody>
                  <a:tcPr>
                    <a:solidFill>
                      <a:srgbClr val="FFFFFF"/>
                    </a:solidFill>
                  </a:tcPr>
                </a:tc>
                <a:extLst>
                  <a:ext uri="{0D108BD9-81ED-4DB2-BD59-A6C34878D82A}">
                    <a16:rowId xmlns:a16="http://schemas.microsoft.com/office/drawing/2014/main" val="10003"/>
                  </a:ext>
                </a:extLst>
              </a:tr>
              <a:tr h="0">
                <a:tc>
                  <a:txBody>
                    <a:bodyPr/>
                    <a:lstStyle/>
                    <a:p>
                      <a:r>
                        <a:rPr sz="1950" b="0">
                          <a:solidFill>
                            <a:srgbClr val="17242C"/>
                          </a:solidFill>
                          <a:latin typeface="Arial"/>
                          <a:ea typeface="Arial"/>
                          <a:cs typeface="Arial"/>
                        </a:rPr>
                        <a:t>High-intensity work</a:t>
                      </a:r>
                    </a:p>
                  </a:txBody>
                  <a:tcPr>
                    <a:solidFill>
                      <a:srgbClr val="FFFFFF"/>
                    </a:solidFill>
                  </a:tcPr>
                </a:tc>
                <a:tc>
                  <a:txBody>
                    <a:bodyPr/>
                    <a:lstStyle/>
                    <a:p>
                      <a:r>
                        <a:rPr sz="1950" b="0">
                          <a:solidFill>
                            <a:srgbClr val="17242C"/>
                          </a:solidFill>
                          <a:latin typeface="Arial"/>
                          <a:ea typeface="Arial"/>
                          <a:cs typeface="Arial"/>
                        </a:rPr>
                        <a:t>HIIT / SIT</a:t>
                      </a:r>
                    </a:p>
                  </a:txBody>
                  <a:tcPr>
                    <a:solidFill>
                      <a:srgbClr val="FFFFFF"/>
                    </a:solidFill>
                  </a:tcPr>
                </a:tc>
                <a:tc>
                  <a:txBody>
                    <a:bodyPr/>
                    <a:lstStyle/>
                    <a:p>
                      <a:r>
                        <a:rPr sz="1950" b="0">
                          <a:solidFill>
                            <a:srgbClr val="17242C"/>
                          </a:solidFill>
                          <a:latin typeface="Arial"/>
                          <a:ea typeface="Arial"/>
                          <a:cs typeface="Arial"/>
                        </a:rPr>
                        <a:t>HIIT need not be all-out; SIT is all-out</a:t>
                      </a:r>
                    </a:p>
                  </a:txBody>
                  <a:tcPr>
                    <a:solidFill>
                      <a:srgbClr val="FFFFFF"/>
                    </a:solidFill>
                  </a:tcPr>
                </a:tc>
                <a:extLst>
                  <a:ext uri="{0D108BD9-81ED-4DB2-BD59-A6C34878D82A}">
                    <a16:rowId xmlns:a16="http://schemas.microsoft.com/office/drawing/2014/main" val="10004"/>
                  </a:ext>
                </a:extLst>
              </a:tr>
              <a:tr h="0">
                <a:tc>
                  <a:txBody>
                    <a:bodyPr/>
                    <a:lstStyle/>
                    <a:p>
                      <a:r>
                        <a:rPr sz="1950" b="0">
                          <a:solidFill>
                            <a:srgbClr val="17242C"/>
                          </a:solidFill>
                          <a:latin typeface="Arial"/>
                          <a:ea typeface="Arial"/>
                          <a:cs typeface="Arial"/>
                        </a:rPr>
                        <a:t>Explosive force</a:t>
                      </a:r>
                    </a:p>
                  </a:txBody>
                  <a:tcPr>
                    <a:solidFill>
                      <a:srgbClr val="FFFFFF"/>
                    </a:solidFill>
                  </a:tcPr>
                </a:tc>
                <a:tc>
                  <a:txBody>
                    <a:bodyPr/>
                    <a:lstStyle/>
                    <a:p>
                      <a:r>
                        <a:rPr sz="1950" b="0">
                          <a:solidFill>
                            <a:srgbClr val="17242C"/>
                          </a:solidFill>
                          <a:latin typeface="Arial"/>
                          <a:ea typeface="Arial"/>
                          <a:cs typeface="Arial"/>
                        </a:rPr>
                        <a:t>Plyometric / resistance</a:t>
                      </a:r>
                    </a:p>
                  </a:txBody>
                  <a:tcPr>
                    <a:solidFill>
                      <a:srgbClr val="FFFFFF"/>
                    </a:solidFill>
                  </a:tcPr>
                </a:tc>
                <a:tc>
                  <a:txBody>
                    <a:bodyPr/>
                    <a:lstStyle/>
                    <a:p>
                      <a:r>
                        <a:rPr sz="1950" b="0">
                          <a:solidFill>
                            <a:srgbClr val="17242C"/>
                          </a:solidFill>
                          <a:latin typeface="Arial"/>
                          <a:ea typeface="Arial"/>
                          <a:cs typeface="Arial"/>
                        </a:rPr>
                        <a:t>Technique, load, repetitions and rest</a:t>
                      </a:r>
                    </a:p>
                  </a:txBody>
                  <a:tcPr>
                    <a:solidFill>
                      <a:srgbClr val="FFFFFF"/>
                    </a:solidFill>
                  </a:tcPr>
                </a:tc>
                <a:extLst>
                  <a:ext uri="{0D108BD9-81ED-4DB2-BD59-A6C34878D82A}">
                    <a16:rowId xmlns:a16="http://schemas.microsoft.com/office/drawing/2014/main" val="10005"/>
                  </a:ext>
                </a:extLst>
              </a:tr>
            </a:tbl>
          </a:graphicData>
        </a:graphic>
      </p:graphicFrame>
      <p:sp>
        <p:nvSpPr>
          <p:cNvPr id="6" name="text-4">
            <a:extLst>
              <a:ext uri="{FF2B5EF4-FFF2-40B4-BE49-F238E27FC236}">
                <a16:creationId xmlns:a16="http://schemas.microsoft.com/office/drawing/2014/main" id="{F7BF18D7-F491-4298-B862-8C4F43C5C657}"/>
              </a:ext>
            </a:extLst>
          </p:cNvPr>
          <p:cNvSpPr>
            <a:spLocks noGrp="1"/>
          </p:cNvSpPr>
          <p:nvPr/>
        </p:nvSpPr>
        <p:spPr>
          <a:xfrm>
            <a:off x="571500" y="5895975"/>
            <a:ext cx="10953750" cy="476250"/>
          </a:xfrm>
          <a:prstGeom prst="rect">
            <a:avLst/>
          </a:prstGeom>
          <a:noFill/>
          <a:ln w="0">
            <a:noFill/>
          </a:ln>
        </p:spPr>
        <p:txBody>
          <a:bodyPr wrap="square" lIns="0" tIns="0" rIns="0" bIns="0" anchor="t">
            <a:noAutofit/>
          </a:bodyPr>
          <a:lstStyle/>
          <a:p>
            <a:pPr algn="l">
              <a:buNone/>
              <a:defRPr sz="1725" b="0">
                <a:solidFill>
                  <a:srgbClr val="52616A"/>
                </a:solidFill>
                <a:latin typeface="Arial"/>
                <a:ea typeface="Arial"/>
                <a:cs typeface="Arial"/>
              </a:defRPr>
            </a:pPr>
            <a:r>
              <a:rPr sz="1725" b="0">
                <a:solidFill>
                  <a:srgbClr val="52616A"/>
                </a:solidFill>
                <a:latin typeface="Arial"/>
                <a:ea typeface="Arial"/>
                <a:cs typeface="Arial"/>
              </a:rPr>
              <a:t>The programming details determine the stimulus.</a:t>
            </a:r>
          </a:p>
        </p:txBody>
      </p:sp>
    </p:spTree>
    <p:extLst>
      <p:ext uri="{BB962C8B-B14F-4D97-AF65-F5344CB8AC3E}">
        <p14:creationId xmlns:p14="http://schemas.microsoft.com/office/powerpoint/2010/main" val="102967924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 name="text-0">
            <a:extLst>
              <a:ext uri="{FF2B5EF4-FFF2-40B4-BE49-F238E27FC236}">
                <a16:creationId xmlns:a16="http://schemas.microsoft.com/office/drawing/2014/main" id="{8CC6C0F0-28CF-489B-BAF2-FB0B5659BC05}"/>
              </a:ext>
            </a:extLst>
          </p:cNvPr>
          <p:cNvSpPr>
            <a:spLocks noGrp="1"/>
          </p:cNvSpPr>
          <p:nvPr/>
        </p:nvSpPr>
        <p:spPr>
          <a:xfrm>
            <a:off x="571500" y="571500"/>
            <a:ext cx="11049000" cy="1009650"/>
          </a:xfrm>
          <a:prstGeom prst="rect">
            <a:avLst/>
          </a:prstGeom>
          <a:noFill/>
          <a:ln w="0">
            <a:noFill/>
          </a:ln>
        </p:spPr>
        <p:txBody>
          <a:bodyPr wrap="square" lIns="0" tIns="0" rIns="0" bIns="0" anchor="t">
            <a:noAutofit/>
          </a:bodyPr>
          <a:lstStyle/>
          <a:p>
            <a:pPr algn="l">
              <a:buNone/>
              <a:defRPr sz="3150" b="1">
                <a:solidFill>
                  <a:srgbClr val="17242C"/>
                </a:solidFill>
                <a:latin typeface="Arial"/>
                <a:ea typeface="Arial"/>
                <a:cs typeface="Arial"/>
              </a:defRPr>
            </a:pPr>
            <a:r>
              <a:rPr sz="3150" b="1">
                <a:solidFill>
                  <a:srgbClr val="17242C"/>
                </a:solidFill>
                <a:latin typeface="Arial"/>
                <a:ea typeface="Arial"/>
                <a:cs typeface="Arial"/>
              </a:rPr>
              <a:t>Strength, flexibility and skill development</a:t>
            </a:r>
          </a:p>
        </p:txBody>
      </p:sp>
      <p:sp>
        <p:nvSpPr>
          <p:cNvPr id="2" name="shape-1">
            <a:extLst>
              <a:ext uri="{FF2B5EF4-FFF2-40B4-BE49-F238E27FC236}">
                <a16:creationId xmlns:a16="http://schemas.microsoft.com/office/drawing/2014/main" id="{45DE6EDB-FEC4-4C95-BB0B-D8CCCC111EE6}"/>
              </a:ext>
            </a:extLst>
          </p:cNvPr>
          <p:cNvSpPr>
            <a:spLocks noGrp="1"/>
          </p:cNvSpPr>
          <p:nvPr/>
        </p:nvSpPr>
        <p:spPr>
          <a:xfrm>
            <a:off x="571500" y="6315075"/>
            <a:ext cx="11049000" cy="0"/>
          </a:xfrm>
          <a:prstGeom prst="line">
            <a:avLst/>
          </a:prstGeom>
          <a:noFill/>
          <a:ln w="14288">
            <a:solidFill>
              <a:srgbClr val="D5DEE2"/>
            </a:solidFill>
          </a:ln>
        </p:spPr>
        <p:txBody>
          <a:bodyPr/>
          <a:lstStyle/>
          <a:p>
            <a:endParaRPr lang="en-US"/>
          </a:p>
        </p:txBody>
      </p:sp>
      <p:sp>
        <p:nvSpPr>
          <p:cNvPr id="3" name="text-2">
            <a:extLst>
              <a:ext uri="{FF2B5EF4-FFF2-40B4-BE49-F238E27FC236}">
                <a16:creationId xmlns:a16="http://schemas.microsoft.com/office/drawing/2014/main" id="{1793DEFA-E42D-48CF-9DDF-CF45B6AD8849}"/>
              </a:ext>
            </a:extLst>
          </p:cNvPr>
          <p:cNvSpPr>
            <a:spLocks noGrp="1"/>
          </p:cNvSpPr>
          <p:nvPr/>
        </p:nvSpPr>
        <p:spPr>
          <a:xfrm>
            <a:off x="571500" y="6457950"/>
            <a:ext cx="9429750" cy="209550"/>
          </a:xfrm>
          <a:prstGeom prst="rect">
            <a:avLst/>
          </a:prstGeom>
          <a:noFill/>
          <a:ln w="0">
            <a:noFill/>
          </a:ln>
        </p:spPr>
        <p:txBody>
          <a:bodyPr wrap="square" lIns="0" tIns="0" rIns="0" bIns="0" anchor="t">
            <a:noAutofit/>
          </a:bodyPr>
          <a:lstStyle/>
          <a:p>
            <a:pPr algn="l">
              <a:buNone/>
              <a:defRPr sz="1275" b="0">
                <a:solidFill>
                  <a:srgbClr val="52616A"/>
                </a:solidFill>
                <a:latin typeface="Arial"/>
                <a:ea typeface="Arial"/>
                <a:cs typeface="Arial"/>
              </a:defRPr>
            </a:pPr>
            <a:r>
              <a:rPr sz="1275" b="0">
                <a:solidFill>
                  <a:srgbClr val="52616A"/>
                </a:solidFill>
                <a:latin typeface="Arial"/>
                <a:ea typeface="Arial"/>
                <a:cs typeface="Arial"/>
              </a:rPr>
              <a:t>Workbook p21</a:t>
            </a:r>
          </a:p>
        </p:txBody>
      </p:sp>
      <p:sp>
        <p:nvSpPr>
          <p:cNvPr id="4" name="text-3">
            <a:extLst>
              <a:ext uri="{FF2B5EF4-FFF2-40B4-BE49-F238E27FC236}">
                <a16:creationId xmlns:a16="http://schemas.microsoft.com/office/drawing/2014/main" id="{658E31D7-6CEC-47BB-A2DF-868826CFBF76}"/>
              </a:ext>
            </a:extLst>
          </p:cNvPr>
          <p:cNvSpPr>
            <a:spLocks noGrp="1"/>
          </p:cNvSpPr>
          <p:nvPr/>
        </p:nvSpPr>
        <p:spPr>
          <a:xfrm>
            <a:off x="11049000" y="6438900"/>
            <a:ext cx="571500" cy="228600"/>
          </a:xfrm>
          <a:prstGeom prst="rect">
            <a:avLst/>
          </a:prstGeom>
          <a:noFill/>
          <a:ln w="0">
            <a:noFill/>
          </a:ln>
        </p:spPr>
        <p:txBody>
          <a:bodyPr wrap="square" lIns="0" tIns="0" rIns="0" bIns="0" anchor="t">
            <a:noAutofit/>
          </a:bodyPr>
          <a:lstStyle/>
          <a:p>
            <a:pPr algn="r">
              <a:buNone/>
              <a:defRPr sz="1350" b="0">
                <a:solidFill>
                  <a:srgbClr val="52616A"/>
                </a:solidFill>
                <a:latin typeface="Arial"/>
                <a:ea typeface="Arial"/>
                <a:cs typeface="Arial"/>
              </a:defRPr>
            </a:pPr>
            <a:r>
              <a:rPr sz="1350" b="0">
                <a:solidFill>
                  <a:srgbClr val="52616A"/>
                </a:solidFill>
                <a:latin typeface="Arial"/>
                <a:ea typeface="Arial"/>
                <a:cs typeface="Arial"/>
              </a:rPr>
              <a:t>39</a:t>
            </a:r>
          </a:p>
        </p:txBody>
      </p:sp>
      <p:sp>
        <p:nvSpPr>
          <p:cNvPr id="5" name="text-4">
            <a:extLst>
              <a:ext uri="{FF2B5EF4-FFF2-40B4-BE49-F238E27FC236}">
                <a16:creationId xmlns:a16="http://schemas.microsoft.com/office/drawing/2014/main" id="{B459F147-FE4D-4310-9116-8D6B9FBE3A85}"/>
              </a:ext>
            </a:extLst>
          </p:cNvPr>
          <p:cNvSpPr>
            <a:spLocks noGrp="1"/>
          </p:cNvSpPr>
          <p:nvPr/>
        </p:nvSpPr>
        <p:spPr>
          <a:xfrm>
            <a:off x="571500" y="1990725"/>
            <a:ext cx="3289300" cy="781050"/>
          </a:xfrm>
          <a:prstGeom prst="rect">
            <a:avLst/>
          </a:prstGeom>
          <a:noFill/>
          <a:ln w="0">
            <a:noFill/>
          </a:ln>
        </p:spPr>
        <p:txBody>
          <a:bodyPr wrap="square" lIns="0" tIns="0" rIns="0" bIns="0" anchor="t">
            <a:noAutofit/>
          </a:bodyPr>
          <a:lstStyle/>
          <a:p>
            <a:pPr algn="l">
              <a:buNone/>
              <a:defRPr sz="2250" b="1">
                <a:solidFill>
                  <a:srgbClr val="176779"/>
                </a:solidFill>
                <a:latin typeface="Arial"/>
                <a:ea typeface="Arial"/>
                <a:cs typeface="Arial"/>
              </a:defRPr>
            </a:pPr>
            <a:r>
              <a:rPr sz="2250" b="1">
                <a:solidFill>
                  <a:srgbClr val="176779"/>
                </a:solidFill>
                <a:latin typeface="Arial"/>
                <a:ea typeface="Arial"/>
                <a:cs typeface="Arial"/>
              </a:rPr>
              <a:t>Flexibility</a:t>
            </a:r>
          </a:p>
        </p:txBody>
      </p:sp>
      <p:sp>
        <p:nvSpPr>
          <p:cNvPr id="6" name="shape-5">
            <a:extLst>
              <a:ext uri="{FF2B5EF4-FFF2-40B4-BE49-F238E27FC236}">
                <a16:creationId xmlns:a16="http://schemas.microsoft.com/office/drawing/2014/main" id="{01FB65C9-F076-482E-B2A6-54FCA5376306}"/>
              </a:ext>
            </a:extLst>
          </p:cNvPr>
          <p:cNvSpPr>
            <a:spLocks noGrp="1"/>
          </p:cNvSpPr>
          <p:nvPr/>
        </p:nvSpPr>
        <p:spPr>
          <a:xfrm>
            <a:off x="571500" y="2447925"/>
            <a:ext cx="3289300" cy="0"/>
          </a:xfrm>
          <a:prstGeom prst="line">
            <a:avLst/>
          </a:prstGeom>
          <a:noFill/>
          <a:ln w="14288">
            <a:solidFill>
              <a:srgbClr val="176779"/>
            </a:solidFill>
          </a:ln>
        </p:spPr>
        <p:txBody>
          <a:bodyPr/>
          <a:lstStyle/>
          <a:p>
            <a:endParaRPr lang="en-US"/>
          </a:p>
        </p:txBody>
      </p:sp>
      <p:sp>
        <p:nvSpPr>
          <p:cNvPr id="7" name="text-6">
            <a:extLst>
              <a:ext uri="{FF2B5EF4-FFF2-40B4-BE49-F238E27FC236}">
                <a16:creationId xmlns:a16="http://schemas.microsoft.com/office/drawing/2014/main" id="{1574790E-06ED-4873-BA58-E426B4294FB4}"/>
              </a:ext>
            </a:extLst>
          </p:cNvPr>
          <p:cNvSpPr>
            <a:spLocks noGrp="1"/>
          </p:cNvSpPr>
          <p:nvPr/>
        </p:nvSpPr>
        <p:spPr>
          <a:xfrm>
            <a:off x="571500" y="2676525"/>
            <a:ext cx="3289300" cy="3076575"/>
          </a:xfrm>
          <a:prstGeom prst="rect">
            <a:avLst/>
          </a:prstGeom>
          <a:noFill/>
          <a:ln w="0">
            <a:noFill/>
          </a:ln>
        </p:spPr>
        <p:txBody>
          <a:bodyPr wrap="square" lIns="0" tIns="0" rIns="0" bIns="0" anchor="t">
            <a:noAutofit/>
          </a:bodyPr>
          <a:lstStyle/>
          <a:p>
            <a:pPr algn="l">
              <a:buNone/>
              <a:defRPr sz="2025" b="0">
                <a:solidFill>
                  <a:srgbClr val="17242C"/>
                </a:solidFill>
                <a:latin typeface="Arial"/>
                <a:ea typeface="Arial"/>
                <a:cs typeface="Arial"/>
              </a:defRPr>
            </a:pPr>
            <a:r>
              <a:rPr sz="2025" b="0">
                <a:solidFill>
                  <a:srgbClr val="17242C"/>
                </a:solidFill>
                <a:latin typeface="Arial"/>
                <a:ea typeface="Arial"/>
                <a:cs typeface="Arial"/>
              </a:rPr>
              <a:t>Static: hold</a:t>
            </a:r>
          </a:p>
          <a:p>
            <a:pPr algn="l">
              <a:buNone/>
              <a:defRPr sz="2025" b="0">
                <a:solidFill>
                  <a:srgbClr val="17242C"/>
                </a:solidFill>
                <a:latin typeface="Arial"/>
                <a:ea typeface="Arial"/>
                <a:cs typeface="Arial"/>
              </a:defRPr>
            </a:pPr>
            <a:r>
              <a:rPr sz="2025" b="0">
                <a:solidFill>
                  <a:srgbClr val="17242C"/>
                </a:solidFill>
                <a:latin typeface="Arial"/>
                <a:ea typeface="Arial"/>
                <a:cs typeface="Arial"/>
              </a:rPr>
              <a:t>Dynamic: controlled movement</a:t>
            </a:r>
          </a:p>
          <a:p>
            <a:pPr algn="l">
              <a:buNone/>
              <a:defRPr sz="2025" b="0">
                <a:solidFill>
                  <a:srgbClr val="17242C"/>
                </a:solidFill>
                <a:latin typeface="Arial"/>
                <a:ea typeface="Arial"/>
                <a:cs typeface="Arial"/>
              </a:defRPr>
            </a:pPr>
            <a:r>
              <a:rPr sz="2025" b="0">
                <a:solidFill>
                  <a:srgbClr val="17242C"/>
                </a:solidFill>
                <a:latin typeface="Arial"/>
                <a:ea typeface="Arial"/>
                <a:cs typeface="Arial"/>
              </a:rPr>
              <a:t>Ballistic: momentum</a:t>
            </a:r>
          </a:p>
          <a:p>
            <a:pPr algn="l">
              <a:buNone/>
              <a:defRPr sz="2025" b="0">
                <a:solidFill>
                  <a:srgbClr val="17242C"/>
                </a:solidFill>
                <a:latin typeface="Arial"/>
                <a:ea typeface="Arial"/>
                <a:cs typeface="Arial"/>
              </a:defRPr>
            </a:pPr>
            <a:r>
              <a:rPr sz="2025" b="0">
                <a:solidFill>
                  <a:srgbClr val="17242C"/>
                </a:solidFill>
                <a:latin typeface="Arial"/>
                <a:ea typeface="Arial"/>
                <a:cs typeface="Arial"/>
              </a:rPr>
              <a:t>PNF: contraction + stretch</a:t>
            </a:r>
          </a:p>
        </p:txBody>
      </p:sp>
      <p:sp>
        <p:nvSpPr>
          <p:cNvPr id="8" name="text-7">
            <a:extLst>
              <a:ext uri="{FF2B5EF4-FFF2-40B4-BE49-F238E27FC236}">
                <a16:creationId xmlns:a16="http://schemas.microsoft.com/office/drawing/2014/main" id="{D8A08C1F-9E36-47B8-BB80-19EDED3F63E0}"/>
              </a:ext>
            </a:extLst>
          </p:cNvPr>
          <p:cNvSpPr>
            <a:spLocks noGrp="1"/>
          </p:cNvSpPr>
          <p:nvPr/>
        </p:nvSpPr>
        <p:spPr>
          <a:xfrm>
            <a:off x="4451350" y="1990725"/>
            <a:ext cx="3289300" cy="781050"/>
          </a:xfrm>
          <a:prstGeom prst="rect">
            <a:avLst/>
          </a:prstGeom>
          <a:noFill/>
          <a:ln w="0">
            <a:noFill/>
          </a:ln>
        </p:spPr>
        <p:txBody>
          <a:bodyPr wrap="square" lIns="0" tIns="0" rIns="0" bIns="0" anchor="t">
            <a:noAutofit/>
          </a:bodyPr>
          <a:lstStyle/>
          <a:p>
            <a:pPr algn="l">
              <a:buNone/>
              <a:defRPr sz="2250" b="1">
                <a:solidFill>
                  <a:srgbClr val="176779"/>
                </a:solidFill>
                <a:latin typeface="Arial"/>
                <a:ea typeface="Arial"/>
                <a:cs typeface="Arial"/>
              </a:defRPr>
            </a:pPr>
            <a:r>
              <a:rPr sz="2250" b="1">
                <a:solidFill>
                  <a:srgbClr val="176779"/>
                </a:solidFill>
                <a:latin typeface="Arial"/>
                <a:ea typeface="Arial"/>
                <a:cs typeface="Arial"/>
              </a:rPr>
              <a:t>Strength</a:t>
            </a:r>
          </a:p>
        </p:txBody>
      </p:sp>
      <p:sp>
        <p:nvSpPr>
          <p:cNvPr id="9" name="shape-8">
            <a:extLst>
              <a:ext uri="{FF2B5EF4-FFF2-40B4-BE49-F238E27FC236}">
                <a16:creationId xmlns:a16="http://schemas.microsoft.com/office/drawing/2014/main" id="{08F351AA-1FE3-4BA8-BA91-C99EFDB3A8F7}"/>
              </a:ext>
            </a:extLst>
          </p:cNvPr>
          <p:cNvSpPr>
            <a:spLocks noGrp="1"/>
          </p:cNvSpPr>
          <p:nvPr/>
        </p:nvSpPr>
        <p:spPr>
          <a:xfrm>
            <a:off x="4451350" y="2447925"/>
            <a:ext cx="3289300" cy="0"/>
          </a:xfrm>
          <a:prstGeom prst="line">
            <a:avLst/>
          </a:prstGeom>
          <a:noFill/>
          <a:ln w="14288">
            <a:solidFill>
              <a:srgbClr val="176779"/>
            </a:solidFill>
          </a:ln>
        </p:spPr>
        <p:txBody>
          <a:bodyPr/>
          <a:lstStyle/>
          <a:p>
            <a:endParaRPr lang="en-US"/>
          </a:p>
        </p:txBody>
      </p:sp>
      <p:sp>
        <p:nvSpPr>
          <p:cNvPr id="10" name="text-9">
            <a:extLst>
              <a:ext uri="{FF2B5EF4-FFF2-40B4-BE49-F238E27FC236}">
                <a16:creationId xmlns:a16="http://schemas.microsoft.com/office/drawing/2014/main" id="{EFE77279-DA2A-4117-A0C1-BFF14337C2B5}"/>
              </a:ext>
            </a:extLst>
          </p:cNvPr>
          <p:cNvSpPr>
            <a:spLocks noGrp="1"/>
          </p:cNvSpPr>
          <p:nvPr/>
        </p:nvSpPr>
        <p:spPr>
          <a:xfrm>
            <a:off x="4451350" y="2676525"/>
            <a:ext cx="3289300" cy="3076575"/>
          </a:xfrm>
          <a:prstGeom prst="rect">
            <a:avLst/>
          </a:prstGeom>
          <a:noFill/>
          <a:ln w="0">
            <a:noFill/>
          </a:ln>
        </p:spPr>
        <p:txBody>
          <a:bodyPr wrap="square" lIns="0" tIns="0" rIns="0" bIns="0" anchor="t">
            <a:noAutofit/>
          </a:bodyPr>
          <a:lstStyle/>
          <a:p>
            <a:pPr algn="l">
              <a:buNone/>
              <a:defRPr sz="2025" b="0">
                <a:solidFill>
                  <a:srgbClr val="17242C"/>
                </a:solidFill>
                <a:latin typeface="Arial"/>
                <a:ea typeface="Arial"/>
                <a:cs typeface="Arial"/>
              </a:defRPr>
            </a:pPr>
            <a:r>
              <a:rPr sz="2025" b="0">
                <a:solidFill>
                  <a:srgbClr val="17242C"/>
                </a:solidFill>
                <a:latin typeface="Arial"/>
                <a:ea typeface="Arial"/>
                <a:cs typeface="Arial"/>
              </a:rPr>
              <a:t>Free and fixed weights</a:t>
            </a:r>
          </a:p>
          <a:p>
            <a:pPr algn="l">
              <a:buNone/>
              <a:defRPr sz="2025" b="0">
                <a:solidFill>
                  <a:srgbClr val="17242C"/>
                </a:solidFill>
                <a:latin typeface="Arial"/>
                <a:ea typeface="Arial"/>
                <a:cs typeface="Arial"/>
              </a:defRPr>
            </a:pPr>
            <a:r>
              <a:rPr sz="2025" b="0">
                <a:solidFill>
                  <a:srgbClr val="17242C"/>
                </a:solidFill>
                <a:latin typeface="Arial"/>
                <a:ea typeface="Arial"/>
                <a:cs typeface="Arial"/>
              </a:rPr>
              <a:t>Body weight and elastics</a:t>
            </a:r>
          </a:p>
          <a:p>
            <a:endParaRPr sz="2025" b="0">
              <a:solidFill>
                <a:srgbClr val="17242C"/>
              </a:solidFill>
              <a:latin typeface="Arial"/>
              <a:ea typeface="Arial"/>
              <a:cs typeface="Arial"/>
            </a:endParaRPr>
          </a:p>
          <a:p>
            <a:pPr algn="l">
              <a:buNone/>
              <a:defRPr sz="2025" b="0">
                <a:solidFill>
                  <a:srgbClr val="17242C"/>
                </a:solidFill>
                <a:latin typeface="Arial"/>
                <a:ea typeface="Arial"/>
                <a:cs typeface="Arial"/>
              </a:defRPr>
            </a:pPr>
            <a:r>
              <a:rPr sz="2025" b="0">
                <a:solidFill>
                  <a:srgbClr val="17242C"/>
                </a:solidFill>
                <a:latin typeface="Arial"/>
                <a:ea typeface="Arial"/>
                <a:cs typeface="Arial"/>
              </a:rPr>
              <a:t>Match control, load and movement to purpose.</a:t>
            </a:r>
          </a:p>
        </p:txBody>
      </p:sp>
      <p:sp>
        <p:nvSpPr>
          <p:cNvPr id="11" name="text-10">
            <a:extLst>
              <a:ext uri="{FF2B5EF4-FFF2-40B4-BE49-F238E27FC236}">
                <a16:creationId xmlns:a16="http://schemas.microsoft.com/office/drawing/2014/main" id="{0ECBA3AC-542D-489E-89DB-70370D54D992}"/>
              </a:ext>
            </a:extLst>
          </p:cNvPr>
          <p:cNvSpPr>
            <a:spLocks noGrp="1"/>
          </p:cNvSpPr>
          <p:nvPr/>
        </p:nvSpPr>
        <p:spPr>
          <a:xfrm>
            <a:off x="8331200" y="1990725"/>
            <a:ext cx="3289300" cy="781050"/>
          </a:xfrm>
          <a:prstGeom prst="rect">
            <a:avLst/>
          </a:prstGeom>
          <a:noFill/>
          <a:ln w="0">
            <a:noFill/>
          </a:ln>
        </p:spPr>
        <p:txBody>
          <a:bodyPr wrap="square" lIns="0" tIns="0" rIns="0" bIns="0" anchor="t">
            <a:noAutofit/>
          </a:bodyPr>
          <a:lstStyle/>
          <a:p>
            <a:pPr algn="l">
              <a:buNone/>
              <a:defRPr sz="2250" b="1">
                <a:solidFill>
                  <a:srgbClr val="176779"/>
                </a:solidFill>
                <a:latin typeface="Arial"/>
                <a:ea typeface="Arial"/>
                <a:cs typeface="Arial"/>
              </a:defRPr>
            </a:pPr>
            <a:r>
              <a:rPr sz="2250" b="1">
                <a:solidFill>
                  <a:srgbClr val="176779"/>
                </a:solidFill>
                <a:latin typeface="Arial"/>
                <a:ea typeface="Arial"/>
                <a:cs typeface="Arial"/>
              </a:rPr>
              <a:t>Skill practice</a:t>
            </a:r>
          </a:p>
        </p:txBody>
      </p:sp>
      <p:sp>
        <p:nvSpPr>
          <p:cNvPr id="12" name="shape-11">
            <a:extLst>
              <a:ext uri="{FF2B5EF4-FFF2-40B4-BE49-F238E27FC236}">
                <a16:creationId xmlns:a16="http://schemas.microsoft.com/office/drawing/2014/main" id="{E1A55C07-3D2D-4700-9B6B-DA4BF5D063D8}"/>
              </a:ext>
            </a:extLst>
          </p:cNvPr>
          <p:cNvSpPr>
            <a:spLocks noGrp="1"/>
          </p:cNvSpPr>
          <p:nvPr/>
        </p:nvSpPr>
        <p:spPr>
          <a:xfrm>
            <a:off x="8331200" y="2447925"/>
            <a:ext cx="3289300" cy="0"/>
          </a:xfrm>
          <a:prstGeom prst="line">
            <a:avLst/>
          </a:prstGeom>
          <a:noFill/>
          <a:ln w="14288">
            <a:solidFill>
              <a:srgbClr val="176779"/>
            </a:solidFill>
          </a:ln>
        </p:spPr>
        <p:txBody>
          <a:bodyPr/>
          <a:lstStyle/>
          <a:p>
            <a:endParaRPr lang="en-US"/>
          </a:p>
        </p:txBody>
      </p:sp>
      <p:sp>
        <p:nvSpPr>
          <p:cNvPr id="13" name="text-12">
            <a:extLst>
              <a:ext uri="{FF2B5EF4-FFF2-40B4-BE49-F238E27FC236}">
                <a16:creationId xmlns:a16="http://schemas.microsoft.com/office/drawing/2014/main" id="{32E68F26-A99C-4D05-9F59-293C1C30569C}"/>
              </a:ext>
            </a:extLst>
          </p:cNvPr>
          <p:cNvSpPr>
            <a:spLocks noGrp="1"/>
          </p:cNvSpPr>
          <p:nvPr/>
        </p:nvSpPr>
        <p:spPr>
          <a:xfrm>
            <a:off x="8331200" y="2676525"/>
            <a:ext cx="3289300" cy="3076575"/>
          </a:xfrm>
          <a:prstGeom prst="rect">
            <a:avLst/>
          </a:prstGeom>
          <a:noFill/>
          <a:ln w="0">
            <a:noFill/>
          </a:ln>
        </p:spPr>
        <p:txBody>
          <a:bodyPr wrap="square" lIns="0" tIns="0" rIns="0" bIns="0" anchor="t">
            <a:noAutofit/>
          </a:bodyPr>
          <a:lstStyle/>
          <a:p>
            <a:pPr algn="l">
              <a:buNone/>
              <a:defRPr sz="2025" b="0">
                <a:solidFill>
                  <a:srgbClr val="17242C"/>
                </a:solidFill>
                <a:latin typeface="Arial"/>
                <a:ea typeface="Arial"/>
                <a:cs typeface="Arial"/>
              </a:defRPr>
            </a:pPr>
            <a:r>
              <a:rPr sz="2025" b="0">
                <a:solidFill>
                  <a:srgbClr val="17242C"/>
                </a:solidFill>
                <a:latin typeface="Arial"/>
                <a:ea typeface="Arial"/>
                <a:cs typeface="Arial"/>
              </a:rPr>
              <a:t>Drills isolate a target.</a:t>
            </a:r>
          </a:p>
          <a:p>
            <a:pPr algn="l">
              <a:buNone/>
              <a:defRPr sz="2025" b="0">
                <a:solidFill>
                  <a:srgbClr val="17242C"/>
                </a:solidFill>
                <a:latin typeface="Arial"/>
                <a:ea typeface="Arial"/>
                <a:cs typeface="Arial"/>
              </a:defRPr>
            </a:pPr>
            <a:r>
              <a:rPr sz="2025" b="0">
                <a:solidFill>
                  <a:srgbClr val="17242C"/>
                </a:solidFill>
                <a:latin typeface="Arial"/>
                <a:ea typeface="Arial"/>
                <a:cs typeface="Arial"/>
              </a:rPr>
              <a:t>Modified games add decisions and pressure.</a:t>
            </a:r>
          </a:p>
          <a:p>
            <a:endParaRPr sz="2025" b="0">
              <a:solidFill>
                <a:srgbClr val="17242C"/>
              </a:solidFill>
              <a:latin typeface="Arial"/>
              <a:ea typeface="Arial"/>
              <a:cs typeface="Arial"/>
            </a:endParaRPr>
          </a:p>
          <a:p>
            <a:pPr algn="l">
              <a:buNone/>
              <a:defRPr sz="2025" b="0">
                <a:solidFill>
                  <a:srgbClr val="17242C"/>
                </a:solidFill>
                <a:latin typeface="Arial"/>
                <a:ea typeface="Arial"/>
                <a:cs typeface="Arial"/>
              </a:defRPr>
            </a:pPr>
            <a:r>
              <a:rPr sz="2025" b="0">
                <a:solidFill>
                  <a:srgbClr val="17242C"/>
                </a:solidFill>
                <a:latin typeface="Arial"/>
                <a:ea typeface="Arial"/>
                <a:cs typeface="Arial"/>
              </a:rPr>
              <a:t>A18 follows up on p21.</a:t>
            </a:r>
          </a:p>
        </p:txBody>
      </p:sp>
      <p:sp>
        <p:nvSpPr>
          <p:cNvPr id="14" name="text-13">
            <a:extLst>
              <a:ext uri="{FF2B5EF4-FFF2-40B4-BE49-F238E27FC236}">
                <a16:creationId xmlns:a16="http://schemas.microsoft.com/office/drawing/2014/main" id="{30830959-117A-4310-9ABC-0B8570A14168}"/>
              </a:ext>
            </a:extLst>
          </p:cNvPr>
          <p:cNvSpPr>
            <a:spLocks noGrp="1"/>
          </p:cNvSpPr>
          <p:nvPr/>
        </p:nvSpPr>
        <p:spPr>
          <a:xfrm>
            <a:off x="571500" y="5886450"/>
            <a:ext cx="10953750" cy="476250"/>
          </a:xfrm>
          <a:prstGeom prst="rect">
            <a:avLst/>
          </a:prstGeom>
          <a:noFill/>
          <a:ln w="0">
            <a:noFill/>
          </a:ln>
        </p:spPr>
        <p:txBody>
          <a:bodyPr wrap="square" lIns="0" tIns="0" rIns="0" bIns="0" anchor="t">
            <a:noAutofit/>
          </a:bodyPr>
          <a:lstStyle/>
          <a:p>
            <a:pPr algn="l">
              <a:buNone/>
              <a:defRPr sz="1725" b="0">
                <a:solidFill>
                  <a:srgbClr val="52616A"/>
                </a:solidFill>
                <a:latin typeface="Arial"/>
                <a:ea typeface="Arial"/>
                <a:cs typeface="Arial"/>
              </a:defRPr>
            </a:pPr>
            <a:r>
              <a:rPr sz="1725" b="0">
                <a:solidFill>
                  <a:srgbClr val="52616A"/>
                </a:solidFill>
                <a:latin typeface="Arial"/>
                <a:ea typeface="Arial"/>
                <a:cs typeface="Arial"/>
              </a:rPr>
              <a:t>More range or more difficulty is useful only when it serves the task.</a:t>
            </a:r>
          </a:p>
        </p:txBody>
      </p:sp>
    </p:spTree>
    <p:extLst>
      <p:ext uri="{BB962C8B-B14F-4D97-AF65-F5344CB8AC3E}">
        <p14:creationId xmlns:p14="http://schemas.microsoft.com/office/powerpoint/2010/main" val="161309785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 name="text-0">
            <a:extLst>
              <a:ext uri="{FF2B5EF4-FFF2-40B4-BE49-F238E27FC236}">
                <a16:creationId xmlns:a16="http://schemas.microsoft.com/office/drawing/2014/main" id="{8B7F5567-F884-4B47-B565-E8E266916A2E}"/>
              </a:ext>
            </a:extLst>
          </p:cNvPr>
          <p:cNvSpPr>
            <a:spLocks noGrp="1"/>
          </p:cNvSpPr>
          <p:nvPr/>
        </p:nvSpPr>
        <p:spPr>
          <a:xfrm>
            <a:off x="571500" y="571500"/>
            <a:ext cx="11049000" cy="1009650"/>
          </a:xfrm>
          <a:prstGeom prst="rect">
            <a:avLst/>
          </a:prstGeom>
          <a:noFill/>
          <a:ln w="0">
            <a:noFill/>
          </a:ln>
        </p:spPr>
        <p:txBody>
          <a:bodyPr wrap="square" lIns="0" tIns="0" rIns="0" bIns="0" anchor="t">
            <a:noAutofit/>
          </a:bodyPr>
          <a:lstStyle/>
          <a:p>
            <a:pPr algn="l">
              <a:buNone/>
              <a:defRPr sz="3150" b="1">
                <a:solidFill>
                  <a:srgbClr val="17242C"/>
                </a:solidFill>
                <a:latin typeface="Arial"/>
                <a:ea typeface="Arial"/>
                <a:cs typeface="Arial"/>
              </a:defRPr>
            </a:pPr>
            <a:r>
              <a:rPr sz="3150" b="1">
                <a:solidFill>
                  <a:srgbClr val="17242C"/>
                </a:solidFill>
                <a:latin typeface="Arial"/>
                <a:ea typeface="Arial"/>
                <a:cs typeface="Arial"/>
              </a:rPr>
              <a:t>Principles: make training decisions explainable</a:t>
            </a:r>
          </a:p>
        </p:txBody>
      </p:sp>
      <p:sp>
        <p:nvSpPr>
          <p:cNvPr id="2" name="shape-1">
            <a:extLst>
              <a:ext uri="{FF2B5EF4-FFF2-40B4-BE49-F238E27FC236}">
                <a16:creationId xmlns:a16="http://schemas.microsoft.com/office/drawing/2014/main" id="{570A0F73-0E84-4B74-A888-7D8014D78F66}"/>
              </a:ext>
            </a:extLst>
          </p:cNvPr>
          <p:cNvSpPr>
            <a:spLocks noGrp="1"/>
          </p:cNvSpPr>
          <p:nvPr/>
        </p:nvSpPr>
        <p:spPr>
          <a:xfrm>
            <a:off x="571500" y="6315075"/>
            <a:ext cx="11049000" cy="0"/>
          </a:xfrm>
          <a:prstGeom prst="line">
            <a:avLst/>
          </a:prstGeom>
          <a:noFill/>
          <a:ln w="14288">
            <a:solidFill>
              <a:srgbClr val="D5DEE2"/>
            </a:solidFill>
          </a:ln>
        </p:spPr>
        <p:txBody>
          <a:bodyPr/>
          <a:lstStyle/>
          <a:p>
            <a:endParaRPr lang="en-US"/>
          </a:p>
        </p:txBody>
      </p:sp>
      <p:sp>
        <p:nvSpPr>
          <p:cNvPr id="3" name="text-2">
            <a:extLst>
              <a:ext uri="{FF2B5EF4-FFF2-40B4-BE49-F238E27FC236}">
                <a16:creationId xmlns:a16="http://schemas.microsoft.com/office/drawing/2014/main" id="{F2D38E0F-C2F9-4FC1-B156-8D70FB891476}"/>
              </a:ext>
            </a:extLst>
          </p:cNvPr>
          <p:cNvSpPr>
            <a:spLocks noGrp="1"/>
          </p:cNvSpPr>
          <p:nvPr/>
        </p:nvSpPr>
        <p:spPr>
          <a:xfrm>
            <a:off x="571500" y="6457950"/>
            <a:ext cx="9429750" cy="209550"/>
          </a:xfrm>
          <a:prstGeom prst="rect">
            <a:avLst/>
          </a:prstGeom>
          <a:noFill/>
          <a:ln w="0">
            <a:noFill/>
          </a:ln>
        </p:spPr>
        <p:txBody>
          <a:bodyPr wrap="square" lIns="0" tIns="0" rIns="0" bIns="0" anchor="t">
            <a:noAutofit/>
          </a:bodyPr>
          <a:lstStyle/>
          <a:p>
            <a:pPr algn="l">
              <a:buNone/>
              <a:defRPr sz="1275" b="0">
                <a:solidFill>
                  <a:srgbClr val="52616A"/>
                </a:solidFill>
                <a:latin typeface="Arial"/>
                <a:ea typeface="Arial"/>
                <a:cs typeface="Arial"/>
              </a:defRPr>
            </a:pPr>
            <a:r>
              <a:rPr sz="1275" b="0">
                <a:solidFill>
                  <a:srgbClr val="52616A"/>
                </a:solidFill>
                <a:latin typeface="Arial"/>
                <a:ea typeface="Arial"/>
                <a:cs typeface="Arial"/>
              </a:rPr>
              <a:t>Workbook p22</a:t>
            </a:r>
          </a:p>
        </p:txBody>
      </p:sp>
      <p:sp>
        <p:nvSpPr>
          <p:cNvPr id="4" name="text-3">
            <a:extLst>
              <a:ext uri="{FF2B5EF4-FFF2-40B4-BE49-F238E27FC236}">
                <a16:creationId xmlns:a16="http://schemas.microsoft.com/office/drawing/2014/main" id="{B05007A2-4AFD-41FB-BE40-A7B3176216F6}"/>
              </a:ext>
            </a:extLst>
          </p:cNvPr>
          <p:cNvSpPr>
            <a:spLocks noGrp="1"/>
          </p:cNvSpPr>
          <p:nvPr/>
        </p:nvSpPr>
        <p:spPr>
          <a:xfrm>
            <a:off x="11049000" y="6438900"/>
            <a:ext cx="571500" cy="228600"/>
          </a:xfrm>
          <a:prstGeom prst="rect">
            <a:avLst/>
          </a:prstGeom>
          <a:noFill/>
          <a:ln w="0">
            <a:noFill/>
          </a:ln>
        </p:spPr>
        <p:txBody>
          <a:bodyPr wrap="square" lIns="0" tIns="0" rIns="0" bIns="0" anchor="t">
            <a:noAutofit/>
          </a:bodyPr>
          <a:lstStyle/>
          <a:p>
            <a:pPr algn="r">
              <a:buNone/>
              <a:defRPr sz="1350" b="0">
                <a:solidFill>
                  <a:srgbClr val="52616A"/>
                </a:solidFill>
                <a:latin typeface="Arial"/>
                <a:ea typeface="Arial"/>
                <a:cs typeface="Arial"/>
              </a:defRPr>
            </a:pPr>
            <a:r>
              <a:rPr sz="1350" b="0">
                <a:solidFill>
                  <a:srgbClr val="52616A"/>
                </a:solidFill>
                <a:latin typeface="Arial"/>
                <a:ea typeface="Arial"/>
                <a:cs typeface="Arial"/>
              </a:rPr>
              <a:t>40</a:t>
            </a:r>
          </a:p>
        </p:txBody>
      </p:sp>
      <p:sp>
        <p:nvSpPr>
          <p:cNvPr id="5" name="text-4">
            <a:extLst>
              <a:ext uri="{FF2B5EF4-FFF2-40B4-BE49-F238E27FC236}">
                <a16:creationId xmlns:a16="http://schemas.microsoft.com/office/drawing/2014/main" id="{05BFA083-BE75-401D-9B6B-43AE3D69483B}"/>
              </a:ext>
            </a:extLst>
          </p:cNvPr>
          <p:cNvSpPr>
            <a:spLocks noGrp="1"/>
          </p:cNvSpPr>
          <p:nvPr/>
        </p:nvSpPr>
        <p:spPr>
          <a:xfrm>
            <a:off x="571500" y="2000250"/>
            <a:ext cx="2381250" cy="781050"/>
          </a:xfrm>
          <a:prstGeom prst="rect">
            <a:avLst/>
          </a:prstGeom>
          <a:noFill/>
          <a:ln w="0">
            <a:noFill/>
          </a:ln>
        </p:spPr>
        <p:txBody>
          <a:bodyPr wrap="square" lIns="0" tIns="0" rIns="0" bIns="0" anchor="t">
            <a:noAutofit/>
          </a:bodyPr>
          <a:lstStyle/>
          <a:p>
            <a:pPr algn="l">
              <a:buNone/>
              <a:defRPr sz="2250" b="1">
                <a:solidFill>
                  <a:srgbClr val="176779"/>
                </a:solidFill>
                <a:latin typeface="Arial"/>
                <a:ea typeface="Arial"/>
                <a:cs typeface="Arial"/>
              </a:defRPr>
            </a:pPr>
            <a:r>
              <a:rPr sz="2250" b="1">
                <a:solidFill>
                  <a:srgbClr val="176779"/>
                </a:solidFill>
                <a:latin typeface="Arial"/>
                <a:ea typeface="Arial"/>
                <a:cs typeface="Arial"/>
              </a:rPr>
              <a:t>Stimulus</a:t>
            </a:r>
          </a:p>
        </p:txBody>
      </p:sp>
      <p:sp>
        <p:nvSpPr>
          <p:cNvPr id="6" name="text-5">
            <a:extLst>
              <a:ext uri="{FF2B5EF4-FFF2-40B4-BE49-F238E27FC236}">
                <a16:creationId xmlns:a16="http://schemas.microsoft.com/office/drawing/2014/main" id="{EB372E34-6D3E-4775-AFEE-216C7FD0E004}"/>
              </a:ext>
            </a:extLst>
          </p:cNvPr>
          <p:cNvSpPr>
            <a:spLocks noGrp="1"/>
          </p:cNvSpPr>
          <p:nvPr/>
        </p:nvSpPr>
        <p:spPr>
          <a:xfrm>
            <a:off x="3238500" y="2000250"/>
            <a:ext cx="8382000" cy="1009650"/>
          </a:xfrm>
          <a:prstGeom prst="rect">
            <a:avLst/>
          </a:prstGeom>
          <a:noFill/>
          <a:ln w="0">
            <a:noFill/>
          </a:ln>
        </p:spPr>
        <p:txBody>
          <a:bodyPr wrap="square" lIns="0" tIns="0" rIns="0" bIns="0" anchor="t">
            <a:noAutofit/>
          </a:bodyPr>
          <a:lstStyle/>
          <a:p>
            <a:pPr algn="l">
              <a:buNone/>
              <a:defRPr sz="2250" b="0">
                <a:solidFill>
                  <a:srgbClr val="17242C"/>
                </a:solidFill>
                <a:latin typeface="Arial"/>
                <a:ea typeface="Arial"/>
                <a:cs typeface="Arial"/>
              </a:defRPr>
            </a:pPr>
            <a:r>
              <a:rPr sz="2250" b="0">
                <a:solidFill>
                  <a:srgbClr val="17242C"/>
                </a:solidFill>
                <a:latin typeface="Arial"/>
                <a:ea typeface="Arial"/>
                <a:cs typeface="Arial"/>
              </a:rPr>
              <a:t>Progressive overload and thresholds create a suitable challenge.</a:t>
            </a:r>
          </a:p>
        </p:txBody>
      </p:sp>
      <p:sp>
        <p:nvSpPr>
          <p:cNvPr id="7" name="shape-6">
            <a:extLst>
              <a:ext uri="{FF2B5EF4-FFF2-40B4-BE49-F238E27FC236}">
                <a16:creationId xmlns:a16="http://schemas.microsoft.com/office/drawing/2014/main" id="{03600DD2-E60F-4CE4-8573-D62D6F8251B8}"/>
              </a:ext>
            </a:extLst>
          </p:cNvPr>
          <p:cNvSpPr>
            <a:spLocks noGrp="1"/>
          </p:cNvSpPr>
          <p:nvPr/>
        </p:nvSpPr>
        <p:spPr>
          <a:xfrm>
            <a:off x="571500" y="3019425"/>
            <a:ext cx="11049000" cy="0"/>
          </a:xfrm>
          <a:prstGeom prst="line">
            <a:avLst/>
          </a:prstGeom>
          <a:noFill/>
          <a:ln w="14288">
            <a:solidFill>
              <a:srgbClr val="D5DEE2"/>
            </a:solidFill>
          </a:ln>
        </p:spPr>
        <p:txBody>
          <a:bodyPr/>
          <a:lstStyle/>
          <a:p>
            <a:endParaRPr lang="en-US"/>
          </a:p>
        </p:txBody>
      </p:sp>
      <p:sp>
        <p:nvSpPr>
          <p:cNvPr id="8" name="text-7">
            <a:extLst>
              <a:ext uri="{FF2B5EF4-FFF2-40B4-BE49-F238E27FC236}">
                <a16:creationId xmlns:a16="http://schemas.microsoft.com/office/drawing/2014/main" id="{0FABA1E8-5629-429C-9A5A-3189542A995B}"/>
              </a:ext>
            </a:extLst>
          </p:cNvPr>
          <p:cNvSpPr>
            <a:spLocks noGrp="1"/>
          </p:cNvSpPr>
          <p:nvPr/>
        </p:nvSpPr>
        <p:spPr>
          <a:xfrm>
            <a:off x="571500" y="3171825"/>
            <a:ext cx="2381250" cy="781050"/>
          </a:xfrm>
          <a:prstGeom prst="rect">
            <a:avLst/>
          </a:prstGeom>
          <a:noFill/>
          <a:ln w="0">
            <a:noFill/>
          </a:ln>
        </p:spPr>
        <p:txBody>
          <a:bodyPr wrap="square" lIns="0" tIns="0" rIns="0" bIns="0" anchor="t">
            <a:noAutofit/>
          </a:bodyPr>
          <a:lstStyle/>
          <a:p>
            <a:pPr algn="l">
              <a:buNone/>
              <a:defRPr sz="2250" b="1">
                <a:solidFill>
                  <a:srgbClr val="176779"/>
                </a:solidFill>
                <a:latin typeface="Arial"/>
                <a:ea typeface="Arial"/>
                <a:cs typeface="Arial"/>
              </a:defRPr>
            </a:pPr>
            <a:r>
              <a:rPr sz="2250" b="1">
                <a:solidFill>
                  <a:srgbClr val="176779"/>
                </a:solidFill>
                <a:latin typeface="Arial"/>
                <a:ea typeface="Arial"/>
                <a:cs typeface="Arial"/>
              </a:rPr>
              <a:t>Relevance</a:t>
            </a:r>
          </a:p>
        </p:txBody>
      </p:sp>
      <p:sp>
        <p:nvSpPr>
          <p:cNvPr id="9" name="text-8">
            <a:extLst>
              <a:ext uri="{FF2B5EF4-FFF2-40B4-BE49-F238E27FC236}">
                <a16:creationId xmlns:a16="http://schemas.microsoft.com/office/drawing/2014/main" id="{87B92CB8-FAFE-4897-8C3C-D950A3792C29}"/>
              </a:ext>
            </a:extLst>
          </p:cNvPr>
          <p:cNvSpPr>
            <a:spLocks noGrp="1"/>
          </p:cNvSpPr>
          <p:nvPr/>
        </p:nvSpPr>
        <p:spPr>
          <a:xfrm>
            <a:off x="3238500" y="3171825"/>
            <a:ext cx="8382000" cy="1009650"/>
          </a:xfrm>
          <a:prstGeom prst="rect">
            <a:avLst/>
          </a:prstGeom>
          <a:noFill/>
          <a:ln w="0">
            <a:noFill/>
          </a:ln>
        </p:spPr>
        <p:txBody>
          <a:bodyPr wrap="square" lIns="0" tIns="0" rIns="0" bIns="0" anchor="t">
            <a:noAutofit/>
          </a:bodyPr>
          <a:lstStyle/>
          <a:p>
            <a:pPr algn="l">
              <a:buNone/>
              <a:defRPr sz="2250" b="0">
                <a:solidFill>
                  <a:srgbClr val="17242C"/>
                </a:solidFill>
                <a:latin typeface="Arial"/>
                <a:ea typeface="Arial"/>
                <a:cs typeface="Arial"/>
              </a:defRPr>
            </a:pPr>
            <a:r>
              <a:rPr sz="2250" b="0">
                <a:solidFill>
                  <a:srgbClr val="17242C"/>
                </a:solidFill>
                <a:latin typeface="Arial"/>
                <a:ea typeface="Arial"/>
                <a:cs typeface="Arial"/>
              </a:rPr>
              <a:t>Specificity and purposeful variety keep the goal in view.</a:t>
            </a:r>
          </a:p>
        </p:txBody>
      </p:sp>
      <p:sp>
        <p:nvSpPr>
          <p:cNvPr id="10" name="shape-9">
            <a:extLst>
              <a:ext uri="{FF2B5EF4-FFF2-40B4-BE49-F238E27FC236}">
                <a16:creationId xmlns:a16="http://schemas.microsoft.com/office/drawing/2014/main" id="{BD0EADA6-1188-478C-B678-49C782DE60DE}"/>
              </a:ext>
            </a:extLst>
          </p:cNvPr>
          <p:cNvSpPr>
            <a:spLocks noGrp="1"/>
          </p:cNvSpPr>
          <p:nvPr/>
        </p:nvSpPr>
        <p:spPr>
          <a:xfrm>
            <a:off x="571500" y="4191000"/>
            <a:ext cx="11049000" cy="0"/>
          </a:xfrm>
          <a:prstGeom prst="line">
            <a:avLst/>
          </a:prstGeom>
          <a:noFill/>
          <a:ln w="14288">
            <a:solidFill>
              <a:srgbClr val="D5DEE2"/>
            </a:solidFill>
          </a:ln>
        </p:spPr>
        <p:txBody>
          <a:bodyPr/>
          <a:lstStyle/>
          <a:p>
            <a:endParaRPr lang="en-US"/>
          </a:p>
        </p:txBody>
      </p:sp>
      <p:sp>
        <p:nvSpPr>
          <p:cNvPr id="11" name="text-10">
            <a:extLst>
              <a:ext uri="{FF2B5EF4-FFF2-40B4-BE49-F238E27FC236}">
                <a16:creationId xmlns:a16="http://schemas.microsoft.com/office/drawing/2014/main" id="{FD7D10CE-F46B-4950-942D-1F424E4B122F}"/>
              </a:ext>
            </a:extLst>
          </p:cNvPr>
          <p:cNvSpPr>
            <a:spLocks noGrp="1"/>
          </p:cNvSpPr>
          <p:nvPr/>
        </p:nvSpPr>
        <p:spPr>
          <a:xfrm>
            <a:off x="571500" y="4343400"/>
            <a:ext cx="2381250" cy="781050"/>
          </a:xfrm>
          <a:prstGeom prst="rect">
            <a:avLst/>
          </a:prstGeom>
          <a:noFill/>
          <a:ln w="0">
            <a:noFill/>
          </a:ln>
        </p:spPr>
        <p:txBody>
          <a:bodyPr wrap="square" lIns="0" tIns="0" rIns="0" bIns="0" anchor="t">
            <a:noAutofit/>
          </a:bodyPr>
          <a:lstStyle/>
          <a:p>
            <a:pPr algn="l">
              <a:buNone/>
              <a:defRPr sz="2250" b="1">
                <a:solidFill>
                  <a:srgbClr val="176779"/>
                </a:solidFill>
                <a:latin typeface="Arial"/>
                <a:ea typeface="Arial"/>
                <a:cs typeface="Arial"/>
              </a:defRPr>
            </a:pPr>
            <a:r>
              <a:rPr sz="2250" b="1">
                <a:solidFill>
                  <a:srgbClr val="176779"/>
                </a:solidFill>
                <a:latin typeface="Arial"/>
                <a:ea typeface="Arial"/>
                <a:cs typeface="Arial"/>
              </a:rPr>
              <a:t>Continuity</a:t>
            </a:r>
          </a:p>
        </p:txBody>
      </p:sp>
      <p:sp>
        <p:nvSpPr>
          <p:cNvPr id="12" name="text-11">
            <a:extLst>
              <a:ext uri="{FF2B5EF4-FFF2-40B4-BE49-F238E27FC236}">
                <a16:creationId xmlns:a16="http://schemas.microsoft.com/office/drawing/2014/main" id="{A48948CE-98D4-4FEF-B894-CA3B37ED12D0}"/>
              </a:ext>
            </a:extLst>
          </p:cNvPr>
          <p:cNvSpPr>
            <a:spLocks noGrp="1"/>
          </p:cNvSpPr>
          <p:nvPr/>
        </p:nvSpPr>
        <p:spPr>
          <a:xfrm>
            <a:off x="3238500" y="4343400"/>
            <a:ext cx="8382000" cy="1009650"/>
          </a:xfrm>
          <a:prstGeom prst="rect">
            <a:avLst/>
          </a:prstGeom>
          <a:noFill/>
          <a:ln w="0">
            <a:noFill/>
          </a:ln>
        </p:spPr>
        <p:txBody>
          <a:bodyPr wrap="square" lIns="0" tIns="0" rIns="0" bIns="0" anchor="t">
            <a:noAutofit/>
          </a:bodyPr>
          <a:lstStyle/>
          <a:p>
            <a:pPr algn="l">
              <a:buNone/>
              <a:defRPr sz="2250" b="0">
                <a:solidFill>
                  <a:srgbClr val="17242C"/>
                </a:solidFill>
                <a:latin typeface="Arial"/>
                <a:ea typeface="Arial"/>
                <a:cs typeface="Arial"/>
              </a:defRPr>
            </a:pPr>
            <a:r>
              <a:rPr sz="2250" b="0">
                <a:solidFill>
                  <a:srgbClr val="17242C"/>
                </a:solidFill>
                <a:latin typeface="Arial"/>
                <a:ea typeface="Arial"/>
                <a:cs typeface="Arial"/>
              </a:rPr>
              <a:t>Reversibility affects retained gains. Warm-up and cool-down support preparation and transition.</a:t>
            </a:r>
          </a:p>
        </p:txBody>
      </p:sp>
      <p:sp>
        <p:nvSpPr>
          <p:cNvPr id="13" name="text-12">
            <a:extLst>
              <a:ext uri="{FF2B5EF4-FFF2-40B4-BE49-F238E27FC236}">
                <a16:creationId xmlns:a16="http://schemas.microsoft.com/office/drawing/2014/main" id="{20E37326-2A2B-4E5F-BFDE-F8AAA6040D62}"/>
              </a:ext>
            </a:extLst>
          </p:cNvPr>
          <p:cNvSpPr>
            <a:spLocks noGrp="1"/>
          </p:cNvSpPr>
          <p:nvPr/>
        </p:nvSpPr>
        <p:spPr>
          <a:xfrm>
            <a:off x="571500" y="5857875"/>
            <a:ext cx="10953750" cy="476250"/>
          </a:xfrm>
          <a:prstGeom prst="rect">
            <a:avLst/>
          </a:prstGeom>
          <a:noFill/>
          <a:ln w="0">
            <a:noFill/>
          </a:ln>
        </p:spPr>
        <p:txBody>
          <a:bodyPr wrap="square" lIns="0" tIns="0" rIns="0" bIns="0" anchor="t">
            <a:noAutofit/>
          </a:bodyPr>
          <a:lstStyle/>
          <a:p>
            <a:pPr algn="l">
              <a:buNone/>
              <a:defRPr sz="1725" b="0">
                <a:solidFill>
                  <a:srgbClr val="52616A"/>
                </a:solidFill>
                <a:latin typeface="Arial"/>
                <a:ea typeface="Arial"/>
                <a:cs typeface="Arial"/>
              </a:defRPr>
            </a:pPr>
            <a:r>
              <a:rPr sz="1725" b="0">
                <a:solidFill>
                  <a:srgbClr val="52616A"/>
                </a:solidFill>
                <a:latin typeface="Arial"/>
                <a:ea typeface="Arial"/>
                <a:cs typeface="Arial"/>
              </a:rPr>
              <a:t>Apply the principles to both aerobic and strength training.</a:t>
            </a:r>
          </a:p>
        </p:txBody>
      </p:sp>
    </p:spTree>
    <p:extLst>
      <p:ext uri="{BB962C8B-B14F-4D97-AF65-F5344CB8AC3E}">
        <p14:creationId xmlns:p14="http://schemas.microsoft.com/office/powerpoint/2010/main" val="126599325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text-0">
            <a:extLst>
              <a:ext uri="{FF2B5EF4-FFF2-40B4-BE49-F238E27FC236}">
                <a16:creationId xmlns:a16="http://schemas.microsoft.com/office/drawing/2014/main" id="{10DCBFFD-F331-4FC2-9DE6-4AC44FB652E1}"/>
              </a:ext>
            </a:extLst>
          </p:cNvPr>
          <p:cNvSpPr>
            <a:spLocks noGrp="1"/>
          </p:cNvSpPr>
          <p:nvPr/>
        </p:nvSpPr>
        <p:spPr>
          <a:xfrm>
            <a:off x="571500" y="571500"/>
            <a:ext cx="11049000" cy="1009650"/>
          </a:xfrm>
          <a:prstGeom prst="rect">
            <a:avLst/>
          </a:prstGeom>
          <a:noFill/>
          <a:ln w="0">
            <a:noFill/>
          </a:ln>
        </p:spPr>
        <p:txBody>
          <a:bodyPr wrap="square" lIns="0" tIns="0" rIns="0" bIns="0" anchor="t">
            <a:noAutofit/>
          </a:bodyPr>
          <a:lstStyle/>
          <a:p>
            <a:pPr algn="l">
              <a:buNone/>
              <a:defRPr sz="3150" b="1">
                <a:solidFill>
                  <a:srgbClr val="17242C"/>
                </a:solidFill>
                <a:latin typeface="Arial"/>
                <a:ea typeface="Arial"/>
                <a:cs typeface="Arial"/>
              </a:defRPr>
            </a:pPr>
            <a:r>
              <a:rPr sz="3150" b="1">
                <a:solidFill>
                  <a:srgbClr val="17242C"/>
                </a:solidFill>
                <a:latin typeface="Arial"/>
                <a:ea typeface="Arial"/>
                <a:cs typeface="Arial"/>
              </a:rPr>
              <a:t>A19  Question</a:t>
            </a:r>
          </a:p>
        </p:txBody>
      </p:sp>
      <p:sp>
        <p:nvSpPr>
          <p:cNvPr id="2" name="shape-1">
            <a:extLst>
              <a:ext uri="{FF2B5EF4-FFF2-40B4-BE49-F238E27FC236}">
                <a16:creationId xmlns:a16="http://schemas.microsoft.com/office/drawing/2014/main" id="{36AC80F1-1658-41A7-BE5C-7DCA43E3B677}"/>
              </a:ext>
            </a:extLst>
          </p:cNvPr>
          <p:cNvSpPr>
            <a:spLocks noGrp="1"/>
          </p:cNvSpPr>
          <p:nvPr/>
        </p:nvSpPr>
        <p:spPr>
          <a:xfrm>
            <a:off x="571500" y="6315075"/>
            <a:ext cx="11049000" cy="0"/>
          </a:xfrm>
          <a:prstGeom prst="line">
            <a:avLst/>
          </a:prstGeom>
          <a:noFill/>
          <a:ln w="14288">
            <a:solidFill>
              <a:srgbClr val="D5DEE2"/>
            </a:solidFill>
          </a:ln>
        </p:spPr>
        <p:txBody>
          <a:bodyPr/>
          <a:lstStyle/>
          <a:p>
            <a:endParaRPr lang="en-US"/>
          </a:p>
        </p:txBody>
      </p:sp>
      <p:sp>
        <p:nvSpPr>
          <p:cNvPr id="3" name="text-2">
            <a:extLst>
              <a:ext uri="{FF2B5EF4-FFF2-40B4-BE49-F238E27FC236}">
                <a16:creationId xmlns:a16="http://schemas.microsoft.com/office/drawing/2014/main" id="{1FDD37F3-1F91-412A-B3FF-A40926DFC945}"/>
              </a:ext>
            </a:extLst>
          </p:cNvPr>
          <p:cNvSpPr>
            <a:spLocks noGrp="1"/>
          </p:cNvSpPr>
          <p:nvPr/>
        </p:nvSpPr>
        <p:spPr>
          <a:xfrm>
            <a:off x="571500" y="6457950"/>
            <a:ext cx="9429750" cy="209550"/>
          </a:xfrm>
          <a:prstGeom prst="rect">
            <a:avLst/>
          </a:prstGeom>
          <a:noFill/>
          <a:ln w="0">
            <a:noFill/>
          </a:ln>
        </p:spPr>
        <p:txBody>
          <a:bodyPr wrap="square" lIns="0" tIns="0" rIns="0" bIns="0" anchor="t">
            <a:noAutofit/>
          </a:bodyPr>
          <a:lstStyle/>
          <a:p>
            <a:pPr algn="l">
              <a:buNone/>
              <a:defRPr sz="1275" b="0">
                <a:solidFill>
                  <a:srgbClr val="52616A"/>
                </a:solidFill>
                <a:latin typeface="Arial"/>
                <a:ea typeface="Arial"/>
                <a:cs typeface="Arial"/>
              </a:defRPr>
            </a:pPr>
            <a:r>
              <a:rPr sz="1275" b="0">
                <a:solidFill>
                  <a:srgbClr val="52616A"/>
                </a:solidFill>
                <a:latin typeface="Arial"/>
                <a:ea typeface="Arial"/>
                <a:cs typeface="Arial"/>
              </a:rPr>
              <a:t>Workbook p22   A19</a:t>
            </a:r>
          </a:p>
        </p:txBody>
      </p:sp>
      <p:sp>
        <p:nvSpPr>
          <p:cNvPr id="4" name="text-3">
            <a:extLst>
              <a:ext uri="{FF2B5EF4-FFF2-40B4-BE49-F238E27FC236}">
                <a16:creationId xmlns:a16="http://schemas.microsoft.com/office/drawing/2014/main" id="{960F1ADF-D616-4796-9969-8E0AFE507CEE}"/>
              </a:ext>
            </a:extLst>
          </p:cNvPr>
          <p:cNvSpPr>
            <a:spLocks noGrp="1"/>
          </p:cNvSpPr>
          <p:nvPr/>
        </p:nvSpPr>
        <p:spPr>
          <a:xfrm>
            <a:off x="11049000" y="6438900"/>
            <a:ext cx="571500" cy="228600"/>
          </a:xfrm>
          <a:prstGeom prst="rect">
            <a:avLst/>
          </a:prstGeom>
          <a:noFill/>
          <a:ln w="0">
            <a:noFill/>
          </a:ln>
        </p:spPr>
        <p:txBody>
          <a:bodyPr wrap="square" lIns="0" tIns="0" rIns="0" bIns="0" anchor="t">
            <a:noAutofit/>
          </a:bodyPr>
          <a:lstStyle/>
          <a:p>
            <a:pPr algn="r">
              <a:buNone/>
              <a:defRPr sz="1350" b="0">
                <a:solidFill>
                  <a:srgbClr val="52616A"/>
                </a:solidFill>
                <a:latin typeface="Arial"/>
                <a:ea typeface="Arial"/>
                <a:cs typeface="Arial"/>
              </a:defRPr>
            </a:pPr>
            <a:r>
              <a:rPr sz="1350" b="0">
                <a:solidFill>
                  <a:srgbClr val="52616A"/>
                </a:solidFill>
                <a:latin typeface="Arial"/>
                <a:ea typeface="Arial"/>
                <a:cs typeface="Arial"/>
              </a:rPr>
              <a:t>41</a:t>
            </a:r>
          </a:p>
        </p:txBody>
      </p:sp>
      <p:sp>
        <p:nvSpPr>
          <p:cNvPr id="5" name="text-4">
            <a:extLst>
              <a:ext uri="{FF2B5EF4-FFF2-40B4-BE49-F238E27FC236}">
                <a16:creationId xmlns:a16="http://schemas.microsoft.com/office/drawing/2014/main" id="{7EA68C9C-6A7F-4260-B91D-17882D85A8F7}"/>
              </a:ext>
            </a:extLst>
          </p:cNvPr>
          <p:cNvSpPr>
            <a:spLocks noGrp="1"/>
          </p:cNvSpPr>
          <p:nvPr/>
        </p:nvSpPr>
        <p:spPr>
          <a:xfrm>
            <a:off x="571500" y="1533525"/>
            <a:ext cx="10953750" cy="323850"/>
          </a:xfrm>
          <a:prstGeom prst="rect">
            <a:avLst/>
          </a:prstGeom>
          <a:noFill/>
          <a:ln w="0">
            <a:noFill/>
          </a:ln>
        </p:spPr>
        <p:txBody>
          <a:bodyPr wrap="square" lIns="0" tIns="0" rIns="0" bIns="0" anchor="t">
            <a:noAutofit/>
          </a:bodyPr>
          <a:lstStyle/>
          <a:p>
            <a:pPr algn="l">
              <a:buNone/>
              <a:defRPr sz="1725" b="1">
                <a:solidFill>
                  <a:srgbClr val="176779"/>
                </a:solidFill>
                <a:latin typeface="Arial"/>
                <a:ea typeface="Arial"/>
                <a:cs typeface="Arial"/>
              </a:defRPr>
            </a:pPr>
            <a:r>
              <a:rPr sz="1725" b="1">
                <a:solidFill>
                  <a:srgbClr val="176779"/>
                </a:solidFill>
                <a:latin typeface="Arial"/>
                <a:ea typeface="Arial"/>
                <a:cs typeface="Arial"/>
              </a:rPr>
              <a:t>3-minute plan   6 marks</a:t>
            </a:r>
          </a:p>
        </p:txBody>
      </p:sp>
      <p:sp>
        <p:nvSpPr>
          <p:cNvPr id="6" name="text-5">
            <a:extLst>
              <a:ext uri="{FF2B5EF4-FFF2-40B4-BE49-F238E27FC236}">
                <a16:creationId xmlns:a16="http://schemas.microsoft.com/office/drawing/2014/main" id="{DC29529B-EA63-448B-B970-A1CFA94DB4FF}"/>
              </a:ext>
            </a:extLst>
          </p:cNvPr>
          <p:cNvSpPr>
            <a:spLocks noGrp="1"/>
          </p:cNvSpPr>
          <p:nvPr/>
        </p:nvSpPr>
        <p:spPr>
          <a:xfrm>
            <a:off x="571500" y="2238375"/>
            <a:ext cx="10763250" cy="3000375"/>
          </a:xfrm>
          <a:prstGeom prst="rect">
            <a:avLst/>
          </a:prstGeom>
          <a:noFill/>
          <a:ln w="0">
            <a:noFill/>
          </a:ln>
        </p:spPr>
        <p:txBody>
          <a:bodyPr wrap="square" lIns="0" tIns="0" rIns="0" bIns="0" anchor="t">
            <a:noAutofit/>
          </a:bodyPr>
          <a:lstStyle/>
          <a:p>
            <a:pPr algn="l">
              <a:buNone/>
              <a:defRPr sz="2700" b="0">
                <a:solidFill>
                  <a:srgbClr val="17242C"/>
                </a:solidFill>
                <a:latin typeface="Arial"/>
                <a:ea typeface="Arial"/>
                <a:cs typeface="Arial"/>
              </a:defRPr>
            </a:pPr>
            <a:r>
              <a:rPr sz="2700" b="0">
                <a:solidFill>
                  <a:srgbClr val="17242C"/>
                </a:solidFill>
                <a:latin typeface="Arial"/>
                <a:ea typeface="Arial"/>
                <a:cs typeface="Arial"/>
              </a:rPr>
              <a:t>An experienced rower repeats the same comfortable endurance session and the same light resistance circuit for eight weeks. Performance plateaus. Explain how TWO training principles could guide improvements to BOTH components. (6 marks)</a:t>
            </a:r>
          </a:p>
          <a:p>
            <a:pPr algn="l">
              <a:buNone/>
              <a:defRPr sz="2700" b="0">
                <a:solidFill>
                  <a:srgbClr val="17242C"/>
                </a:solidFill>
                <a:latin typeface="Arial"/>
                <a:ea typeface="Arial"/>
                <a:cs typeface="Arial"/>
              </a:defRPr>
            </a:pPr>
            <a:r>
              <a:rPr sz="2700" b="0">
                <a:solidFill>
                  <a:srgbClr val="17242C"/>
                </a:solidFill>
                <a:latin typeface="Arial"/>
                <a:ea typeface="Arial"/>
                <a:cs typeface="Arial"/>
              </a:rPr>
              <a:t>Live: plan two principle → aerobic change → strength change chains.</a:t>
            </a:r>
          </a:p>
        </p:txBody>
      </p:sp>
      <p:sp>
        <p:nvSpPr>
          <p:cNvPr id="7" name="text-6">
            <a:extLst>
              <a:ext uri="{FF2B5EF4-FFF2-40B4-BE49-F238E27FC236}">
                <a16:creationId xmlns:a16="http://schemas.microsoft.com/office/drawing/2014/main" id="{99779411-8B8F-4B34-B27B-5221875F886B}"/>
              </a:ext>
            </a:extLst>
          </p:cNvPr>
          <p:cNvSpPr>
            <a:spLocks noGrp="1"/>
          </p:cNvSpPr>
          <p:nvPr/>
        </p:nvSpPr>
        <p:spPr>
          <a:xfrm>
            <a:off x="571500" y="5724525"/>
            <a:ext cx="10953750" cy="476250"/>
          </a:xfrm>
          <a:prstGeom prst="rect">
            <a:avLst/>
          </a:prstGeom>
          <a:noFill/>
          <a:ln w="0">
            <a:noFill/>
          </a:ln>
        </p:spPr>
        <p:txBody>
          <a:bodyPr wrap="square" lIns="0" tIns="0" rIns="0" bIns="0" anchor="t">
            <a:noAutofit/>
          </a:bodyPr>
          <a:lstStyle/>
          <a:p>
            <a:pPr algn="l">
              <a:buNone/>
              <a:defRPr sz="1725" b="0">
                <a:solidFill>
                  <a:srgbClr val="52616A"/>
                </a:solidFill>
                <a:latin typeface="Arial"/>
                <a:ea typeface="Arial"/>
                <a:cs typeface="Arial"/>
              </a:defRPr>
            </a:pPr>
            <a:r>
              <a:rPr sz="1725" b="0">
                <a:solidFill>
                  <a:srgbClr val="52616A"/>
                </a:solidFill>
                <a:latin typeface="Arial"/>
                <a:ea typeface="Arial"/>
                <a:cs typeface="Arial"/>
              </a:rPr>
              <a:t>Write key phrases or a brief plan, then be ready to explain your reasoning.</a:t>
            </a:r>
          </a:p>
        </p:txBody>
      </p:sp>
    </p:spTree>
    <p:extLst>
      <p:ext uri="{BB962C8B-B14F-4D97-AF65-F5344CB8AC3E}">
        <p14:creationId xmlns:p14="http://schemas.microsoft.com/office/powerpoint/2010/main" val="186650867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text-0">
            <a:extLst>
              <a:ext uri="{FF2B5EF4-FFF2-40B4-BE49-F238E27FC236}">
                <a16:creationId xmlns:a16="http://schemas.microsoft.com/office/drawing/2014/main" id="{C74A51B3-34AF-44F7-8DEA-5CEC3B3C44C3}"/>
              </a:ext>
            </a:extLst>
          </p:cNvPr>
          <p:cNvSpPr>
            <a:spLocks noGrp="1"/>
          </p:cNvSpPr>
          <p:nvPr/>
        </p:nvSpPr>
        <p:spPr>
          <a:xfrm>
            <a:off x="571500" y="571500"/>
            <a:ext cx="11049000" cy="1009650"/>
          </a:xfrm>
          <a:prstGeom prst="rect">
            <a:avLst/>
          </a:prstGeom>
          <a:noFill/>
          <a:ln w="0">
            <a:noFill/>
          </a:ln>
        </p:spPr>
        <p:txBody>
          <a:bodyPr wrap="square" lIns="0" tIns="0" rIns="0" bIns="0" anchor="t">
            <a:noAutofit/>
          </a:bodyPr>
          <a:lstStyle/>
          <a:p>
            <a:pPr algn="l">
              <a:buNone/>
              <a:defRPr sz="3150" b="1">
                <a:solidFill>
                  <a:srgbClr val="17242C"/>
                </a:solidFill>
                <a:latin typeface="Arial"/>
                <a:ea typeface="Arial"/>
                <a:cs typeface="Arial"/>
              </a:defRPr>
            </a:pPr>
            <a:r>
              <a:rPr sz="3150" b="1">
                <a:solidFill>
                  <a:srgbClr val="17242C"/>
                </a:solidFill>
                <a:latin typeface="Arial"/>
                <a:ea typeface="Arial"/>
                <a:cs typeface="Arial"/>
              </a:rPr>
              <a:t>A19  Two principles, both components</a:t>
            </a:r>
          </a:p>
        </p:txBody>
      </p:sp>
      <p:sp>
        <p:nvSpPr>
          <p:cNvPr id="2" name="shape-1">
            <a:extLst>
              <a:ext uri="{FF2B5EF4-FFF2-40B4-BE49-F238E27FC236}">
                <a16:creationId xmlns:a16="http://schemas.microsoft.com/office/drawing/2014/main" id="{3547C18C-7929-4721-A2BC-1A4663D33575}"/>
              </a:ext>
            </a:extLst>
          </p:cNvPr>
          <p:cNvSpPr>
            <a:spLocks noGrp="1"/>
          </p:cNvSpPr>
          <p:nvPr/>
        </p:nvSpPr>
        <p:spPr>
          <a:xfrm>
            <a:off x="571500" y="6315075"/>
            <a:ext cx="11049000" cy="0"/>
          </a:xfrm>
          <a:prstGeom prst="line">
            <a:avLst/>
          </a:prstGeom>
          <a:noFill/>
          <a:ln w="14288">
            <a:solidFill>
              <a:srgbClr val="D5DEE2"/>
            </a:solidFill>
          </a:ln>
        </p:spPr>
        <p:txBody>
          <a:bodyPr/>
          <a:lstStyle/>
          <a:p>
            <a:endParaRPr lang="en-US"/>
          </a:p>
        </p:txBody>
      </p:sp>
      <p:sp>
        <p:nvSpPr>
          <p:cNvPr id="3" name="text-2">
            <a:extLst>
              <a:ext uri="{FF2B5EF4-FFF2-40B4-BE49-F238E27FC236}">
                <a16:creationId xmlns:a16="http://schemas.microsoft.com/office/drawing/2014/main" id="{CDFCBEA9-45A4-4985-87C7-10F426EECA0B}"/>
              </a:ext>
            </a:extLst>
          </p:cNvPr>
          <p:cNvSpPr>
            <a:spLocks noGrp="1"/>
          </p:cNvSpPr>
          <p:nvPr/>
        </p:nvSpPr>
        <p:spPr>
          <a:xfrm>
            <a:off x="571500" y="6457950"/>
            <a:ext cx="9429750" cy="209550"/>
          </a:xfrm>
          <a:prstGeom prst="rect">
            <a:avLst/>
          </a:prstGeom>
          <a:noFill/>
          <a:ln w="0">
            <a:noFill/>
          </a:ln>
        </p:spPr>
        <p:txBody>
          <a:bodyPr wrap="square" lIns="0" tIns="0" rIns="0" bIns="0" anchor="t">
            <a:noAutofit/>
          </a:bodyPr>
          <a:lstStyle/>
          <a:p>
            <a:pPr algn="l">
              <a:buNone/>
              <a:defRPr sz="1275" b="0">
                <a:solidFill>
                  <a:srgbClr val="52616A"/>
                </a:solidFill>
                <a:latin typeface="Arial"/>
                <a:ea typeface="Arial"/>
                <a:cs typeface="Arial"/>
              </a:defRPr>
            </a:pPr>
            <a:r>
              <a:rPr sz="1275" b="0">
                <a:solidFill>
                  <a:srgbClr val="52616A"/>
                </a:solidFill>
                <a:latin typeface="Arial"/>
                <a:ea typeface="Arial"/>
                <a:cs typeface="Arial"/>
              </a:rPr>
              <a:t>Workbook p22   A19</a:t>
            </a:r>
          </a:p>
        </p:txBody>
      </p:sp>
      <p:sp>
        <p:nvSpPr>
          <p:cNvPr id="4" name="text-3">
            <a:extLst>
              <a:ext uri="{FF2B5EF4-FFF2-40B4-BE49-F238E27FC236}">
                <a16:creationId xmlns:a16="http://schemas.microsoft.com/office/drawing/2014/main" id="{DB663EB7-368D-4743-BA77-26BC0DFF61D6}"/>
              </a:ext>
            </a:extLst>
          </p:cNvPr>
          <p:cNvSpPr>
            <a:spLocks noGrp="1"/>
          </p:cNvSpPr>
          <p:nvPr/>
        </p:nvSpPr>
        <p:spPr>
          <a:xfrm>
            <a:off x="11049000" y="6438900"/>
            <a:ext cx="571500" cy="228600"/>
          </a:xfrm>
          <a:prstGeom prst="rect">
            <a:avLst/>
          </a:prstGeom>
          <a:noFill/>
          <a:ln w="0">
            <a:noFill/>
          </a:ln>
        </p:spPr>
        <p:txBody>
          <a:bodyPr wrap="square" lIns="0" tIns="0" rIns="0" bIns="0" anchor="t">
            <a:noAutofit/>
          </a:bodyPr>
          <a:lstStyle/>
          <a:p>
            <a:pPr algn="r">
              <a:buNone/>
              <a:defRPr sz="1350" b="0">
                <a:solidFill>
                  <a:srgbClr val="52616A"/>
                </a:solidFill>
                <a:latin typeface="Arial"/>
                <a:ea typeface="Arial"/>
                <a:cs typeface="Arial"/>
              </a:defRPr>
            </a:pPr>
            <a:r>
              <a:rPr sz="1350" b="0">
                <a:solidFill>
                  <a:srgbClr val="52616A"/>
                </a:solidFill>
                <a:latin typeface="Arial"/>
                <a:ea typeface="Arial"/>
                <a:cs typeface="Arial"/>
              </a:rPr>
              <a:t>42</a:t>
            </a:r>
          </a:p>
        </p:txBody>
      </p:sp>
      <p:graphicFrame>
        <p:nvGraphicFramePr>
          <p:cNvPr id="14" name="Table 13"/>
          <p:cNvGraphicFramePr/>
          <p:nvPr/>
        </p:nvGraphicFramePr>
        <p:xfrm>
          <a:off x="571500" y="1809750"/>
          <a:ext cx="11049000" cy="1950720"/>
        </p:xfrm>
        <a:graphic>
          <a:graphicData uri="http://schemas.openxmlformats.org/drawingml/2006/table">
            <a:tbl>
              <a:tblPr/>
              <a:tblGrid>
                <a:gridCol w="2476500">
                  <a:extLst>
                    <a:ext uri="{9D8B030D-6E8A-4147-A177-3AD203B41FA5}">
                      <a16:colId xmlns:a16="http://schemas.microsoft.com/office/drawing/2014/main" val="20000"/>
                    </a:ext>
                  </a:extLst>
                </a:gridCol>
                <a:gridCol w="4286250">
                  <a:extLst>
                    <a:ext uri="{9D8B030D-6E8A-4147-A177-3AD203B41FA5}">
                      <a16:colId xmlns:a16="http://schemas.microsoft.com/office/drawing/2014/main" val="20001"/>
                    </a:ext>
                  </a:extLst>
                </a:gridCol>
                <a:gridCol w="4286250">
                  <a:extLst>
                    <a:ext uri="{9D8B030D-6E8A-4147-A177-3AD203B41FA5}">
                      <a16:colId xmlns:a16="http://schemas.microsoft.com/office/drawing/2014/main" val="20002"/>
                    </a:ext>
                  </a:extLst>
                </a:gridCol>
              </a:tblGrid>
              <a:tr h="533400">
                <a:tc>
                  <a:txBody>
                    <a:bodyPr/>
                    <a:lstStyle/>
                    <a:p>
                      <a:r>
                        <a:rPr sz="2025" b="1">
                          <a:solidFill>
                            <a:srgbClr val="FFFFFF"/>
                          </a:solidFill>
                          <a:latin typeface="Arial"/>
                          <a:ea typeface="Arial"/>
                          <a:cs typeface="Arial"/>
                        </a:rPr>
                        <a:t>Principle</a:t>
                      </a:r>
                    </a:p>
                  </a:txBody>
                  <a:tcPr>
                    <a:solidFill>
                      <a:srgbClr val="17242C"/>
                    </a:solidFill>
                  </a:tcPr>
                </a:tc>
                <a:tc>
                  <a:txBody>
                    <a:bodyPr/>
                    <a:lstStyle/>
                    <a:p>
                      <a:r>
                        <a:rPr sz="2025" b="1">
                          <a:solidFill>
                            <a:srgbClr val="FFFFFF"/>
                          </a:solidFill>
                          <a:latin typeface="Arial"/>
                          <a:ea typeface="Arial"/>
                          <a:cs typeface="Arial"/>
                        </a:rPr>
                        <a:t>Aerobic change</a:t>
                      </a:r>
                    </a:p>
                  </a:txBody>
                  <a:tcPr>
                    <a:solidFill>
                      <a:srgbClr val="17242C"/>
                    </a:solidFill>
                  </a:tcPr>
                </a:tc>
                <a:tc>
                  <a:txBody>
                    <a:bodyPr/>
                    <a:lstStyle/>
                    <a:p>
                      <a:r>
                        <a:rPr sz="2025" b="1">
                          <a:solidFill>
                            <a:srgbClr val="FFFFFF"/>
                          </a:solidFill>
                          <a:latin typeface="Arial"/>
                          <a:ea typeface="Arial"/>
                          <a:cs typeface="Arial"/>
                        </a:rPr>
                        <a:t>Strength change</a:t>
                      </a:r>
                    </a:p>
                  </a:txBody>
                  <a:tcPr>
                    <a:solidFill>
                      <a:srgbClr val="17242C"/>
                    </a:solidFill>
                  </a:tcPr>
                </a:tc>
                <a:extLst>
                  <a:ext uri="{0D108BD9-81ED-4DB2-BD59-A6C34878D82A}">
                    <a16:rowId xmlns:a16="http://schemas.microsoft.com/office/drawing/2014/main" val="10000"/>
                  </a:ext>
                </a:extLst>
              </a:tr>
              <a:tr h="0">
                <a:tc>
                  <a:txBody>
                    <a:bodyPr/>
                    <a:lstStyle/>
                    <a:p>
                      <a:r>
                        <a:rPr sz="2025" b="0">
                          <a:solidFill>
                            <a:srgbClr val="17242C"/>
                          </a:solidFill>
                          <a:latin typeface="Arial"/>
                          <a:ea typeface="Arial"/>
                          <a:cs typeface="Arial"/>
                        </a:rPr>
                        <a:t>Progressive overload</a:t>
                      </a:r>
                    </a:p>
                  </a:txBody>
                  <a:tcPr>
                    <a:solidFill>
                      <a:srgbClr val="FFFFFF"/>
                    </a:solidFill>
                  </a:tcPr>
                </a:tc>
                <a:tc>
                  <a:txBody>
                    <a:bodyPr/>
                    <a:lstStyle/>
                    <a:p>
                      <a:r>
                        <a:rPr sz="2025" b="0">
                          <a:solidFill>
                            <a:srgbClr val="17242C"/>
                          </a:solidFill>
                          <a:latin typeface="Arial"/>
                          <a:ea typeface="Arial"/>
                          <a:cs typeface="Arial"/>
                        </a:rPr>
                        <a:t>Progress an appropriate work variable</a:t>
                      </a:r>
                    </a:p>
                  </a:txBody>
                  <a:tcPr>
                    <a:solidFill>
                      <a:srgbClr val="FFFFFF"/>
                    </a:solidFill>
                  </a:tcPr>
                </a:tc>
                <a:tc>
                  <a:txBody>
                    <a:bodyPr/>
                    <a:lstStyle/>
                    <a:p>
                      <a:r>
                        <a:rPr sz="2025" b="0">
                          <a:solidFill>
                            <a:srgbClr val="17242C"/>
                          </a:solidFill>
                          <a:latin typeface="Arial"/>
                          <a:ea typeface="Arial"/>
                          <a:cs typeface="Arial"/>
                        </a:rPr>
                        <a:t>Progress manageable load or volume</a:t>
                      </a:r>
                    </a:p>
                  </a:txBody>
                  <a:tcPr>
                    <a:solidFill>
                      <a:srgbClr val="FFFFFF"/>
                    </a:solidFill>
                  </a:tcPr>
                </a:tc>
                <a:extLst>
                  <a:ext uri="{0D108BD9-81ED-4DB2-BD59-A6C34878D82A}">
                    <a16:rowId xmlns:a16="http://schemas.microsoft.com/office/drawing/2014/main" val="10001"/>
                  </a:ext>
                </a:extLst>
              </a:tr>
              <a:tr h="0">
                <a:tc>
                  <a:txBody>
                    <a:bodyPr/>
                    <a:lstStyle/>
                    <a:p>
                      <a:r>
                        <a:rPr sz="2025" b="0">
                          <a:solidFill>
                            <a:srgbClr val="17242C"/>
                          </a:solidFill>
                          <a:latin typeface="Arial"/>
                          <a:ea typeface="Arial"/>
                          <a:cs typeface="Arial"/>
                        </a:rPr>
                        <a:t>Specificity</a:t>
                      </a:r>
                    </a:p>
                  </a:txBody>
                  <a:tcPr>
                    <a:solidFill>
                      <a:srgbClr val="FFFFFF"/>
                    </a:solidFill>
                  </a:tcPr>
                </a:tc>
                <a:tc>
                  <a:txBody>
                    <a:bodyPr/>
                    <a:lstStyle/>
                    <a:p>
                      <a:r>
                        <a:rPr sz="2025" b="0">
                          <a:solidFill>
                            <a:srgbClr val="17242C"/>
                          </a:solidFill>
                          <a:latin typeface="Arial"/>
                          <a:ea typeface="Arial"/>
                          <a:cs typeface="Arial"/>
                        </a:rPr>
                        <a:t>Match rowing work–recovery demands</a:t>
                      </a:r>
                    </a:p>
                  </a:txBody>
                  <a:tcPr>
                    <a:solidFill>
                      <a:srgbClr val="FFFFFF"/>
                    </a:solidFill>
                  </a:tcPr>
                </a:tc>
                <a:tc>
                  <a:txBody>
                    <a:bodyPr/>
                    <a:lstStyle/>
                    <a:p>
                      <a:r>
                        <a:rPr sz="2025" b="0">
                          <a:solidFill>
                            <a:srgbClr val="17242C"/>
                          </a:solidFill>
                          <a:latin typeface="Arial"/>
                          <a:ea typeface="Arial"/>
                          <a:cs typeface="Arial"/>
                        </a:rPr>
                        <a:t>Select relevant force-producing movements</a:t>
                      </a:r>
                    </a:p>
                  </a:txBody>
                  <a:tcPr>
                    <a:solidFill>
                      <a:srgbClr val="FFFFFF"/>
                    </a:solidFill>
                  </a:tcPr>
                </a:tc>
                <a:extLst>
                  <a:ext uri="{0D108BD9-81ED-4DB2-BD59-A6C34878D82A}">
                    <a16:rowId xmlns:a16="http://schemas.microsoft.com/office/drawing/2014/main" val="10002"/>
                  </a:ext>
                </a:extLst>
              </a:tr>
            </a:tbl>
          </a:graphicData>
        </a:graphic>
      </p:graphicFrame>
      <p:sp>
        <p:nvSpPr>
          <p:cNvPr id="6" name="text-4">
            <a:extLst>
              <a:ext uri="{FF2B5EF4-FFF2-40B4-BE49-F238E27FC236}">
                <a16:creationId xmlns:a16="http://schemas.microsoft.com/office/drawing/2014/main" id="{9C0979FE-9EEA-439E-AC6A-24A95A88CFE6}"/>
              </a:ext>
            </a:extLst>
          </p:cNvPr>
          <p:cNvSpPr>
            <a:spLocks noGrp="1"/>
          </p:cNvSpPr>
          <p:nvPr/>
        </p:nvSpPr>
        <p:spPr>
          <a:xfrm>
            <a:off x="571500" y="5067300"/>
            <a:ext cx="11049000" cy="428625"/>
          </a:xfrm>
          <a:prstGeom prst="rect">
            <a:avLst/>
          </a:prstGeom>
          <a:noFill/>
          <a:ln w="0">
            <a:noFill/>
          </a:ln>
        </p:spPr>
        <p:txBody>
          <a:bodyPr wrap="square" lIns="0" tIns="0" rIns="0" bIns="0" anchor="t">
            <a:noAutofit/>
          </a:bodyPr>
          <a:lstStyle/>
          <a:p>
            <a:pPr algn="l">
              <a:buNone/>
              <a:defRPr sz="2400" b="1">
                <a:solidFill>
                  <a:srgbClr val="176779"/>
                </a:solidFill>
                <a:latin typeface="Arial"/>
                <a:ea typeface="Arial"/>
                <a:cs typeface="Arial"/>
              </a:defRPr>
            </a:pPr>
            <a:r>
              <a:rPr sz="2400" b="1">
                <a:solidFill>
                  <a:srgbClr val="176779"/>
                </a:solidFill>
                <a:latin typeface="Arial"/>
                <a:ea typeface="Arial"/>
                <a:cs typeface="Arial"/>
              </a:rPr>
              <a:t>A suitable stimulus + monitored recovery</a:t>
            </a:r>
          </a:p>
        </p:txBody>
      </p:sp>
      <p:sp>
        <p:nvSpPr>
          <p:cNvPr id="7" name="text-5">
            <a:extLst>
              <a:ext uri="{FF2B5EF4-FFF2-40B4-BE49-F238E27FC236}">
                <a16:creationId xmlns:a16="http://schemas.microsoft.com/office/drawing/2014/main" id="{05453CA9-5761-4B6D-9988-DD904E732DE6}"/>
              </a:ext>
            </a:extLst>
          </p:cNvPr>
          <p:cNvSpPr>
            <a:spLocks noGrp="1"/>
          </p:cNvSpPr>
          <p:nvPr/>
        </p:nvSpPr>
        <p:spPr>
          <a:xfrm>
            <a:off x="571500" y="5743575"/>
            <a:ext cx="10953750" cy="476250"/>
          </a:xfrm>
          <a:prstGeom prst="rect">
            <a:avLst/>
          </a:prstGeom>
          <a:noFill/>
          <a:ln w="0">
            <a:noFill/>
          </a:ln>
        </p:spPr>
        <p:txBody>
          <a:bodyPr wrap="square" lIns="0" tIns="0" rIns="0" bIns="0" anchor="t">
            <a:noAutofit/>
          </a:bodyPr>
          <a:lstStyle/>
          <a:p>
            <a:pPr algn="l">
              <a:buNone/>
              <a:defRPr sz="1725" b="0">
                <a:solidFill>
                  <a:srgbClr val="966032"/>
                </a:solidFill>
                <a:latin typeface="Arial"/>
                <a:ea typeface="Arial"/>
                <a:cs typeface="Arial"/>
              </a:defRPr>
            </a:pPr>
            <a:r>
              <a:rPr sz="1725" b="0">
                <a:solidFill>
                  <a:srgbClr val="966032"/>
                </a:solidFill>
                <a:latin typeface="Arial"/>
                <a:ea typeface="Arial"/>
                <a:cs typeface="Arial"/>
              </a:rPr>
              <a:t>Naming principles is insufficient. Each must guide BOTH components.</a:t>
            </a:r>
          </a:p>
        </p:txBody>
      </p:sp>
    </p:spTree>
    <p:extLst>
      <p:ext uri="{BB962C8B-B14F-4D97-AF65-F5344CB8AC3E}">
        <p14:creationId xmlns:p14="http://schemas.microsoft.com/office/powerpoint/2010/main" val="131987758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3" name="text-0">
            <a:extLst>
              <a:ext uri="{FF2B5EF4-FFF2-40B4-BE49-F238E27FC236}">
                <a16:creationId xmlns:a16="http://schemas.microsoft.com/office/drawing/2014/main" id="{59D3BA4F-1B86-41BA-946C-ADE2EF04B07B}"/>
              </a:ext>
            </a:extLst>
          </p:cNvPr>
          <p:cNvSpPr>
            <a:spLocks noGrp="1"/>
          </p:cNvSpPr>
          <p:nvPr/>
        </p:nvSpPr>
        <p:spPr>
          <a:xfrm>
            <a:off x="571500" y="571500"/>
            <a:ext cx="11049000" cy="1009650"/>
          </a:xfrm>
          <a:prstGeom prst="rect">
            <a:avLst/>
          </a:prstGeom>
          <a:noFill/>
          <a:ln w="0">
            <a:noFill/>
          </a:ln>
        </p:spPr>
        <p:txBody>
          <a:bodyPr wrap="square" lIns="0" tIns="0" rIns="0" bIns="0" anchor="t">
            <a:noAutofit/>
          </a:bodyPr>
          <a:lstStyle/>
          <a:p>
            <a:pPr algn="l">
              <a:buNone/>
              <a:defRPr sz="3150" b="1">
                <a:solidFill>
                  <a:srgbClr val="17242C"/>
                </a:solidFill>
                <a:latin typeface="Arial"/>
                <a:ea typeface="Arial"/>
                <a:cs typeface="Arial"/>
              </a:defRPr>
            </a:pPr>
            <a:r>
              <a:rPr sz="3150" b="1">
                <a:solidFill>
                  <a:srgbClr val="17242C"/>
                </a:solidFill>
                <a:latin typeface="Arial"/>
                <a:ea typeface="Arial"/>
                <a:cs typeface="Arial"/>
              </a:rPr>
              <a:t>Adaptations: the link to better performance</a:t>
            </a:r>
          </a:p>
        </p:txBody>
      </p:sp>
      <p:sp>
        <p:nvSpPr>
          <p:cNvPr id="2" name="shape-1">
            <a:extLst>
              <a:ext uri="{FF2B5EF4-FFF2-40B4-BE49-F238E27FC236}">
                <a16:creationId xmlns:a16="http://schemas.microsoft.com/office/drawing/2014/main" id="{8830ECE5-8BD0-42C2-A15D-A3CE5165B3DC}"/>
              </a:ext>
            </a:extLst>
          </p:cNvPr>
          <p:cNvSpPr>
            <a:spLocks noGrp="1"/>
          </p:cNvSpPr>
          <p:nvPr/>
        </p:nvSpPr>
        <p:spPr>
          <a:xfrm>
            <a:off x="571500" y="6315075"/>
            <a:ext cx="11049000" cy="0"/>
          </a:xfrm>
          <a:prstGeom prst="line">
            <a:avLst/>
          </a:prstGeom>
          <a:noFill/>
          <a:ln w="14288">
            <a:solidFill>
              <a:srgbClr val="D5DEE2"/>
            </a:solidFill>
          </a:ln>
        </p:spPr>
        <p:txBody>
          <a:bodyPr/>
          <a:lstStyle/>
          <a:p>
            <a:endParaRPr lang="en-US"/>
          </a:p>
        </p:txBody>
      </p:sp>
      <p:sp>
        <p:nvSpPr>
          <p:cNvPr id="3" name="text-2">
            <a:extLst>
              <a:ext uri="{FF2B5EF4-FFF2-40B4-BE49-F238E27FC236}">
                <a16:creationId xmlns:a16="http://schemas.microsoft.com/office/drawing/2014/main" id="{DC4D5AAB-84C7-4044-B6FC-B815786C411A}"/>
              </a:ext>
            </a:extLst>
          </p:cNvPr>
          <p:cNvSpPr>
            <a:spLocks noGrp="1"/>
          </p:cNvSpPr>
          <p:nvPr/>
        </p:nvSpPr>
        <p:spPr>
          <a:xfrm>
            <a:off x="571500" y="6457950"/>
            <a:ext cx="9429750" cy="209550"/>
          </a:xfrm>
          <a:prstGeom prst="rect">
            <a:avLst/>
          </a:prstGeom>
          <a:noFill/>
          <a:ln w="0">
            <a:noFill/>
          </a:ln>
        </p:spPr>
        <p:txBody>
          <a:bodyPr wrap="square" lIns="0" tIns="0" rIns="0" bIns="0" anchor="t">
            <a:noAutofit/>
          </a:bodyPr>
          <a:lstStyle/>
          <a:p>
            <a:pPr algn="l">
              <a:buNone/>
              <a:defRPr sz="1275" b="0">
                <a:solidFill>
                  <a:srgbClr val="52616A"/>
                </a:solidFill>
                <a:latin typeface="Arial"/>
                <a:ea typeface="Arial"/>
                <a:cs typeface="Arial"/>
              </a:defRPr>
            </a:pPr>
            <a:r>
              <a:rPr sz="1275" b="0">
                <a:solidFill>
                  <a:srgbClr val="52616A"/>
                </a:solidFill>
                <a:latin typeface="Arial"/>
                <a:ea typeface="Arial"/>
                <a:cs typeface="Arial"/>
              </a:rPr>
              <a:t>Workbook p23</a:t>
            </a:r>
          </a:p>
        </p:txBody>
      </p:sp>
      <p:sp>
        <p:nvSpPr>
          <p:cNvPr id="4" name="text-3">
            <a:extLst>
              <a:ext uri="{FF2B5EF4-FFF2-40B4-BE49-F238E27FC236}">
                <a16:creationId xmlns:a16="http://schemas.microsoft.com/office/drawing/2014/main" id="{133BC19F-AC08-4014-9C48-DB433454705D}"/>
              </a:ext>
            </a:extLst>
          </p:cNvPr>
          <p:cNvSpPr>
            <a:spLocks noGrp="1"/>
          </p:cNvSpPr>
          <p:nvPr/>
        </p:nvSpPr>
        <p:spPr>
          <a:xfrm>
            <a:off x="11049000" y="6438900"/>
            <a:ext cx="571500" cy="228600"/>
          </a:xfrm>
          <a:prstGeom prst="rect">
            <a:avLst/>
          </a:prstGeom>
          <a:noFill/>
          <a:ln w="0">
            <a:noFill/>
          </a:ln>
        </p:spPr>
        <p:txBody>
          <a:bodyPr wrap="square" lIns="0" tIns="0" rIns="0" bIns="0" anchor="t">
            <a:noAutofit/>
          </a:bodyPr>
          <a:lstStyle/>
          <a:p>
            <a:pPr algn="r">
              <a:buNone/>
              <a:defRPr sz="1350" b="0">
                <a:solidFill>
                  <a:srgbClr val="52616A"/>
                </a:solidFill>
                <a:latin typeface="Arial"/>
                <a:ea typeface="Arial"/>
                <a:cs typeface="Arial"/>
              </a:defRPr>
            </a:pPr>
            <a:r>
              <a:rPr sz="1350" b="0">
                <a:solidFill>
                  <a:srgbClr val="52616A"/>
                </a:solidFill>
                <a:latin typeface="Arial"/>
                <a:ea typeface="Arial"/>
                <a:cs typeface="Arial"/>
              </a:rPr>
              <a:t>43</a:t>
            </a:r>
          </a:p>
        </p:txBody>
      </p:sp>
      <p:sp>
        <p:nvSpPr>
          <p:cNvPr id="5" name="shape-4">
            <a:extLst>
              <a:ext uri="{FF2B5EF4-FFF2-40B4-BE49-F238E27FC236}">
                <a16:creationId xmlns:a16="http://schemas.microsoft.com/office/drawing/2014/main" id="{7E5D43F0-C0B8-473F-B32C-708911B2546C}"/>
              </a:ext>
            </a:extLst>
          </p:cNvPr>
          <p:cNvSpPr>
            <a:spLocks noGrp="1"/>
          </p:cNvSpPr>
          <p:nvPr/>
        </p:nvSpPr>
        <p:spPr>
          <a:xfrm>
            <a:off x="571500" y="1990725"/>
            <a:ext cx="2419350" cy="0"/>
          </a:xfrm>
          <a:prstGeom prst="line">
            <a:avLst/>
          </a:prstGeom>
          <a:noFill/>
          <a:ln w="14288">
            <a:solidFill>
              <a:srgbClr val="176779"/>
            </a:solidFill>
          </a:ln>
        </p:spPr>
        <p:txBody>
          <a:bodyPr/>
          <a:lstStyle/>
          <a:p>
            <a:endParaRPr lang="en-US"/>
          </a:p>
        </p:txBody>
      </p:sp>
      <p:sp>
        <p:nvSpPr>
          <p:cNvPr id="6" name="text-5">
            <a:extLst>
              <a:ext uri="{FF2B5EF4-FFF2-40B4-BE49-F238E27FC236}">
                <a16:creationId xmlns:a16="http://schemas.microsoft.com/office/drawing/2014/main" id="{0D6DC4AC-AC3A-48D6-BEDD-3D7234251F43}"/>
              </a:ext>
            </a:extLst>
          </p:cNvPr>
          <p:cNvSpPr>
            <a:spLocks noGrp="1"/>
          </p:cNvSpPr>
          <p:nvPr/>
        </p:nvSpPr>
        <p:spPr>
          <a:xfrm>
            <a:off x="571500" y="2114550"/>
            <a:ext cx="2419350" cy="1200150"/>
          </a:xfrm>
          <a:prstGeom prst="rect">
            <a:avLst/>
          </a:prstGeom>
          <a:noFill/>
          <a:ln w="0">
            <a:noFill/>
          </a:ln>
        </p:spPr>
        <p:txBody>
          <a:bodyPr wrap="square" lIns="0" tIns="0" rIns="0" bIns="0" anchor="t">
            <a:noAutofit/>
          </a:bodyPr>
          <a:lstStyle/>
          <a:p>
            <a:pPr algn="ctr">
              <a:buNone/>
              <a:defRPr sz="2100" b="1">
                <a:solidFill>
                  <a:srgbClr val="17242C"/>
                </a:solidFill>
                <a:latin typeface="Arial"/>
                <a:ea typeface="Arial"/>
                <a:cs typeface="Arial"/>
              </a:defRPr>
            </a:pPr>
            <a:r>
              <a:rPr sz="2100" b="1">
                <a:solidFill>
                  <a:srgbClr val="17242C"/>
                </a:solidFill>
                <a:latin typeface="Arial"/>
                <a:ea typeface="Arial"/>
                <a:cs typeface="Arial"/>
              </a:rPr>
              <a:t>Appropriate</a:t>
            </a:r>
          </a:p>
          <a:p>
            <a:pPr algn="ctr">
              <a:buNone/>
              <a:defRPr sz="2100" b="1">
                <a:solidFill>
                  <a:srgbClr val="17242C"/>
                </a:solidFill>
                <a:latin typeface="Arial"/>
                <a:ea typeface="Arial"/>
                <a:cs typeface="Arial"/>
              </a:defRPr>
            </a:pPr>
            <a:r>
              <a:rPr sz="2100" b="1">
                <a:solidFill>
                  <a:srgbClr val="17242C"/>
                </a:solidFill>
                <a:latin typeface="Arial"/>
                <a:ea typeface="Arial"/>
                <a:cs typeface="Arial"/>
              </a:rPr>
              <a:t>stimulus</a:t>
            </a:r>
          </a:p>
        </p:txBody>
      </p:sp>
      <p:sp>
        <p:nvSpPr>
          <p:cNvPr id="7" name="shape-6">
            <a:extLst>
              <a:ext uri="{FF2B5EF4-FFF2-40B4-BE49-F238E27FC236}">
                <a16:creationId xmlns:a16="http://schemas.microsoft.com/office/drawing/2014/main" id="{EEDA2172-90EA-4485-8042-056C94254F25}"/>
              </a:ext>
            </a:extLst>
          </p:cNvPr>
          <p:cNvSpPr>
            <a:spLocks noGrp="1"/>
          </p:cNvSpPr>
          <p:nvPr/>
        </p:nvSpPr>
        <p:spPr>
          <a:xfrm>
            <a:off x="3067050" y="2447925"/>
            <a:ext cx="304800" cy="171450"/>
          </a:xfrm>
          <a:prstGeom prst="rightArrow">
            <a:avLst/>
          </a:prstGeom>
          <a:solidFill>
            <a:srgbClr val="176779"/>
          </a:solidFill>
          <a:ln w="0">
            <a:noFill/>
          </a:ln>
        </p:spPr>
        <p:txBody>
          <a:bodyPr/>
          <a:lstStyle/>
          <a:p>
            <a:endParaRPr lang="en-US"/>
          </a:p>
        </p:txBody>
      </p:sp>
      <p:sp>
        <p:nvSpPr>
          <p:cNvPr id="8" name="shape-7">
            <a:extLst>
              <a:ext uri="{FF2B5EF4-FFF2-40B4-BE49-F238E27FC236}">
                <a16:creationId xmlns:a16="http://schemas.microsoft.com/office/drawing/2014/main" id="{6C6A7250-796D-43B3-9D8F-8239D51E72FB}"/>
              </a:ext>
            </a:extLst>
          </p:cNvPr>
          <p:cNvSpPr>
            <a:spLocks noGrp="1"/>
          </p:cNvSpPr>
          <p:nvPr/>
        </p:nvSpPr>
        <p:spPr>
          <a:xfrm>
            <a:off x="3448050" y="1990725"/>
            <a:ext cx="2419350" cy="0"/>
          </a:xfrm>
          <a:prstGeom prst="line">
            <a:avLst/>
          </a:prstGeom>
          <a:noFill/>
          <a:ln w="14288">
            <a:solidFill>
              <a:srgbClr val="176779"/>
            </a:solidFill>
          </a:ln>
        </p:spPr>
        <p:txBody>
          <a:bodyPr/>
          <a:lstStyle/>
          <a:p>
            <a:endParaRPr lang="en-US"/>
          </a:p>
        </p:txBody>
      </p:sp>
      <p:sp>
        <p:nvSpPr>
          <p:cNvPr id="9" name="text-8">
            <a:extLst>
              <a:ext uri="{FF2B5EF4-FFF2-40B4-BE49-F238E27FC236}">
                <a16:creationId xmlns:a16="http://schemas.microsoft.com/office/drawing/2014/main" id="{5594157F-DE27-44E4-8597-ADAE3F821587}"/>
              </a:ext>
            </a:extLst>
          </p:cNvPr>
          <p:cNvSpPr>
            <a:spLocks noGrp="1"/>
          </p:cNvSpPr>
          <p:nvPr/>
        </p:nvSpPr>
        <p:spPr>
          <a:xfrm>
            <a:off x="3448050" y="2114550"/>
            <a:ext cx="2419350" cy="1200150"/>
          </a:xfrm>
          <a:prstGeom prst="rect">
            <a:avLst/>
          </a:prstGeom>
          <a:noFill/>
          <a:ln w="0">
            <a:noFill/>
          </a:ln>
        </p:spPr>
        <p:txBody>
          <a:bodyPr wrap="square" lIns="0" tIns="0" rIns="0" bIns="0" anchor="t">
            <a:noAutofit/>
          </a:bodyPr>
          <a:lstStyle/>
          <a:p>
            <a:pPr algn="ctr">
              <a:buNone/>
              <a:defRPr sz="2100" b="1">
                <a:solidFill>
                  <a:srgbClr val="17242C"/>
                </a:solidFill>
                <a:latin typeface="Arial"/>
                <a:ea typeface="Arial"/>
                <a:cs typeface="Arial"/>
              </a:defRPr>
            </a:pPr>
            <a:r>
              <a:rPr sz="2100" b="1">
                <a:solidFill>
                  <a:srgbClr val="17242C"/>
                </a:solidFill>
                <a:latin typeface="Arial"/>
                <a:ea typeface="Arial"/>
                <a:cs typeface="Arial"/>
              </a:rPr>
              <a:t>Recovery</a:t>
            </a:r>
          </a:p>
          <a:p>
            <a:pPr algn="ctr">
              <a:buNone/>
              <a:defRPr sz="2100" b="1">
                <a:solidFill>
                  <a:srgbClr val="17242C"/>
                </a:solidFill>
                <a:latin typeface="Arial"/>
                <a:ea typeface="Arial"/>
                <a:cs typeface="Arial"/>
              </a:defRPr>
            </a:pPr>
            <a:r>
              <a:rPr sz="2100" b="1">
                <a:solidFill>
                  <a:srgbClr val="17242C"/>
                </a:solidFill>
                <a:latin typeface="Arial"/>
                <a:ea typeface="Arial"/>
                <a:cs typeface="Arial"/>
              </a:rPr>
              <a:t>over time</a:t>
            </a:r>
          </a:p>
        </p:txBody>
      </p:sp>
      <p:sp>
        <p:nvSpPr>
          <p:cNvPr id="10" name="shape-9">
            <a:extLst>
              <a:ext uri="{FF2B5EF4-FFF2-40B4-BE49-F238E27FC236}">
                <a16:creationId xmlns:a16="http://schemas.microsoft.com/office/drawing/2014/main" id="{D3A0176E-105E-45B4-93D4-D77014DC3DCF}"/>
              </a:ext>
            </a:extLst>
          </p:cNvPr>
          <p:cNvSpPr>
            <a:spLocks noGrp="1"/>
          </p:cNvSpPr>
          <p:nvPr/>
        </p:nvSpPr>
        <p:spPr>
          <a:xfrm>
            <a:off x="5943600" y="2447925"/>
            <a:ext cx="304800" cy="171450"/>
          </a:xfrm>
          <a:prstGeom prst="rightArrow">
            <a:avLst/>
          </a:prstGeom>
          <a:solidFill>
            <a:srgbClr val="176779"/>
          </a:solidFill>
          <a:ln w="0">
            <a:noFill/>
          </a:ln>
        </p:spPr>
        <p:txBody>
          <a:bodyPr/>
          <a:lstStyle/>
          <a:p>
            <a:endParaRPr lang="en-US"/>
          </a:p>
        </p:txBody>
      </p:sp>
      <p:sp>
        <p:nvSpPr>
          <p:cNvPr id="11" name="shape-10">
            <a:extLst>
              <a:ext uri="{FF2B5EF4-FFF2-40B4-BE49-F238E27FC236}">
                <a16:creationId xmlns:a16="http://schemas.microsoft.com/office/drawing/2014/main" id="{1521F576-2E3B-4BA0-BF84-246694C65908}"/>
              </a:ext>
            </a:extLst>
          </p:cNvPr>
          <p:cNvSpPr>
            <a:spLocks noGrp="1"/>
          </p:cNvSpPr>
          <p:nvPr/>
        </p:nvSpPr>
        <p:spPr>
          <a:xfrm>
            <a:off x="6324600" y="1990725"/>
            <a:ext cx="2419350" cy="0"/>
          </a:xfrm>
          <a:prstGeom prst="line">
            <a:avLst/>
          </a:prstGeom>
          <a:noFill/>
          <a:ln w="14288">
            <a:solidFill>
              <a:srgbClr val="176779"/>
            </a:solidFill>
          </a:ln>
        </p:spPr>
        <p:txBody>
          <a:bodyPr/>
          <a:lstStyle/>
          <a:p>
            <a:endParaRPr lang="en-US"/>
          </a:p>
        </p:txBody>
      </p:sp>
      <p:sp>
        <p:nvSpPr>
          <p:cNvPr id="12" name="text-11">
            <a:extLst>
              <a:ext uri="{FF2B5EF4-FFF2-40B4-BE49-F238E27FC236}">
                <a16:creationId xmlns:a16="http://schemas.microsoft.com/office/drawing/2014/main" id="{A40B13D8-3F7C-4A46-AA53-EADDD55E8B52}"/>
              </a:ext>
            </a:extLst>
          </p:cNvPr>
          <p:cNvSpPr>
            <a:spLocks noGrp="1"/>
          </p:cNvSpPr>
          <p:nvPr/>
        </p:nvSpPr>
        <p:spPr>
          <a:xfrm>
            <a:off x="6324600" y="2114550"/>
            <a:ext cx="2419350" cy="1200150"/>
          </a:xfrm>
          <a:prstGeom prst="rect">
            <a:avLst/>
          </a:prstGeom>
          <a:noFill/>
          <a:ln w="0">
            <a:noFill/>
          </a:ln>
        </p:spPr>
        <p:txBody>
          <a:bodyPr wrap="square" lIns="0" tIns="0" rIns="0" bIns="0" anchor="t">
            <a:noAutofit/>
          </a:bodyPr>
          <a:lstStyle/>
          <a:p>
            <a:pPr algn="ctr">
              <a:buNone/>
              <a:defRPr sz="2100" b="1">
                <a:solidFill>
                  <a:srgbClr val="17242C"/>
                </a:solidFill>
                <a:latin typeface="Arial"/>
                <a:ea typeface="Arial"/>
                <a:cs typeface="Arial"/>
              </a:defRPr>
            </a:pPr>
            <a:r>
              <a:rPr sz="2100" b="1">
                <a:solidFill>
                  <a:srgbClr val="17242C"/>
                </a:solidFill>
                <a:latin typeface="Arial"/>
                <a:ea typeface="Arial"/>
                <a:cs typeface="Arial"/>
              </a:rPr>
              <a:t>Physiological</a:t>
            </a:r>
          </a:p>
          <a:p>
            <a:pPr algn="ctr">
              <a:buNone/>
              <a:defRPr sz="2100" b="1">
                <a:solidFill>
                  <a:srgbClr val="17242C"/>
                </a:solidFill>
                <a:latin typeface="Arial"/>
                <a:ea typeface="Arial"/>
                <a:cs typeface="Arial"/>
              </a:defRPr>
            </a:pPr>
            <a:r>
              <a:rPr sz="2100" b="1">
                <a:solidFill>
                  <a:srgbClr val="17242C"/>
                </a:solidFill>
                <a:latin typeface="Arial"/>
                <a:ea typeface="Arial"/>
                <a:cs typeface="Arial"/>
              </a:rPr>
              <a:t>adaptation</a:t>
            </a:r>
          </a:p>
        </p:txBody>
      </p:sp>
      <p:sp>
        <p:nvSpPr>
          <p:cNvPr id="13" name="shape-12">
            <a:extLst>
              <a:ext uri="{FF2B5EF4-FFF2-40B4-BE49-F238E27FC236}">
                <a16:creationId xmlns:a16="http://schemas.microsoft.com/office/drawing/2014/main" id="{4A7C91BA-E9AB-4900-B212-CC416DD42AA4}"/>
              </a:ext>
            </a:extLst>
          </p:cNvPr>
          <p:cNvSpPr>
            <a:spLocks noGrp="1"/>
          </p:cNvSpPr>
          <p:nvPr/>
        </p:nvSpPr>
        <p:spPr>
          <a:xfrm>
            <a:off x="8820150" y="2447925"/>
            <a:ext cx="304800" cy="171450"/>
          </a:xfrm>
          <a:prstGeom prst="rightArrow">
            <a:avLst/>
          </a:prstGeom>
          <a:solidFill>
            <a:srgbClr val="176779"/>
          </a:solidFill>
          <a:ln w="0">
            <a:noFill/>
          </a:ln>
        </p:spPr>
        <p:txBody>
          <a:bodyPr/>
          <a:lstStyle/>
          <a:p>
            <a:endParaRPr lang="en-US"/>
          </a:p>
        </p:txBody>
      </p:sp>
      <p:sp>
        <p:nvSpPr>
          <p:cNvPr id="14" name="shape-13">
            <a:extLst>
              <a:ext uri="{FF2B5EF4-FFF2-40B4-BE49-F238E27FC236}">
                <a16:creationId xmlns:a16="http://schemas.microsoft.com/office/drawing/2014/main" id="{D85A4DAD-A392-4ABD-A451-B6461DB836A2}"/>
              </a:ext>
            </a:extLst>
          </p:cNvPr>
          <p:cNvSpPr>
            <a:spLocks noGrp="1"/>
          </p:cNvSpPr>
          <p:nvPr/>
        </p:nvSpPr>
        <p:spPr>
          <a:xfrm>
            <a:off x="9201150" y="1990725"/>
            <a:ext cx="2419350" cy="0"/>
          </a:xfrm>
          <a:prstGeom prst="line">
            <a:avLst/>
          </a:prstGeom>
          <a:noFill/>
          <a:ln w="14288">
            <a:solidFill>
              <a:srgbClr val="176779"/>
            </a:solidFill>
          </a:ln>
        </p:spPr>
        <p:txBody>
          <a:bodyPr/>
          <a:lstStyle/>
          <a:p>
            <a:endParaRPr lang="en-US"/>
          </a:p>
        </p:txBody>
      </p:sp>
      <p:sp>
        <p:nvSpPr>
          <p:cNvPr id="15" name="text-14">
            <a:extLst>
              <a:ext uri="{FF2B5EF4-FFF2-40B4-BE49-F238E27FC236}">
                <a16:creationId xmlns:a16="http://schemas.microsoft.com/office/drawing/2014/main" id="{3AF22F17-7582-447B-89C3-C5ECBC6D3DFE}"/>
              </a:ext>
            </a:extLst>
          </p:cNvPr>
          <p:cNvSpPr>
            <a:spLocks noGrp="1"/>
          </p:cNvSpPr>
          <p:nvPr/>
        </p:nvSpPr>
        <p:spPr>
          <a:xfrm>
            <a:off x="9201150" y="2114550"/>
            <a:ext cx="2419350" cy="1200150"/>
          </a:xfrm>
          <a:prstGeom prst="rect">
            <a:avLst/>
          </a:prstGeom>
          <a:noFill/>
          <a:ln w="0">
            <a:noFill/>
          </a:ln>
        </p:spPr>
        <p:txBody>
          <a:bodyPr wrap="square" lIns="0" tIns="0" rIns="0" bIns="0" anchor="t">
            <a:noAutofit/>
          </a:bodyPr>
          <a:lstStyle/>
          <a:p>
            <a:pPr algn="ctr">
              <a:buNone/>
              <a:defRPr sz="2100" b="1">
                <a:solidFill>
                  <a:srgbClr val="17242C"/>
                </a:solidFill>
                <a:latin typeface="Arial"/>
                <a:ea typeface="Arial"/>
                <a:cs typeface="Arial"/>
              </a:defRPr>
            </a:pPr>
            <a:r>
              <a:rPr sz="2100" b="1">
                <a:solidFill>
                  <a:srgbClr val="17242C"/>
                </a:solidFill>
                <a:latin typeface="Arial"/>
                <a:ea typeface="Arial"/>
                <a:cs typeface="Arial"/>
              </a:rPr>
              <a:t>Relevant</a:t>
            </a:r>
          </a:p>
          <a:p>
            <a:pPr algn="ctr">
              <a:buNone/>
              <a:defRPr sz="2100" b="1">
                <a:solidFill>
                  <a:srgbClr val="17242C"/>
                </a:solidFill>
                <a:latin typeface="Arial"/>
                <a:ea typeface="Arial"/>
                <a:cs typeface="Arial"/>
              </a:defRPr>
            </a:pPr>
            <a:r>
              <a:rPr sz="2100" b="1">
                <a:solidFill>
                  <a:srgbClr val="17242C"/>
                </a:solidFill>
                <a:latin typeface="Arial"/>
                <a:ea typeface="Arial"/>
                <a:cs typeface="Arial"/>
              </a:rPr>
              <a:t>performance</a:t>
            </a:r>
          </a:p>
        </p:txBody>
      </p:sp>
      <p:sp>
        <p:nvSpPr>
          <p:cNvPr id="16" name="text-15">
            <a:extLst>
              <a:ext uri="{FF2B5EF4-FFF2-40B4-BE49-F238E27FC236}">
                <a16:creationId xmlns:a16="http://schemas.microsoft.com/office/drawing/2014/main" id="{A6F7DA37-F168-4252-BB26-11C83FC4E0CD}"/>
              </a:ext>
            </a:extLst>
          </p:cNvPr>
          <p:cNvSpPr>
            <a:spLocks noGrp="1"/>
          </p:cNvSpPr>
          <p:nvPr/>
        </p:nvSpPr>
        <p:spPr>
          <a:xfrm>
            <a:off x="571500" y="4200525"/>
            <a:ext cx="5229225" cy="781050"/>
          </a:xfrm>
          <a:prstGeom prst="rect">
            <a:avLst/>
          </a:prstGeom>
          <a:noFill/>
          <a:ln w="0">
            <a:noFill/>
          </a:ln>
        </p:spPr>
        <p:txBody>
          <a:bodyPr wrap="square" lIns="0" tIns="0" rIns="0" bIns="0" anchor="t">
            <a:noAutofit/>
          </a:bodyPr>
          <a:lstStyle/>
          <a:p>
            <a:pPr algn="l">
              <a:buNone/>
              <a:defRPr sz="2250" b="1">
                <a:solidFill>
                  <a:srgbClr val="176779"/>
                </a:solidFill>
                <a:latin typeface="Arial"/>
                <a:ea typeface="Arial"/>
                <a:cs typeface="Arial"/>
              </a:defRPr>
            </a:pPr>
            <a:r>
              <a:rPr sz="2250" b="1">
                <a:solidFill>
                  <a:srgbClr val="176779"/>
                </a:solidFill>
                <a:latin typeface="Arial"/>
                <a:ea typeface="Arial"/>
                <a:cs typeface="Arial"/>
              </a:rPr>
              <a:t>Aerobic example</a:t>
            </a:r>
          </a:p>
        </p:txBody>
      </p:sp>
      <p:sp>
        <p:nvSpPr>
          <p:cNvPr id="17" name="shape-16">
            <a:extLst>
              <a:ext uri="{FF2B5EF4-FFF2-40B4-BE49-F238E27FC236}">
                <a16:creationId xmlns:a16="http://schemas.microsoft.com/office/drawing/2014/main" id="{E8497A5D-FBA2-4A6C-B9B2-9BC16488077C}"/>
              </a:ext>
            </a:extLst>
          </p:cNvPr>
          <p:cNvSpPr>
            <a:spLocks noGrp="1"/>
          </p:cNvSpPr>
          <p:nvPr/>
        </p:nvSpPr>
        <p:spPr>
          <a:xfrm>
            <a:off x="571500" y="4657725"/>
            <a:ext cx="5229225" cy="0"/>
          </a:xfrm>
          <a:prstGeom prst="line">
            <a:avLst/>
          </a:prstGeom>
          <a:noFill/>
          <a:ln w="14288">
            <a:solidFill>
              <a:srgbClr val="176779"/>
            </a:solidFill>
          </a:ln>
        </p:spPr>
        <p:txBody>
          <a:bodyPr/>
          <a:lstStyle/>
          <a:p>
            <a:endParaRPr lang="en-US"/>
          </a:p>
        </p:txBody>
      </p:sp>
      <p:sp>
        <p:nvSpPr>
          <p:cNvPr id="18" name="text-17">
            <a:extLst>
              <a:ext uri="{FF2B5EF4-FFF2-40B4-BE49-F238E27FC236}">
                <a16:creationId xmlns:a16="http://schemas.microsoft.com/office/drawing/2014/main" id="{7193E87C-662E-4DB3-B38F-027C2DF216EC}"/>
              </a:ext>
            </a:extLst>
          </p:cNvPr>
          <p:cNvSpPr>
            <a:spLocks noGrp="1"/>
          </p:cNvSpPr>
          <p:nvPr/>
        </p:nvSpPr>
        <p:spPr>
          <a:xfrm>
            <a:off x="571500" y="4886325"/>
            <a:ext cx="5229225" cy="1219200"/>
          </a:xfrm>
          <a:prstGeom prst="rect">
            <a:avLst/>
          </a:prstGeom>
          <a:noFill/>
          <a:ln w="0">
            <a:noFill/>
          </a:ln>
        </p:spPr>
        <p:txBody>
          <a:bodyPr wrap="square" lIns="0" tIns="0" rIns="0" bIns="0" anchor="t">
            <a:noAutofit/>
          </a:bodyPr>
          <a:lstStyle/>
          <a:p>
            <a:pPr algn="l">
              <a:buNone/>
              <a:defRPr sz="2100" b="0">
                <a:solidFill>
                  <a:srgbClr val="17242C"/>
                </a:solidFill>
                <a:latin typeface="Arial"/>
                <a:ea typeface="Arial"/>
                <a:cs typeface="Arial"/>
              </a:defRPr>
            </a:pPr>
            <a:r>
              <a:rPr sz="2100" b="0">
                <a:solidFill>
                  <a:srgbClr val="17242C"/>
                </a:solidFill>
                <a:latin typeface="Arial"/>
                <a:ea typeface="Arial"/>
                <a:cs typeface="Arial"/>
              </a:rPr>
              <a:t>Stroke volume can rise. Heart rate may fall at the same submaximal demand.</a:t>
            </a:r>
          </a:p>
        </p:txBody>
      </p:sp>
      <p:sp>
        <p:nvSpPr>
          <p:cNvPr id="19" name="text-18">
            <a:extLst>
              <a:ext uri="{FF2B5EF4-FFF2-40B4-BE49-F238E27FC236}">
                <a16:creationId xmlns:a16="http://schemas.microsoft.com/office/drawing/2014/main" id="{8AFAA4A5-C23F-45C4-B0E2-4C7A932AAB71}"/>
              </a:ext>
            </a:extLst>
          </p:cNvPr>
          <p:cNvSpPr>
            <a:spLocks noGrp="1"/>
          </p:cNvSpPr>
          <p:nvPr/>
        </p:nvSpPr>
        <p:spPr>
          <a:xfrm>
            <a:off x="6391275" y="4200525"/>
            <a:ext cx="5229225" cy="781050"/>
          </a:xfrm>
          <a:prstGeom prst="rect">
            <a:avLst/>
          </a:prstGeom>
          <a:noFill/>
          <a:ln w="0">
            <a:noFill/>
          </a:ln>
        </p:spPr>
        <p:txBody>
          <a:bodyPr wrap="square" lIns="0" tIns="0" rIns="0" bIns="0" anchor="t">
            <a:noAutofit/>
          </a:bodyPr>
          <a:lstStyle/>
          <a:p>
            <a:pPr algn="l">
              <a:buNone/>
              <a:defRPr sz="2250" b="1">
                <a:solidFill>
                  <a:srgbClr val="176779"/>
                </a:solidFill>
                <a:latin typeface="Arial"/>
                <a:ea typeface="Arial"/>
                <a:cs typeface="Arial"/>
              </a:defRPr>
            </a:pPr>
            <a:r>
              <a:rPr sz="2250" b="1">
                <a:solidFill>
                  <a:srgbClr val="176779"/>
                </a:solidFill>
                <a:latin typeface="Arial"/>
                <a:ea typeface="Arial"/>
                <a:cs typeface="Arial"/>
              </a:rPr>
              <a:t>Strength example</a:t>
            </a:r>
          </a:p>
        </p:txBody>
      </p:sp>
      <p:sp>
        <p:nvSpPr>
          <p:cNvPr id="20" name="shape-19">
            <a:extLst>
              <a:ext uri="{FF2B5EF4-FFF2-40B4-BE49-F238E27FC236}">
                <a16:creationId xmlns:a16="http://schemas.microsoft.com/office/drawing/2014/main" id="{61829D06-4244-4F39-99D9-843E8F9B1E74}"/>
              </a:ext>
            </a:extLst>
          </p:cNvPr>
          <p:cNvSpPr>
            <a:spLocks noGrp="1"/>
          </p:cNvSpPr>
          <p:nvPr/>
        </p:nvSpPr>
        <p:spPr>
          <a:xfrm>
            <a:off x="6391275" y="4657725"/>
            <a:ext cx="5229225" cy="0"/>
          </a:xfrm>
          <a:prstGeom prst="line">
            <a:avLst/>
          </a:prstGeom>
          <a:noFill/>
          <a:ln w="14288">
            <a:solidFill>
              <a:srgbClr val="176779"/>
            </a:solidFill>
          </a:ln>
        </p:spPr>
        <p:txBody>
          <a:bodyPr/>
          <a:lstStyle/>
          <a:p>
            <a:endParaRPr lang="en-US"/>
          </a:p>
        </p:txBody>
      </p:sp>
      <p:sp>
        <p:nvSpPr>
          <p:cNvPr id="21" name="text-20">
            <a:extLst>
              <a:ext uri="{FF2B5EF4-FFF2-40B4-BE49-F238E27FC236}">
                <a16:creationId xmlns:a16="http://schemas.microsoft.com/office/drawing/2014/main" id="{31EF97B1-1E21-4971-BE99-7B500FCA16C0}"/>
              </a:ext>
            </a:extLst>
          </p:cNvPr>
          <p:cNvSpPr>
            <a:spLocks noGrp="1"/>
          </p:cNvSpPr>
          <p:nvPr/>
        </p:nvSpPr>
        <p:spPr>
          <a:xfrm>
            <a:off x="6391275" y="4886325"/>
            <a:ext cx="5229225" cy="1219200"/>
          </a:xfrm>
          <a:prstGeom prst="rect">
            <a:avLst/>
          </a:prstGeom>
          <a:noFill/>
          <a:ln w="0">
            <a:noFill/>
          </a:ln>
        </p:spPr>
        <p:txBody>
          <a:bodyPr wrap="square" lIns="0" tIns="0" rIns="0" bIns="0" anchor="t">
            <a:noAutofit/>
          </a:bodyPr>
          <a:lstStyle/>
          <a:p>
            <a:pPr algn="l">
              <a:buNone/>
              <a:defRPr sz="2100" b="0">
                <a:solidFill>
                  <a:srgbClr val="17242C"/>
                </a:solidFill>
                <a:latin typeface="Arial"/>
                <a:ea typeface="Arial"/>
                <a:cs typeface="Arial"/>
              </a:defRPr>
            </a:pPr>
            <a:r>
              <a:rPr sz="2100" b="0">
                <a:solidFill>
                  <a:srgbClr val="17242C"/>
                </a:solidFill>
                <a:latin typeface="Arial"/>
                <a:ea typeface="Arial"/>
                <a:cs typeface="Arial"/>
              </a:rPr>
              <a:t>Hypertrophy and neural adaptations can increase force production.</a:t>
            </a:r>
          </a:p>
        </p:txBody>
      </p:sp>
      <p:sp>
        <p:nvSpPr>
          <p:cNvPr id="22" name="text-21">
            <a:extLst>
              <a:ext uri="{FF2B5EF4-FFF2-40B4-BE49-F238E27FC236}">
                <a16:creationId xmlns:a16="http://schemas.microsoft.com/office/drawing/2014/main" id="{7E4A5AE0-9E69-4218-B644-C363CB0449AC}"/>
              </a:ext>
            </a:extLst>
          </p:cNvPr>
          <p:cNvSpPr>
            <a:spLocks noGrp="1"/>
          </p:cNvSpPr>
          <p:nvPr/>
        </p:nvSpPr>
        <p:spPr>
          <a:xfrm>
            <a:off x="571500" y="5905500"/>
            <a:ext cx="10953750" cy="476250"/>
          </a:xfrm>
          <a:prstGeom prst="rect">
            <a:avLst/>
          </a:prstGeom>
          <a:noFill/>
          <a:ln w="0">
            <a:noFill/>
          </a:ln>
        </p:spPr>
        <p:txBody>
          <a:bodyPr wrap="square" lIns="0" tIns="0" rIns="0" bIns="0" anchor="t">
            <a:noAutofit/>
          </a:bodyPr>
          <a:lstStyle/>
          <a:p>
            <a:pPr algn="l">
              <a:buNone/>
              <a:defRPr sz="1725" b="0">
                <a:solidFill>
                  <a:srgbClr val="52616A"/>
                </a:solidFill>
                <a:latin typeface="Arial"/>
                <a:ea typeface="Arial"/>
                <a:cs typeface="Arial"/>
              </a:defRPr>
            </a:pPr>
            <a:r>
              <a:rPr sz="1725" b="0">
                <a:solidFill>
                  <a:srgbClr val="52616A"/>
                </a:solidFill>
                <a:latin typeface="Arial"/>
                <a:ea typeface="Arial"/>
                <a:cs typeface="Arial"/>
              </a:rPr>
              <a:t>Cardiac output = heart rate × stroke volume. Resting output need not rise.</a:t>
            </a:r>
          </a:p>
        </p:txBody>
      </p:sp>
    </p:spTree>
    <p:extLst>
      <p:ext uri="{BB962C8B-B14F-4D97-AF65-F5344CB8AC3E}">
        <p14:creationId xmlns:p14="http://schemas.microsoft.com/office/powerpoint/2010/main" val="137063139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6" name="text-0">
            <a:extLst>
              <a:ext uri="{FF2B5EF4-FFF2-40B4-BE49-F238E27FC236}">
                <a16:creationId xmlns:a16="http://schemas.microsoft.com/office/drawing/2014/main" id="{7D68E3B7-8458-4318-8274-61BF3497A981}"/>
              </a:ext>
            </a:extLst>
          </p:cNvPr>
          <p:cNvSpPr>
            <a:spLocks noGrp="1"/>
          </p:cNvSpPr>
          <p:nvPr/>
        </p:nvSpPr>
        <p:spPr>
          <a:xfrm>
            <a:off x="571500" y="571500"/>
            <a:ext cx="11049000" cy="1009650"/>
          </a:xfrm>
          <a:prstGeom prst="rect">
            <a:avLst/>
          </a:prstGeom>
          <a:noFill/>
          <a:ln w="0">
            <a:noFill/>
          </a:ln>
        </p:spPr>
        <p:txBody>
          <a:bodyPr wrap="square" lIns="0" tIns="0" rIns="0" bIns="0" anchor="t">
            <a:noAutofit/>
          </a:bodyPr>
          <a:lstStyle/>
          <a:p>
            <a:pPr algn="l">
              <a:buNone/>
              <a:defRPr sz="3150" b="1">
                <a:solidFill>
                  <a:srgbClr val="17242C"/>
                </a:solidFill>
                <a:latin typeface="Arial"/>
                <a:ea typeface="Arial"/>
                <a:cs typeface="Arial"/>
              </a:defRPr>
            </a:pPr>
            <a:r>
              <a:rPr sz="3150" b="1">
                <a:solidFill>
                  <a:srgbClr val="17242C"/>
                </a:solidFill>
                <a:latin typeface="Arial"/>
                <a:ea typeface="Arial"/>
                <a:cs typeface="Arial"/>
              </a:rPr>
              <a:t>Individual and group sports</a:t>
            </a:r>
          </a:p>
        </p:txBody>
      </p:sp>
      <p:sp>
        <p:nvSpPr>
          <p:cNvPr id="2" name="shape-1">
            <a:extLst>
              <a:ext uri="{FF2B5EF4-FFF2-40B4-BE49-F238E27FC236}">
                <a16:creationId xmlns:a16="http://schemas.microsoft.com/office/drawing/2014/main" id="{028939F3-367E-42D4-9D90-52E43645E0DD}"/>
              </a:ext>
            </a:extLst>
          </p:cNvPr>
          <p:cNvSpPr>
            <a:spLocks noGrp="1"/>
          </p:cNvSpPr>
          <p:nvPr/>
        </p:nvSpPr>
        <p:spPr>
          <a:xfrm>
            <a:off x="571500" y="6315075"/>
            <a:ext cx="11049000" cy="0"/>
          </a:xfrm>
          <a:prstGeom prst="line">
            <a:avLst/>
          </a:prstGeom>
          <a:noFill/>
          <a:ln w="14288">
            <a:solidFill>
              <a:srgbClr val="D5DEE2"/>
            </a:solidFill>
          </a:ln>
        </p:spPr>
        <p:txBody>
          <a:bodyPr/>
          <a:lstStyle/>
          <a:p>
            <a:endParaRPr lang="en-US"/>
          </a:p>
        </p:txBody>
      </p:sp>
      <p:sp>
        <p:nvSpPr>
          <p:cNvPr id="3" name="text-2">
            <a:extLst>
              <a:ext uri="{FF2B5EF4-FFF2-40B4-BE49-F238E27FC236}">
                <a16:creationId xmlns:a16="http://schemas.microsoft.com/office/drawing/2014/main" id="{E5C1C091-EDC1-470B-A72F-970DB51BBD18}"/>
              </a:ext>
            </a:extLst>
          </p:cNvPr>
          <p:cNvSpPr>
            <a:spLocks noGrp="1"/>
          </p:cNvSpPr>
          <p:nvPr/>
        </p:nvSpPr>
        <p:spPr>
          <a:xfrm>
            <a:off x="571500" y="6457950"/>
            <a:ext cx="9429750" cy="209550"/>
          </a:xfrm>
          <a:prstGeom prst="rect">
            <a:avLst/>
          </a:prstGeom>
          <a:noFill/>
          <a:ln w="0">
            <a:noFill/>
          </a:ln>
        </p:spPr>
        <p:txBody>
          <a:bodyPr wrap="square" lIns="0" tIns="0" rIns="0" bIns="0" anchor="t">
            <a:noAutofit/>
          </a:bodyPr>
          <a:lstStyle/>
          <a:p>
            <a:pPr algn="l">
              <a:buNone/>
              <a:defRPr sz="1275" b="0">
                <a:solidFill>
                  <a:srgbClr val="52616A"/>
                </a:solidFill>
                <a:latin typeface="Arial"/>
                <a:ea typeface="Arial"/>
                <a:cs typeface="Arial"/>
              </a:defRPr>
            </a:pPr>
            <a:r>
              <a:rPr sz="1275" b="0">
                <a:solidFill>
                  <a:srgbClr val="52616A"/>
                </a:solidFill>
                <a:latin typeface="Arial"/>
                <a:ea typeface="Arial"/>
                <a:cs typeface="Arial"/>
              </a:rPr>
              <a:t>Workbook p24</a:t>
            </a:r>
          </a:p>
        </p:txBody>
      </p:sp>
      <p:sp>
        <p:nvSpPr>
          <p:cNvPr id="4" name="text-3">
            <a:extLst>
              <a:ext uri="{FF2B5EF4-FFF2-40B4-BE49-F238E27FC236}">
                <a16:creationId xmlns:a16="http://schemas.microsoft.com/office/drawing/2014/main" id="{E405F94C-3B59-4058-BDF2-FB0A404F5BCC}"/>
              </a:ext>
            </a:extLst>
          </p:cNvPr>
          <p:cNvSpPr>
            <a:spLocks noGrp="1"/>
          </p:cNvSpPr>
          <p:nvPr/>
        </p:nvSpPr>
        <p:spPr>
          <a:xfrm>
            <a:off x="11049000" y="6438900"/>
            <a:ext cx="571500" cy="228600"/>
          </a:xfrm>
          <a:prstGeom prst="rect">
            <a:avLst/>
          </a:prstGeom>
          <a:noFill/>
          <a:ln w="0">
            <a:noFill/>
          </a:ln>
        </p:spPr>
        <p:txBody>
          <a:bodyPr wrap="square" lIns="0" tIns="0" rIns="0" bIns="0" anchor="t">
            <a:noAutofit/>
          </a:bodyPr>
          <a:lstStyle/>
          <a:p>
            <a:pPr algn="r">
              <a:buNone/>
              <a:defRPr sz="1350" b="0">
                <a:solidFill>
                  <a:srgbClr val="52616A"/>
                </a:solidFill>
                <a:latin typeface="Arial"/>
                <a:ea typeface="Arial"/>
                <a:cs typeface="Arial"/>
              </a:defRPr>
            </a:pPr>
            <a:r>
              <a:rPr sz="1350" b="0">
                <a:solidFill>
                  <a:srgbClr val="52616A"/>
                </a:solidFill>
                <a:latin typeface="Arial"/>
                <a:ea typeface="Arial"/>
                <a:cs typeface="Arial"/>
              </a:rPr>
              <a:t>44</a:t>
            </a:r>
          </a:p>
        </p:txBody>
      </p:sp>
      <p:sp>
        <p:nvSpPr>
          <p:cNvPr id="5" name="shape-4">
            <a:extLst>
              <a:ext uri="{FF2B5EF4-FFF2-40B4-BE49-F238E27FC236}">
                <a16:creationId xmlns:a16="http://schemas.microsoft.com/office/drawing/2014/main" id="{E766A3F1-C2B0-446C-BDE6-AF1BAE2AC757}"/>
              </a:ext>
            </a:extLst>
          </p:cNvPr>
          <p:cNvSpPr>
            <a:spLocks noGrp="1"/>
          </p:cNvSpPr>
          <p:nvPr/>
        </p:nvSpPr>
        <p:spPr>
          <a:xfrm>
            <a:off x="571500" y="1924050"/>
            <a:ext cx="1844040" cy="0"/>
          </a:xfrm>
          <a:prstGeom prst="line">
            <a:avLst/>
          </a:prstGeom>
          <a:noFill/>
          <a:ln w="14288">
            <a:solidFill>
              <a:srgbClr val="176779"/>
            </a:solidFill>
          </a:ln>
        </p:spPr>
        <p:txBody>
          <a:bodyPr/>
          <a:lstStyle/>
          <a:p>
            <a:endParaRPr lang="en-US"/>
          </a:p>
        </p:txBody>
      </p:sp>
      <p:sp>
        <p:nvSpPr>
          <p:cNvPr id="6" name="text-5">
            <a:extLst>
              <a:ext uri="{FF2B5EF4-FFF2-40B4-BE49-F238E27FC236}">
                <a16:creationId xmlns:a16="http://schemas.microsoft.com/office/drawing/2014/main" id="{58AFC409-50E8-4A9D-9950-36F9FE8AC58B}"/>
              </a:ext>
            </a:extLst>
          </p:cNvPr>
          <p:cNvSpPr>
            <a:spLocks noGrp="1"/>
          </p:cNvSpPr>
          <p:nvPr/>
        </p:nvSpPr>
        <p:spPr>
          <a:xfrm>
            <a:off x="571500" y="2047875"/>
            <a:ext cx="1844040" cy="1200150"/>
          </a:xfrm>
          <a:prstGeom prst="rect">
            <a:avLst/>
          </a:prstGeom>
          <a:noFill/>
          <a:ln w="0">
            <a:noFill/>
          </a:ln>
        </p:spPr>
        <p:txBody>
          <a:bodyPr wrap="square" lIns="0" tIns="0" rIns="0" bIns="0" anchor="t">
            <a:noAutofit/>
          </a:bodyPr>
          <a:lstStyle/>
          <a:p>
            <a:pPr algn="ctr">
              <a:buNone/>
              <a:defRPr sz="2025" b="1">
                <a:solidFill>
                  <a:srgbClr val="17242C"/>
                </a:solidFill>
                <a:latin typeface="Arial"/>
                <a:ea typeface="Arial"/>
                <a:cs typeface="Arial"/>
              </a:defRPr>
            </a:pPr>
            <a:r>
              <a:rPr sz="2025" b="1">
                <a:solidFill>
                  <a:srgbClr val="17242C"/>
                </a:solidFill>
                <a:latin typeface="Arial"/>
                <a:ea typeface="Arial"/>
                <a:cs typeface="Arial"/>
              </a:rPr>
              <a:t>Goal and</a:t>
            </a:r>
          </a:p>
          <a:p>
            <a:pPr algn="ctr">
              <a:buNone/>
              <a:defRPr sz="2025" b="1">
                <a:solidFill>
                  <a:srgbClr val="17242C"/>
                </a:solidFill>
                <a:latin typeface="Arial"/>
                <a:ea typeface="Arial"/>
                <a:cs typeface="Arial"/>
              </a:defRPr>
            </a:pPr>
            <a:r>
              <a:rPr sz="2025" b="1">
                <a:solidFill>
                  <a:srgbClr val="17242C"/>
                </a:solidFill>
                <a:latin typeface="Arial"/>
                <a:ea typeface="Arial"/>
                <a:cs typeface="Arial"/>
              </a:rPr>
              <a:t>safety</a:t>
            </a:r>
          </a:p>
        </p:txBody>
      </p:sp>
      <p:sp>
        <p:nvSpPr>
          <p:cNvPr id="7" name="shape-6">
            <a:extLst>
              <a:ext uri="{FF2B5EF4-FFF2-40B4-BE49-F238E27FC236}">
                <a16:creationId xmlns:a16="http://schemas.microsoft.com/office/drawing/2014/main" id="{754BF539-07DB-407E-AD40-D4DF8EE92736}"/>
              </a:ext>
            </a:extLst>
          </p:cNvPr>
          <p:cNvSpPr>
            <a:spLocks noGrp="1"/>
          </p:cNvSpPr>
          <p:nvPr/>
        </p:nvSpPr>
        <p:spPr>
          <a:xfrm>
            <a:off x="2491740" y="2381250"/>
            <a:ext cx="304800" cy="171450"/>
          </a:xfrm>
          <a:prstGeom prst="rightArrow">
            <a:avLst/>
          </a:prstGeom>
          <a:solidFill>
            <a:srgbClr val="176779"/>
          </a:solidFill>
          <a:ln w="0">
            <a:noFill/>
          </a:ln>
        </p:spPr>
        <p:txBody>
          <a:bodyPr/>
          <a:lstStyle/>
          <a:p>
            <a:endParaRPr lang="en-US"/>
          </a:p>
        </p:txBody>
      </p:sp>
      <p:sp>
        <p:nvSpPr>
          <p:cNvPr id="8" name="shape-7">
            <a:extLst>
              <a:ext uri="{FF2B5EF4-FFF2-40B4-BE49-F238E27FC236}">
                <a16:creationId xmlns:a16="http://schemas.microsoft.com/office/drawing/2014/main" id="{7686585C-34B4-4CCC-8F7C-2C496A3D4C3D}"/>
              </a:ext>
            </a:extLst>
          </p:cNvPr>
          <p:cNvSpPr>
            <a:spLocks noGrp="1"/>
          </p:cNvSpPr>
          <p:nvPr/>
        </p:nvSpPr>
        <p:spPr>
          <a:xfrm>
            <a:off x="2872740" y="1924050"/>
            <a:ext cx="1844040" cy="0"/>
          </a:xfrm>
          <a:prstGeom prst="line">
            <a:avLst/>
          </a:prstGeom>
          <a:noFill/>
          <a:ln w="14288">
            <a:solidFill>
              <a:srgbClr val="176779"/>
            </a:solidFill>
          </a:ln>
        </p:spPr>
        <p:txBody>
          <a:bodyPr/>
          <a:lstStyle/>
          <a:p>
            <a:endParaRPr lang="en-US"/>
          </a:p>
        </p:txBody>
      </p:sp>
      <p:sp>
        <p:nvSpPr>
          <p:cNvPr id="9" name="text-8">
            <a:extLst>
              <a:ext uri="{FF2B5EF4-FFF2-40B4-BE49-F238E27FC236}">
                <a16:creationId xmlns:a16="http://schemas.microsoft.com/office/drawing/2014/main" id="{B3FF7F2E-D69E-417D-8641-89D43CA88CF7}"/>
              </a:ext>
            </a:extLst>
          </p:cNvPr>
          <p:cNvSpPr>
            <a:spLocks noGrp="1"/>
          </p:cNvSpPr>
          <p:nvPr/>
        </p:nvSpPr>
        <p:spPr>
          <a:xfrm>
            <a:off x="2872740" y="2047875"/>
            <a:ext cx="1844040" cy="1200150"/>
          </a:xfrm>
          <a:prstGeom prst="rect">
            <a:avLst/>
          </a:prstGeom>
          <a:noFill/>
          <a:ln w="0">
            <a:noFill/>
          </a:ln>
        </p:spPr>
        <p:txBody>
          <a:bodyPr wrap="square" lIns="0" tIns="0" rIns="0" bIns="0" anchor="t">
            <a:noAutofit/>
          </a:bodyPr>
          <a:lstStyle/>
          <a:p>
            <a:pPr algn="ctr">
              <a:buNone/>
              <a:defRPr sz="2025" b="1">
                <a:solidFill>
                  <a:srgbClr val="17242C"/>
                </a:solidFill>
                <a:latin typeface="Arial"/>
                <a:ea typeface="Arial"/>
                <a:cs typeface="Arial"/>
              </a:defRPr>
            </a:pPr>
            <a:r>
              <a:rPr sz="2025" b="1">
                <a:solidFill>
                  <a:srgbClr val="17242C"/>
                </a:solidFill>
                <a:latin typeface="Arial"/>
                <a:ea typeface="Arial"/>
                <a:cs typeface="Arial"/>
              </a:rPr>
              <a:t>Warm-up</a:t>
            </a:r>
          </a:p>
        </p:txBody>
      </p:sp>
      <p:sp>
        <p:nvSpPr>
          <p:cNvPr id="10" name="shape-9">
            <a:extLst>
              <a:ext uri="{FF2B5EF4-FFF2-40B4-BE49-F238E27FC236}">
                <a16:creationId xmlns:a16="http://schemas.microsoft.com/office/drawing/2014/main" id="{9840F1D2-BEAB-4C9A-9AFB-177F81A2AA21}"/>
              </a:ext>
            </a:extLst>
          </p:cNvPr>
          <p:cNvSpPr>
            <a:spLocks noGrp="1"/>
          </p:cNvSpPr>
          <p:nvPr/>
        </p:nvSpPr>
        <p:spPr>
          <a:xfrm>
            <a:off x="4792980" y="2381250"/>
            <a:ext cx="304800" cy="171450"/>
          </a:xfrm>
          <a:prstGeom prst="rightArrow">
            <a:avLst/>
          </a:prstGeom>
          <a:solidFill>
            <a:srgbClr val="176779"/>
          </a:solidFill>
          <a:ln w="0">
            <a:noFill/>
          </a:ln>
        </p:spPr>
        <p:txBody>
          <a:bodyPr/>
          <a:lstStyle/>
          <a:p>
            <a:endParaRPr lang="en-US"/>
          </a:p>
        </p:txBody>
      </p:sp>
      <p:sp>
        <p:nvSpPr>
          <p:cNvPr id="11" name="shape-10">
            <a:extLst>
              <a:ext uri="{FF2B5EF4-FFF2-40B4-BE49-F238E27FC236}">
                <a16:creationId xmlns:a16="http://schemas.microsoft.com/office/drawing/2014/main" id="{8CBDE940-7E03-457E-BDA6-0E57AF35E7CA}"/>
              </a:ext>
            </a:extLst>
          </p:cNvPr>
          <p:cNvSpPr>
            <a:spLocks noGrp="1"/>
          </p:cNvSpPr>
          <p:nvPr/>
        </p:nvSpPr>
        <p:spPr>
          <a:xfrm>
            <a:off x="5173980" y="1924050"/>
            <a:ext cx="1844040" cy="0"/>
          </a:xfrm>
          <a:prstGeom prst="line">
            <a:avLst/>
          </a:prstGeom>
          <a:noFill/>
          <a:ln w="14288">
            <a:solidFill>
              <a:srgbClr val="176779"/>
            </a:solidFill>
          </a:ln>
        </p:spPr>
        <p:txBody>
          <a:bodyPr/>
          <a:lstStyle/>
          <a:p>
            <a:endParaRPr lang="en-US"/>
          </a:p>
        </p:txBody>
      </p:sp>
      <p:sp>
        <p:nvSpPr>
          <p:cNvPr id="12" name="text-11">
            <a:extLst>
              <a:ext uri="{FF2B5EF4-FFF2-40B4-BE49-F238E27FC236}">
                <a16:creationId xmlns:a16="http://schemas.microsoft.com/office/drawing/2014/main" id="{CD3B2DD5-241B-4CE0-936C-6C4F86DBB30C}"/>
              </a:ext>
            </a:extLst>
          </p:cNvPr>
          <p:cNvSpPr>
            <a:spLocks noGrp="1"/>
          </p:cNvSpPr>
          <p:nvPr/>
        </p:nvSpPr>
        <p:spPr>
          <a:xfrm>
            <a:off x="5173980" y="2047875"/>
            <a:ext cx="1844040" cy="1200150"/>
          </a:xfrm>
          <a:prstGeom prst="rect">
            <a:avLst/>
          </a:prstGeom>
          <a:noFill/>
          <a:ln w="0">
            <a:noFill/>
          </a:ln>
        </p:spPr>
        <p:txBody>
          <a:bodyPr wrap="square" lIns="0" tIns="0" rIns="0" bIns="0" anchor="t">
            <a:noAutofit/>
          </a:bodyPr>
          <a:lstStyle/>
          <a:p>
            <a:pPr algn="ctr">
              <a:buNone/>
              <a:defRPr sz="2025" b="1">
                <a:solidFill>
                  <a:srgbClr val="17242C"/>
                </a:solidFill>
                <a:latin typeface="Arial"/>
                <a:ea typeface="Arial"/>
                <a:cs typeface="Arial"/>
              </a:defRPr>
            </a:pPr>
            <a:r>
              <a:rPr sz="2025" b="1">
                <a:solidFill>
                  <a:srgbClr val="17242C"/>
                </a:solidFill>
                <a:latin typeface="Arial"/>
                <a:ea typeface="Arial"/>
                <a:cs typeface="Arial"/>
              </a:rPr>
              <a:t>Skill and</a:t>
            </a:r>
          </a:p>
          <a:p>
            <a:pPr algn="ctr">
              <a:buNone/>
              <a:defRPr sz="2025" b="1">
                <a:solidFill>
                  <a:srgbClr val="17242C"/>
                </a:solidFill>
                <a:latin typeface="Arial"/>
                <a:ea typeface="Arial"/>
                <a:cs typeface="Arial"/>
              </a:defRPr>
            </a:pPr>
            <a:r>
              <a:rPr sz="2025" b="1">
                <a:solidFill>
                  <a:srgbClr val="17242C"/>
                </a:solidFill>
                <a:latin typeface="Arial"/>
                <a:ea typeface="Arial"/>
                <a:cs typeface="Arial"/>
              </a:rPr>
              <a:t>conditioning</a:t>
            </a:r>
          </a:p>
        </p:txBody>
      </p:sp>
      <p:sp>
        <p:nvSpPr>
          <p:cNvPr id="13" name="shape-12">
            <a:extLst>
              <a:ext uri="{FF2B5EF4-FFF2-40B4-BE49-F238E27FC236}">
                <a16:creationId xmlns:a16="http://schemas.microsoft.com/office/drawing/2014/main" id="{05E5D602-B8F2-4089-8928-A4FEFF897AE3}"/>
              </a:ext>
            </a:extLst>
          </p:cNvPr>
          <p:cNvSpPr>
            <a:spLocks noGrp="1"/>
          </p:cNvSpPr>
          <p:nvPr/>
        </p:nvSpPr>
        <p:spPr>
          <a:xfrm>
            <a:off x="7094220" y="2381250"/>
            <a:ext cx="304800" cy="171450"/>
          </a:xfrm>
          <a:prstGeom prst="rightArrow">
            <a:avLst/>
          </a:prstGeom>
          <a:solidFill>
            <a:srgbClr val="176779"/>
          </a:solidFill>
          <a:ln w="0">
            <a:noFill/>
          </a:ln>
        </p:spPr>
        <p:txBody>
          <a:bodyPr/>
          <a:lstStyle/>
          <a:p>
            <a:endParaRPr lang="en-US"/>
          </a:p>
        </p:txBody>
      </p:sp>
      <p:sp>
        <p:nvSpPr>
          <p:cNvPr id="14" name="shape-13">
            <a:extLst>
              <a:ext uri="{FF2B5EF4-FFF2-40B4-BE49-F238E27FC236}">
                <a16:creationId xmlns:a16="http://schemas.microsoft.com/office/drawing/2014/main" id="{CDB70C26-D94E-4BE3-B06A-58DBC248C32A}"/>
              </a:ext>
            </a:extLst>
          </p:cNvPr>
          <p:cNvSpPr>
            <a:spLocks noGrp="1"/>
          </p:cNvSpPr>
          <p:nvPr/>
        </p:nvSpPr>
        <p:spPr>
          <a:xfrm>
            <a:off x="7475220" y="1924050"/>
            <a:ext cx="1844040" cy="0"/>
          </a:xfrm>
          <a:prstGeom prst="line">
            <a:avLst/>
          </a:prstGeom>
          <a:noFill/>
          <a:ln w="14288">
            <a:solidFill>
              <a:srgbClr val="176779"/>
            </a:solidFill>
          </a:ln>
        </p:spPr>
        <p:txBody>
          <a:bodyPr/>
          <a:lstStyle/>
          <a:p>
            <a:endParaRPr lang="en-US"/>
          </a:p>
        </p:txBody>
      </p:sp>
      <p:sp>
        <p:nvSpPr>
          <p:cNvPr id="15" name="text-14">
            <a:extLst>
              <a:ext uri="{FF2B5EF4-FFF2-40B4-BE49-F238E27FC236}">
                <a16:creationId xmlns:a16="http://schemas.microsoft.com/office/drawing/2014/main" id="{80137ADF-7369-4DC5-9168-5319E029CA8E}"/>
              </a:ext>
            </a:extLst>
          </p:cNvPr>
          <p:cNvSpPr>
            <a:spLocks noGrp="1"/>
          </p:cNvSpPr>
          <p:nvPr/>
        </p:nvSpPr>
        <p:spPr>
          <a:xfrm>
            <a:off x="7475220" y="2047875"/>
            <a:ext cx="1844040" cy="1200150"/>
          </a:xfrm>
          <a:prstGeom prst="rect">
            <a:avLst/>
          </a:prstGeom>
          <a:noFill/>
          <a:ln w="0">
            <a:noFill/>
          </a:ln>
        </p:spPr>
        <p:txBody>
          <a:bodyPr wrap="square" lIns="0" tIns="0" rIns="0" bIns="0" anchor="t">
            <a:noAutofit/>
          </a:bodyPr>
          <a:lstStyle/>
          <a:p>
            <a:pPr algn="ctr">
              <a:buNone/>
              <a:defRPr sz="2025" b="1">
                <a:solidFill>
                  <a:srgbClr val="17242C"/>
                </a:solidFill>
                <a:latin typeface="Arial"/>
                <a:ea typeface="Arial"/>
                <a:cs typeface="Arial"/>
              </a:defRPr>
            </a:pPr>
            <a:r>
              <a:rPr sz="2025" b="1">
                <a:solidFill>
                  <a:srgbClr val="17242C"/>
                </a:solidFill>
                <a:latin typeface="Arial"/>
                <a:ea typeface="Arial"/>
                <a:cs typeface="Arial"/>
              </a:rPr>
              <a:t>Strategy</a:t>
            </a:r>
          </a:p>
          <a:p>
            <a:pPr algn="ctr">
              <a:buNone/>
              <a:defRPr sz="2025" b="1">
                <a:solidFill>
                  <a:srgbClr val="17242C"/>
                </a:solidFill>
                <a:latin typeface="Arial"/>
                <a:ea typeface="Arial"/>
                <a:cs typeface="Arial"/>
              </a:defRPr>
            </a:pPr>
            <a:r>
              <a:rPr sz="2025" b="1">
                <a:solidFill>
                  <a:srgbClr val="17242C"/>
                </a:solidFill>
                <a:latin typeface="Arial"/>
                <a:ea typeface="Arial"/>
                <a:cs typeface="Arial"/>
              </a:rPr>
              <a:t>and tactics</a:t>
            </a:r>
          </a:p>
        </p:txBody>
      </p:sp>
      <p:sp>
        <p:nvSpPr>
          <p:cNvPr id="16" name="shape-15">
            <a:extLst>
              <a:ext uri="{FF2B5EF4-FFF2-40B4-BE49-F238E27FC236}">
                <a16:creationId xmlns:a16="http://schemas.microsoft.com/office/drawing/2014/main" id="{BC0EDCFF-D024-4762-9D26-04767907403A}"/>
              </a:ext>
            </a:extLst>
          </p:cNvPr>
          <p:cNvSpPr>
            <a:spLocks noGrp="1"/>
          </p:cNvSpPr>
          <p:nvPr/>
        </p:nvSpPr>
        <p:spPr>
          <a:xfrm>
            <a:off x="9395460" y="2381250"/>
            <a:ext cx="304800" cy="171450"/>
          </a:xfrm>
          <a:prstGeom prst="rightArrow">
            <a:avLst/>
          </a:prstGeom>
          <a:solidFill>
            <a:srgbClr val="176779"/>
          </a:solidFill>
          <a:ln w="0">
            <a:noFill/>
          </a:ln>
        </p:spPr>
        <p:txBody>
          <a:bodyPr/>
          <a:lstStyle/>
          <a:p>
            <a:endParaRPr lang="en-US"/>
          </a:p>
        </p:txBody>
      </p:sp>
      <p:sp>
        <p:nvSpPr>
          <p:cNvPr id="17" name="shape-16">
            <a:extLst>
              <a:ext uri="{FF2B5EF4-FFF2-40B4-BE49-F238E27FC236}">
                <a16:creationId xmlns:a16="http://schemas.microsoft.com/office/drawing/2014/main" id="{0862C311-5688-4D58-9518-39F27205CF34}"/>
              </a:ext>
            </a:extLst>
          </p:cNvPr>
          <p:cNvSpPr>
            <a:spLocks noGrp="1"/>
          </p:cNvSpPr>
          <p:nvPr/>
        </p:nvSpPr>
        <p:spPr>
          <a:xfrm>
            <a:off x="9776460" y="1924050"/>
            <a:ext cx="1844040" cy="0"/>
          </a:xfrm>
          <a:prstGeom prst="line">
            <a:avLst/>
          </a:prstGeom>
          <a:noFill/>
          <a:ln w="14288">
            <a:solidFill>
              <a:srgbClr val="176779"/>
            </a:solidFill>
          </a:ln>
        </p:spPr>
        <p:txBody>
          <a:bodyPr/>
          <a:lstStyle/>
          <a:p>
            <a:endParaRPr lang="en-US"/>
          </a:p>
        </p:txBody>
      </p:sp>
      <p:sp>
        <p:nvSpPr>
          <p:cNvPr id="18" name="text-17">
            <a:extLst>
              <a:ext uri="{FF2B5EF4-FFF2-40B4-BE49-F238E27FC236}">
                <a16:creationId xmlns:a16="http://schemas.microsoft.com/office/drawing/2014/main" id="{00883851-0E11-4523-9BD4-EBF2006D1B2F}"/>
              </a:ext>
            </a:extLst>
          </p:cNvPr>
          <p:cNvSpPr>
            <a:spLocks noGrp="1"/>
          </p:cNvSpPr>
          <p:nvPr/>
        </p:nvSpPr>
        <p:spPr>
          <a:xfrm>
            <a:off x="9776460" y="2047875"/>
            <a:ext cx="1844040" cy="1200150"/>
          </a:xfrm>
          <a:prstGeom prst="rect">
            <a:avLst/>
          </a:prstGeom>
          <a:noFill/>
          <a:ln w="0">
            <a:noFill/>
          </a:ln>
        </p:spPr>
        <p:txBody>
          <a:bodyPr wrap="square" lIns="0" tIns="0" rIns="0" bIns="0" anchor="t">
            <a:noAutofit/>
          </a:bodyPr>
          <a:lstStyle/>
          <a:p>
            <a:pPr algn="ctr">
              <a:buNone/>
              <a:defRPr sz="2025" b="1">
                <a:solidFill>
                  <a:srgbClr val="17242C"/>
                </a:solidFill>
                <a:latin typeface="Arial"/>
                <a:ea typeface="Arial"/>
                <a:cs typeface="Arial"/>
              </a:defRPr>
            </a:pPr>
            <a:r>
              <a:rPr sz="2025" b="1">
                <a:solidFill>
                  <a:srgbClr val="17242C"/>
                </a:solidFill>
                <a:latin typeface="Arial"/>
                <a:ea typeface="Arial"/>
                <a:cs typeface="Arial"/>
              </a:rPr>
              <a:t>Cool-down
and review</a:t>
            </a:r>
          </a:p>
        </p:txBody>
      </p:sp>
      <p:sp>
        <p:nvSpPr>
          <p:cNvPr id="19" name="text-18">
            <a:extLst>
              <a:ext uri="{FF2B5EF4-FFF2-40B4-BE49-F238E27FC236}">
                <a16:creationId xmlns:a16="http://schemas.microsoft.com/office/drawing/2014/main" id="{7465A9FB-DDB1-4E79-956E-CC26555D09FE}"/>
              </a:ext>
            </a:extLst>
          </p:cNvPr>
          <p:cNvSpPr>
            <a:spLocks noGrp="1"/>
          </p:cNvSpPr>
          <p:nvPr/>
        </p:nvSpPr>
        <p:spPr>
          <a:xfrm>
            <a:off x="571500" y="4019550"/>
            <a:ext cx="5229225" cy="781050"/>
          </a:xfrm>
          <a:prstGeom prst="rect">
            <a:avLst/>
          </a:prstGeom>
          <a:noFill/>
          <a:ln w="0">
            <a:noFill/>
          </a:ln>
        </p:spPr>
        <p:txBody>
          <a:bodyPr wrap="square" lIns="0" tIns="0" rIns="0" bIns="0" anchor="t">
            <a:noAutofit/>
          </a:bodyPr>
          <a:lstStyle/>
          <a:p>
            <a:pPr algn="l">
              <a:buNone/>
              <a:defRPr sz="2250" b="1">
                <a:solidFill>
                  <a:srgbClr val="176779"/>
                </a:solidFill>
                <a:latin typeface="Arial"/>
                <a:ea typeface="Arial"/>
                <a:cs typeface="Arial"/>
              </a:defRPr>
            </a:pPr>
            <a:r>
              <a:rPr sz="2250" b="1">
                <a:solidFill>
                  <a:srgbClr val="176779"/>
                </a:solidFill>
                <a:latin typeface="Arial"/>
                <a:ea typeface="Arial"/>
                <a:cs typeface="Arial"/>
              </a:rPr>
              <a:t>Tennis singles</a:t>
            </a:r>
          </a:p>
        </p:txBody>
      </p:sp>
      <p:sp>
        <p:nvSpPr>
          <p:cNvPr id="20" name="shape-19">
            <a:extLst>
              <a:ext uri="{FF2B5EF4-FFF2-40B4-BE49-F238E27FC236}">
                <a16:creationId xmlns:a16="http://schemas.microsoft.com/office/drawing/2014/main" id="{8D4580B5-6D41-4B69-920A-FC90D86E9FEA}"/>
              </a:ext>
            </a:extLst>
          </p:cNvPr>
          <p:cNvSpPr>
            <a:spLocks noGrp="1"/>
          </p:cNvSpPr>
          <p:nvPr/>
        </p:nvSpPr>
        <p:spPr>
          <a:xfrm>
            <a:off x="571500" y="4476750"/>
            <a:ext cx="5229225" cy="0"/>
          </a:xfrm>
          <a:prstGeom prst="line">
            <a:avLst/>
          </a:prstGeom>
          <a:noFill/>
          <a:ln w="14288">
            <a:solidFill>
              <a:srgbClr val="176779"/>
            </a:solidFill>
          </a:ln>
        </p:spPr>
        <p:txBody>
          <a:bodyPr/>
          <a:lstStyle/>
          <a:p>
            <a:endParaRPr lang="en-US"/>
          </a:p>
        </p:txBody>
      </p:sp>
      <p:sp>
        <p:nvSpPr>
          <p:cNvPr id="21" name="text-20">
            <a:extLst>
              <a:ext uri="{FF2B5EF4-FFF2-40B4-BE49-F238E27FC236}">
                <a16:creationId xmlns:a16="http://schemas.microsoft.com/office/drawing/2014/main" id="{247921E9-A331-4D0E-A053-F00373FA20BF}"/>
              </a:ext>
            </a:extLst>
          </p:cNvPr>
          <p:cNvSpPr>
            <a:spLocks noGrp="1"/>
          </p:cNvSpPr>
          <p:nvPr/>
        </p:nvSpPr>
        <p:spPr>
          <a:xfrm>
            <a:off x="571500" y="4705350"/>
            <a:ext cx="5229225" cy="1428750"/>
          </a:xfrm>
          <a:prstGeom prst="rect">
            <a:avLst/>
          </a:prstGeom>
          <a:noFill/>
          <a:ln w="0">
            <a:noFill/>
          </a:ln>
        </p:spPr>
        <p:txBody>
          <a:bodyPr wrap="square" lIns="0" tIns="0" rIns="0" bIns="0" anchor="t">
            <a:noAutofit/>
          </a:bodyPr>
          <a:lstStyle/>
          <a:p>
            <a:pPr algn="l">
              <a:buNone/>
              <a:defRPr sz="2175" b="0">
                <a:solidFill>
                  <a:srgbClr val="17242C"/>
                </a:solidFill>
                <a:latin typeface="Arial"/>
                <a:ea typeface="Arial"/>
                <a:cs typeface="Arial"/>
              </a:defRPr>
            </a:pPr>
            <a:r>
              <a:rPr sz="2175" b="0">
                <a:solidFill>
                  <a:srgbClr val="17242C"/>
                </a:solidFill>
                <a:latin typeface="Arial"/>
                <a:ea typeface="Arial"/>
                <a:cs typeface="Arial"/>
              </a:rPr>
              <a:t>Serve practice and individual feedback can target one player’s weakness.</a:t>
            </a:r>
          </a:p>
        </p:txBody>
      </p:sp>
      <p:sp>
        <p:nvSpPr>
          <p:cNvPr id="22" name="text-21">
            <a:extLst>
              <a:ext uri="{FF2B5EF4-FFF2-40B4-BE49-F238E27FC236}">
                <a16:creationId xmlns:a16="http://schemas.microsoft.com/office/drawing/2014/main" id="{DA30520A-E8C4-4D1A-93ED-FA4701E075B1}"/>
              </a:ext>
            </a:extLst>
          </p:cNvPr>
          <p:cNvSpPr>
            <a:spLocks noGrp="1"/>
          </p:cNvSpPr>
          <p:nvPr/>
        </p:nvSpPr>
        <p:spPr>
          <a:xfrm>
            <a:off x="6391275" y="4019550"/>
            <a:ext cx="5229225" cy="781050"/>
          </a:xfrm>
          <a:prstGeom prst="rect">
            <a:avLst/>
          </a:prstGeom>
          <a:noFill/>
          <a:ln w="0">
            <a:noFill/>
          </a:ln>
        </p:spPr>
        <p:txBody>
          <a:bodyPr wrap="square" lIns="0" tIns="0" rIns="0" bIns="0" anchor="t">
            <a:noAutofit/>
          </a:bodyPr>
          <a:lstStyle/>
          <a:p>
            <a:pPr algn="l">
              <a:buNone/>
              <a:defRPr sz="2250" b="1">
                <a:solidFill>
                  <a:srgbClr val="176779"/>
                </a:solidFill>
                <a:latin typeface="Arial"/>
                <a:ea typeface="Arial"/>
                <a:cs typeface="Arial"/>
              </a:defRPr>
            </a:pPr>
            <a:r>
              <a:rPr sz="2250" b="1">
                <a:solidFill>
                  <a:srgbClr val="176779"/>
                </a:solidFill>
                <a:latin typeface="Arial"/>
                <a:ea typeface="Arial"/>
                <a:cs typeface="Arial"/>
              </a:rPr>
              <a:t>Basketball</a:t>
            </a:r>
          </a:p>
        </p:txBody>
      </p:sp>
      <p:sp>
        <p:nvSpPr>
          <p:cNvPr id="23" name="shape-22">
            <a:extLst>
              <a:ext uri="{FF2B5EF4-FFF2-40B4-BE49-F238E27FC236}">
                <a16:creationId xmlns:a16="http://schemas.microsoft.com/office/drawing/2014/main" id="{D2892015-4B7D-4DBF-B34D-7059056D7AE2}"/>
              </a:ext>
            </a:extLst>
          </p:cNvPr>
          <p:cNvSpPr>
            <a:spLocks noGrp="1"/>
          </p:cNvSpPr>
          <p:nvPr/>
        </p:nvSpPr>
        <p:spPr>
          <a:xfrm>
            <a:off x="6391275" y="4476750"/>
            <a:ext cx="5229225" cy="0"/>
          </a:xfrm>
          <a:prstGeom prst="line">
            <a:avLst/>
          </a:prstGeom>
          <a:noFill/>
          <a:ln w="14288">
            <a:solidFill>
              <a:srgbClr val="176779"/>
            </a:solidFill>
          </a:ln>
        </p:spPr>
        <p:txBody>
          <a:bodyPr/>
          <a:lstStyle/>
          <a:p>
            <a:endParaRPr lang="en-US"/>
          </a:p>
        </p:txBody>
      </p:sp>
      <p:sp>
        <p:nvSpPr>
          <p:cNvPr id="24" name="text-23">
            <a:extLst>
              <a:ext uri="{FF2B5EF4-FFF2-40B4-BE49-F238E27FC236}">
                <a16:creationId xmlns:a16="http://schemas.microsoft.com/office/drawing/2014/main" id="{EDF74610-6011-4A86-B00C-E74F070B3C27}"/>
              </a:ext>
            </a:extLst>
          </p:cNvPr>
          <p:cNvSpPr>
            <a:spLocks noGrp="1"/>
          </p:cNvSpPr>
          <p:nvPr/>
        </p:nvSpPr>
        <p:spPr>
          <a:xfrm>
            <a:off x="6391275" y="4705350"/>
            <a:ext cx="5229225" cy="1428750"/>
          </a:xfrm>
          <a:prstGeom prst="rect">
            <a:avLst/>
          </a:prstGeom>
          <a:noFill/>
          <a:ln w="0">
            <a:noFill/>
          </a:ln>
        </p:spPr>
        <p:txBody>
          <a:bodyPr wrap="square" lIns="0" tIns="0" rIns="0" bIns="0" anchor="t">
            <a:noAutofit/>
          </a:bodyPr>
          <a:lstStyle/>
          <a:p>
            <a:pPr algn="l">
              <a:buNone/>
              <a:defRPr sz="2175" b="0">
                <a:solidFill>
                  <a:srgbClr val="17242C"/>
                </a:solidFill>
                <a:latin typeface="Arial"/>
                <a:ea typeface="Arial"/>
                <a:cs typeface="Arial"/>
              </a:defRPr>
            </a:pPr>
            <a:r>
              <a:rPr sz="2175" b="0">
                <a:solidFill>
                  <a:srgbClr val="17242C"/>
                </a:solidFill>
                <a:latin typeface="Arial"/>
                <a:ea typeface="Arial"/>
                <a:cs typeface="Arial"/>
              </a:rPr>
              <a:t>Passing practice also develops shared decisions, roles and communication.</a:t>
            </a:r>
          </a:p>
        </p:txBody>
      </p:sp>
      <p:sp>
        <p:nvSpPr>
          <p:cNvPr id="25" name="text-24">
            <a:extLst>
              <a:ext uri="{FF2B5EF4-FFF2-40B4-BE49-F238E27FC236}">
                <a16:creationId xmlns:a16="http://schemas.microsoft.com/office/drawing/2014/main" id="{78E621E3-8D31-43CA-9EAB-0D094195963A}"/>
              </a:ext>
            </a:extLst>
          </p:cNvPr>
          <p:cNvSpPr>
            <a:spLocks noGrp="1"/>
          </p:cNvSpPr>
          <p:nvPr/>
        </p:nvSpPr>
        <p:spPr>
          <a:xfrm>
            <a:off x="571500" y="5905500"/>
            <a:ext cx="10953750" cy="476250"/>
          </a:xfrm>
          <a:prstGeom prst="rect">
            <a:avLst/>
          </a:prstGeom>
          <a:noFill/>
          <a:ln w="0">
            <a:noFill/>
          </a:ln>
        </p:spPr>
        <p:txBody>
          <a:bodyPr wrap="square" lIns="0" tIns="0" rIns="0" bIns="0" anchor="t">
            <a:noAutofit/>
          </a:bodyPr>
          <a:lstStyle/>
          <a:p>
            <a:pPr algn="l">
              <a:buNone/>
              <a:defRPr sz="1725" b="0">
                <a:solidFill>
                  <a:srgbClr val="52616A"/>
                </a:solidFill>
                <a:latin typeface="Arial"/>
                <a:ea typeface="Arial"/>
                <a:cs typeface="Arial"/>
              </a:defRPr>
            </a:pPr>
            <a:r>
              <a:rPr sz="1725" b="0">
                <a:solidFill>
                  <a:srgbClr val="52616A"/>
                </a:solidFill>
                <a:latin typeface="Arial"/>
                <a:ea typeface="Arial"/>
                <a:cs typeface="Arial"/>
              </a:rPr>
              <a:t>Shared session structure. Different coordination and individual needs.</a:t>
            </a:r>
          </a:p>
        </p:txBody>
      </p:sp>
    </p:spTree>
    <p:extLst>
      <p:ext uri="{BB962C8B-B14F-4D97-AF65-F5344CB8AC3E}">
        <p14:creationId xmlns:p14="http://schemas.microsoft.com/office/powerpoint/2010/main" val="93223278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4" name="text-0">
            <a:extLst>
              <a:ext uri="{FF2B5EF4-FFF2-40B4-BE49-F238E27FC236}">
                <a16:creationId xmlns:a16="http://schemas.microsoft.com/office/drawing/2014/main" id="{C826A8C3-D298-4E95-9562-DEB08E182C1C}"/>
              </a:ext>
            </a:extLst>
          </p:cNvPr>
          <p:cNvSpPr>
            <a:spLocks noGrp="1"/>
          </p:cNvSpPr>
          <p:nvPr/>
        </p:nvSpPr>
        <p:spPr>
          <a:xfrm>
            <a:off x="571500" y="571500"/>
            <a:ext cx="11049000" cy="1009650"/>
          </a:xfrm>
          <a:prstGeom prst="rect">
            <a:avLst/>
          </a:prstGeom>
          <a:noFill/>
          <a:ln w="0">
            <a:noFill/>
          </a:ln>
        </p:spPr>
        <p:txBody>
          <a:bodyPr wrap="square" lIns="0" tIns="0" rIns="0" bIns="0" anchor="t">
            <a:noAutofit/>
          </a:bodyPr>
          <a:lstStyle/>
          <a:p>
            <a:pPr algn="l">
              <a:buNone/>
              <a:defRPr sz="3150" b="1">
                <a:solidFill>
                  <a:srgbClr val="17242C"/>
                </a:solidFill>
                <a:latin typeface="Arial"/>
                <a:ea typeface="Arial"/>
                <a:cs typeface="Arial"/>
              </a:defRPr>
            </a:pPr>
            <a:r>
              <a:rPr sz="3150" b="1">
                <a:solidFill>
                  <a:srgbClr val="17242C"/>
                </a:solidFill>
                <a:latin typeface="Arial"/>
                <a:ea typeface="Arial"/>
                <a:cs typeface="Arial"/>
              </a:rPr>
              <a:t>Planning across the year</a:t>
            </a:r>
          </a:p>
        </p:txBody>
      </p:sp>
      <p:sp>
        <p:nvSpPr>
          <p:cNvPr id="2" name="shape-1">
            <a:extLst>
              <a:ext uri="{FF2B5EF4-FFF2-40B4-BE49-F238E27FC236}">
                <a16:creationId xmlns:a16="http://schemas.microsoft.com/office/drawing/2014/main" id="{A26C5CFF-C06B-4060-B054-BF8B1CE17941}"/>
              </a:ext>
            </a:extLst>
          </p:cNvPr>
          <p:cNvSpPr>
            <a:spLocks noGrp="1"/>
          </p:cNvSpPr>
          <p:nvPr/>
        </p:nvSpPr>
        <p:spPr>
          <a:xfrm>
            <a:off x="571500" y="6315075"/>
            <a:ext cx="11049000" cy="0"/>
          </a:xfrm>
          <a:prstGeom prst="line">
            <a:avLst/>
          </a:prstGeom>
          <a:noFill/>
          <a:ln w="14288">
            <a:solidFill>
              <a:srgbClr val="D5DEE2"/>
            </a:solidFill>
          </a:ln>
        </p:spPr>
        <p:txBody>
          <a:bodyPr/>
          <a:lstStyle/>
          <a:p>
            <a:endParaRPr lang="en-US"/>
          </a:p>
        </p:txBody>
      </p:sp>
      <p:sp>
        <p:nvSpPr>
          <p:cNvPr id="3" name="text-2">
            <a:extLst>
              <a:ext uri="{FF2B5EF4-FFF2-40B4-BE49-F238E27FC236}">
                <a16:creationId xmlns:a16="http://schemas.microsoft.com/office/drawing/2014/main" id="{27977EE6-679B-47D2-A9E3-9AB2E1777CF1}"/>
              </a:ext>
            </a:extLst>
          </p:cNvPr>
          <p:cNvSpPr>
            <a:spLocks noGrp="1"/>
          </p:cNvSpPr>
          <p:nvPr/>
        </p:nvSpPr>
        <p:spPr>
          <a:xfrm>
            <a:off x="571500" y="6457950"/>
            <a:ext cx="9429750" cy="209550"/>
          </a:xfrm>
          <a:prstGeom prst="rect">
            <a:avLst/>
          </a:prstGeom>
          <a:noFill/>
          <a:ln w="0">
            <a:noFill/>
          </a:ln>
        </p:spPr>
        <p:txBody>
          <a:bodyPr wrap="square" lIns="0" tIns="0" rIns="0" bIns="0" anchor="t">
            <a:noAutofit/>
          </a:bodyPr>
          <a:lstStyle/>
          <a:p>
            <a:pPr algn="l">
              <a:buNone/>
              <a:defRPr sz="1275" b="0">
                <a:solidFill>
                  <a:srgbClr val="52616A"/>
                </a:solidFill>
                <a:latin typeface="Arial"/>
                <a:ea typeface="Arial"/>
                <a:cs typeface="Arial"/>
              </a:defRPr>
            </a:pPr>
            <a:r>
              <a:rPr sz="1275" b="0">
                <a:solidFill>
                  <a:srgbClr val="52616A"/>
                </a:solidFill>
                <a:latin typeface="Arial"/>
                <a:ea typeface="Arial"/>
                <a:cs typeface="Arial"/>
              </a:rPr>
              <a:t>Workbook p25</a:t>
            </a:r>
          </a:p>
        </p:txBody>
      </p:sp>
      <p:sp>
        <p:nvSpPr>
          <p:cNvPr id="4" name="text-3">
            <a:extLst>
              <a:ext uri="{FF2B5EF4-FFF2-40B4-BE49-F238E27FC236}">
                <a16:creationId xmlns:a16="http://schemas.microsoft.com/office/drawing/2014/main" id="{89E22F7D-A175-47E6-84F3-C8E1DF50BB8B}"/>
              </a:ext>
            </a:extLst>
          </p:cNvPr>
          <p:cNvSpPr>
            <a:spLocks noGrp="1"/>
          </p:cNvSpPr>
          <p:nvPr/>
        </p:nvSpPr>
        <p:spPr>
          <a:xfrm>
            <a:off x="11049000" y="6438900"/>
            <a:ext cx="571500" cy="228600"/>
          </a:xfrm>
          <a:prstGeom prst="rect">
            <a:avLst/>
          </a:prstGeom>
          <a:noFill/>
          <a:ln w="0">
            <a:noFill/>
          </a:ln>
        </p:spPr>
        <p:txBody>
          <a:bodyPr wrap="square" lIns="0" tIns="0" rIns="0" bIns="0" anchor="t">
            <a:noAutofit/>
          </a:bodyPr>
          <a:lstStyle/>
          <a:p>
            <a:pPr algn="r">
              <a:buNone/>
              <a:defRPr sz="1350" b="0">
                <a:solidFill>
                  <a:srgbClr val="52616A"/>
                </a:solidFill>
                <a:latin typeface="Arial"/>
                <a:ea typeface="Arial"/>
                <a:cs typeface="Arial"/>
              </a:defRPr>
            </a:pPr>
            <a:r>
              <a:rPr sz="1350" b="0">
                <a:solidFill>
                  <a:srgbClr val="52616A"/>
                </a:solidFill>
                <a:latin typeface="Arial"/>
                <a:ea typeface="Arial"/>
                <a:cs typeface="Arial"/>
              </a:rPr>
              <a:t>45</a:t>
            </a:r>
          </a:p>
        </p:txBody>
      </p:sp>
      <p:sp>
        <p:nvSpPr>
          <p:cNvPr id="5" name="text-4">
            <a:extLst>
              <a:ext uri="{FF2B5EF4-FFF2-40B4-BE49-F238E27FC236}">
                <a16:creationId xmlns:a16="http://schemas.microsoft.com/office/drawing/2014/main" id="{BA0608A4-F947-4AA9-AA94-8B5B17C36113}"/>
              </a:ext>
            </a:extLst>
          </p:cNvPr>
          <p:cNvSpPr>
            <a:spLocks noGrp="1"/>
          </p:cNvSpPr>
          <p:nvPr/>
        </p:nvSpPr>
        <p:spPr>
          <a:xfrm>
            <a:off x="571500" y="1762125"/>
            <a:ext cx="11049000" cy="781050"/>
          </a:xfrm>
          <a:prstGeom prst="rect">
            <a:avLst/>
          </a:prstGeom>
          <a:noFill/>
          <a:ln w="0">
            <a:noFill/>
          </a:ln>
        </p:spPr>
        <p:txBody>
          <a:bodyPr wrap="square" lIns="0" tIns="0" rIns="0" bIns="0" anchor="t">
            <a:noAutofit/>
          </a:bodyPr>
          <a:lstStyle/>
          <a:p>
            <a:pPr algn="l">
              <a:buNone/>
              <a:defRPr sz="2175" b="1">
                <a:solidFill>
                  <a:srgbClr val="176779"/>
                </a:solidFill>
                <a:latin typeface="Arial"/>
                <a:ea typeface="Arial"/>
                <a:cs typeface="Arial"/>
              </a:defRPr>
            </a:pPr>
            <a:r>
              <a:rPr sz="2175" b="1">
                <a:solidFill>
                  <a:srgbClr val="176779"/>
                </a:solidFill>
                <a:latin typeface="Arial"/>
                <a:ea typeface="Arial"/>
                <a:cs typeface="Arial"/>
              </a:rPr>
              <a:t>Track athlete</a:t>
            </a:r>
          </a:p>
        </p:txBody>
      </p:sp>
      <p:sp>
        <p:nvSpPr>
          <p:cNvPr id="6" name="shape-5">
            <a:extLst>
              <a:ext uri="{FF2B5EF4-FFF2-40B4-BE49-F238E27FC236}">
                <a16:creationId xmlns:a16="http://schemas.microsoft.com/office/drawing/2014/main" id="{7842ED9D-61BA-490A-B574-30E234D69398}"/>
              </a:ext>
            </a:extLst>
          </p:cNvPr>
          <p:cNvSpPr>
            <a:spLocks noGrp="1"/>
          </p:cNvSpPr>
          <p:nvPr/>
        </p:nvSpPr>
        <p:spPr>
          <a:xfrm>
            <a:off x="571500" y="2286000"/>
            <a:ext cx="3295650" cy="981075"/>
          </a:xfrm>
          <a:prstGeom prst="rect">
            <a:avLst/>
          </a:prstGeom>
          <a:solidFill>
            <a:srgbClr val="EDF2F4"/>
          </a:solidFill>
          <a:ln w="0">
            <a:noFill/>
          </a:ln>
        </p:spPr>
        <p:txBody>
          <a:bodyPr/>
          <a:lstStyle/>
          <a:p>
            <a:endParaRPr lang="en-US"/>
          </a:p>
        </p:txBody>
      </p:sp>
      <p:sp>
        <p:nvSpPr>
          <p:cNvPr id="7" name="text-6">
            <a:extLst>
              <a:ext uri="{FF2B5EF4-FFF2-40B4-BE49-F238E27FC236}">
                <a16:creationId xmlns:a16="http://schemas.microsoft.com/office/drawing/2014/main" id="{8A5C20DB-5762-4026-BAB7-AEACA08A21BF}"/>
              </a:ext>
            </a:extLst>
          </p:cNvPr>
          <p:cNvSpPr>
            <a:spLocks noGrp="1"/>
          </p:cNvSpPr>
          <p:nvPr/>
        </p:nvSpPr>
        <p:spPr>
          <a:xfrm>
            <a:off x="647700" y="2495550"/>
            <a:ext cx="3143250" cy="771525"/>
          </a:xfrm>
          <a:prstGeom prst="rect">
            <a:avLst/>
          </a:prstGeom>
          <a:noFill/>
          <a:ln w="0">
            <a:noFill/>
          </a:ln>
        </p:spPr>
        <p:txBody>
          <a:bodyPr wrap="square" lIns="0" tIns="0" rIns="0" bIns="0" anchor="t">
            <a:noAutofit/>
          </a:bodyPr>
          <a:lstStyle/>
          <a:p>
            <a:pPr algn="ctr">
              <a:buNone/>
              <a:defRPr sz="1950" b="1">
                <a:solidFill>
                  <a:srgbClr val="17242C"/>
                </a:solidFill>
                <a:latin typeface="Arial"/>
                <a:ea typeface="Arial"/>
                <a:cs typeface="Arial"/>
              </a:defRPr>
            </a:pPr>
            <a:r>
              <a:rPr sz="1950" b="1">
                <a:solidFill>
                  <a:srgbClr val="17242C"/>
                </a:solidFill>
                <a:latin typeface="Arial"/>
                <a:ea typeface="Arial"/>
                <a:cs typeface="Arial"/>
              </a:rPr>
              <a:t>General to specific</a:t>
            </a:r>
          </a:p>
          <a:p>
            <a:pPr algn="ctr">
              <a:buNone/>
              <a:defRPr sz="1950" b="1">
                <a:solidFill>
                  <a:srgbClr val="17242C"/>
                </a:solidFill>
                <a:latin typeface="Arial"/>
                <a:ea typeface="Arial"/>
                <a:cs typeface="Arial"/>
              </a:defRPr>
            </a:pPr>
            <a:r>
              <a:rPr sz="1950" b="1">
                <a:solidFill>
                  <a:srgbClr val="17242C"/>
                </a:solidFill>
                <a:latin typeface="Arial"/>
                <a:ea typeface="Arial"/>
                <a:cs typeface="Arial"/>
              </a:rPr>
              <a:t>preparation</a:t>
            </a:r>
          </a:p>
        </p:txBody>
      </p:sp>
      <p:sp>
        <p:nvSpPr>
          <p:cNvPr id="8" name="shape-7">
            <a:extLst>
              <a:ext uri="{FF2B5EF4-FFF2-40B4-BE49-F238E27FC236}">
                <a16:creationId xmlns:a16="http://schemas.microsoft.com/office/drawing/2014/main" id="{9D8778D2-5615-4515-A769-2B6291FBCBC2}"/>
              </a:ext>
            </a:extLst>
          </p:cNvPr>
          <p:cNvSpPr>
            <a:spLocks noGrp="1"/>
          </p:cNvSpPr>
          <p:nvPr/>
        </p:nvSpPr>
        <p:spPr>
          <a:xfrm>
            <a:off x="3905250" y="2286000"/>
            <a:ext cx="1390650" cy="981075"/>
          </a:xfrm>
          <a:prstGeom prst="rect">
            <a:avLst/>
          </a:prstGeom>
          <a:solidFill>
            <a:srgbClr val="EDF2F4"/>
          </a:solidFill>
          <a:ln w="0">
            <a:noFill/>
          </a:ln>
        </p:spPr>
        <p:txBody>
          <a:bodyPr/>
          <a:lstStyle/>
          <a:p>
            <a:endParaRPr lang="en-US"/>
          </a:p>
        </p:txBody>
      </p:sp>
      <p:sp>
        <p:nvSpPr>
          <p:cNvPr id="9" name="text-8">
            <a:extLst>
              <a:ext uri="{FF2B5EF4-FFF2-40B4-BE49-F238E27FC236}">
                <a16:creationId xmlns:a16="http://schemas.microsoft.com/office/drawing/2014/main" id="{1BA1ED9F-C575-483A-99A4-9444BE1AAA6A}"/>
              </a:ext>
            </a:extLst>
          </p:cNvPr>
          <p:cNvSpPr>
            <a:spLocks noGrp="1"/>
          </p:cNvSpPr>
          <p:nvPr/>
        </p:nvSpPr>
        <p:spPr>
          <a:xfrm>
            <a:off x="3981450" y="2495550"/>
            <a:ext cx="1238250" cy="771525"/>
          </a:xfrm>
          <a:prstGeom prst="rect">
            <a:avLst/>
          </a:prstGeom>
          <a:noFill/>
          <a:ln w="0">
            <a:noFill/>
          </a:ln>
        </p:spPr>
        <p:txBody>
          <a:bodyPr wrap="square" lIns="0" tIns="0" rIns="0" bIns="0" anchor="t">
            <a:noAutofit/>
          </a:bodyPr>
          <a:lstStyle/>
          <a:p>
            <a:pPr algn="ctr">
              <a:buNone/>
              <a:defRPr sz="1650" b="1">
                <a:solidFill>
                  <a:srgbClr val="17242C"/>
                </a:solidFill>
                <a:latin typeface="Arial"/>
                <a:ea typeface="Arial"/>
                <a:cs typeface="Arial"/>
              </a:defRPr>
            </a:pPr>
            <a:r>
              <a:rPr sz="1650" b="1">
                <a:solidFill>
                  <a:srgbClr val="17242C"/>
                </a:solidFill>
                <a:latin typeface="Arial"/>
                <a:ea typeface="Arial"/>
                <a:cs typeface="Arial"/>
              </a:rPr>
              <a:t>Taper</a:t>
            </a:r>
          </a:p>
        </p:txBody>
      </p:sp>
      <p:sp>
        <p:nvSpPr>
          <p:cNvPr id="10" name="shape-9">
            <a:extLst>
              <a:ext uri="{FF2B5EF4-FFF2-40B4-BE49-F238E27FC236}">
                <a16:creationId xmlns:a16="http://schemas.microsoft.com/office/drawing/2014/main" id="{F497198C-11D4-4FBA-B815-1FC18E287C66}"/>
              </a:ext>
            </a:extLst>
          </p:cNvPr>
          <p:cNvSpPr>
            <a:spLocks noGrp="1"/>
          </p:cNvSpPr>
          <p:nvPr/>
        </p:nvSpPr>
        <p:spPr>
          <a:xfrm>
            <a:off x="5334000" y="2286000"/>
            <a:ext cx="1009650" cy="981075"/>
          </a:xfrm>
          <a:prstGeom prst="rect">
            <a:avLst/>
          </a:prstGeom>
          <a:solidFill>
            <a:srgbClr val="176779"/>
          </a:solidFill>
          <a:ln w="0">
            <a:noFill/>
          </a:ln>
        </p:spPr>
        <p:txBody>
          <a:bodyPr/>
          <a:lstStyle/>
          <a:p>
            <a:endParaRPr lang="en-US"/>
          </a:p>
        </p:txBody>
      </p:sp>
      <p:sp>
        <p:nvSpPr>
          <p:cNvPr id="11" name="text-10">
            <a:extLst>
              <a:ext uri="{FF2B5EF4-FFF2-40B4-BE49-F238E27FC236}">
                <a16:creationId xmlns:a16="http://schemas.microsoft.com/office/drawing/2014/main" id="{A1A34FD7-2559-4E15-A89A-5BBDD0560084}"/>
              </a:ext>
            </a:extLst>
          </p:cNvPr>
          <p:cNvSpPr>
            <a:spLocks noGrp="1"/>
          </p:cNvSpPr>
          <p:nvPr/>
        </p:nvSpPr>
        <p:spPr>
          <a:xfrm>
            <a:off x="5410200" y="2495550"/>
            <a:ext cx="857250" cy="771525"/>
          </a:xfrm>
          <a:prstGeom prst="rect">
            <a:avLst/>
          </a:prstGeom>
          <a:noFill/>
          <a:ln w="0">
            <a:noFill/>
          </a:ln>
        </p:spPr>
        <p:txBody>
          <a:bodyPr wrap="square" lIns="0" tIns="0" rIns="0" bIns="0" anchor="t">
            <a:noAutofit/>
          </a:bodyPr>
          <a:lstStyle/>
          <a:p>
            <a:pPr algn="ctr">
              <a:buNone/>
              <a:defRPr sz="1650" b="1">
                <a:solidFill>
                  <a:srgbClr val="FFFFFF"/>
                </a:solidFill>
                <a:latin typeface="Arial"/>
                <a:ea typeface="Arial"/>
                <a:cs typeface="Arial"/>
              </a:defRPr>
            </a:pPr>
            <a:r>
              <a:rPr sz="1650" b="1">
                <a:solidFill>
                  <a:srgbClr val="FFFFFF"/>
                </a:solidFill>
                <a:latin typeface="Arial"/>
                <a:ea typeface="Arial"/>
                <a:cs typeface="Arial"/>
              </a:rPr>
              <a:t>Target</a:t>
            </a:r>
          </a:p>
          <a:p>
            <a:pPr algn="ctr">
              <a:buNone/>
              <a:defRPr sz="1650" b="1">
                <a:solidFill>
                  <a:srgbClr val="FFFFFF"/>
                </a:solidFill>
                <a:latin typeface="Arial"/>
                <a:ea typeface="Arial"/>
                <a:cs typeface="Arial"/>
              </a:defRPr>
            </a:pPr>
            <a:r>
              <a:rPr sz="1650" b="1">
                <a:solidFill>
                  <a:srgbClr val="FFFFFF"/>
                </a:solidFill>
                <a:latin typeface="Arial"/>
                <a:ea typeface="Arial"/>
                <a:cs typeface="Arial"/>
              </a:rPr>
              <a:t>meet</a:t>
            </a:r>
          </a:p>
        </p:txBody>
      </p:sp>
      <p:sp>
        <p:nvSpPr>
          <p:cNvPr id="12" name="shape-11">
            <a:extLst>
              <a:ext uri="{FF2B5EF4-FFF2-40B4-BE49-F238E27FC236}">
                <a16:creationId xmlns:a16="http://schemas.microsoft.com/office/drawing/2014/main" id="{28F83C77-8635-464B-BD3B-D7207150B709}"/>
              </a:ext>
            </a:extLst>
          </p:cNvPr>
          <p:cNvSpPr>
            <a:spLocks noGrp="1"/>
          </p:cNvSpPr>
          <p:nvPr/>
        </p:nvSpPr>
        <p:spPr>
          <a:xfrm>
            <a:off x="6381750" y="2286000"/>
            <a:ext cx="3486150" cy="981075"/>
          </a:xfrm>
          <a:prstGeom prst="rect">
            <a:avLst/>
          </a:prstGeom>
          <a:solidFill>
            <a:srgbClr val="EDF2F4"/>
          </a:solidFill>
          <a:ln w="0">
            <a:noFill/>
          </a:ln>
        </p:spPr>
        <p:txBody>
          <a:bodyPr/>
          <a:lstStyle/>
          <a:p>
            <a:endParaRPr lang="en-US"/>
          </a:p>
        </p:txBody>
      </p:sp>
      <p:sp>
        <p:nvSpPr>
          <p:cNvPr id="13" name="text-12">
            <a:extLst>
              <a:ext uri="{FF2B5EF4-FFF2-40B4-BE49-F238E27FC236}">
                <a16:creationId xmlns:a16="http://schemas.microsoft.com/office/drawing/2014/main" id="{472BB27C-AD9E-41CE-BAB7-6F2389469EA1}"/>
              </a:ext>
            </a:extLst>
          </p:cNvPr>
          <p:cNvSpPr>
            <a:spLocks noGrp="1"/>
          </p:cNvSpPr>
          <p:nvPr/>
        </p:nvSpPr>
        <p:spPr>
          <a:xfrm>
            <a:off x="6457950" y="2495550"/>
            <a:ext cx="3333750" cy="771525"/>
          </a:xfrm>
          <a:prstGeom prst="rect">
            <a:avLst/>
          </a:prstGeom>
          <a:noFill/>
          <a:ln w="0">
            <a:noFill/>
          </a:ln>
        </p:spPr>
        <p:txBody>
          <a:bodyPr wrap="square" lIns="0" tIns="0" rIns="0" bIns="0" anchor="t">
            <a:noAutofit/>
          </a:bodyPr>
          <a:lstStyle/>
          <a:p>
            <a:pPr algn="ctr">
              <a:buNone/>
              <a:defRPr sz="1950" b="1">
                <a:solidFill>
                  <a:srgbClr val="17242C"/>
                </a:solidFill>
                <a:latin typeface="Arial"/>
                <a:ea typeface="Arial"/>
                <a:cs typeface="Arial"/>
              </a:defRPr>
            </a:pPr>
            <a:r>
              <a:rPr sz="1950" b="1">
                <a:solidFill>
                  <a:srgbClr val="17242C"/>
                </a:solidFill>
                <a:latin typeface="Arial"/>
                <a:ea typeface="Arial"/>
                <a:cs typeface="Arial"/>
              </a:rPr>
              <a:t>Rebuild / later</a:t>
            </a:r>
          </a:p>
          <a:p>
            <a:pPr algn="ctr">
              <a:buNone/>
              <a:defRPr sz="1950" b="1">
                <a:solidFill>
                  <a:srgbClr val="17242C"/>
                </a:solidFill>
                <a:latin typeface="Arial"/>
                <a:ea typeface="Arial"/>
                <a:cs typeface="Arial"/>
              </a:defRPr>
            </a:pPr>
            <a:r>
              <a:rPr sz="1950" b="1">
                <a:solidFill>
                  <a:srgbClr val="17242C"/>
                </a:solidFill>
                <a:latin typeface="Arial"/>
                <a:ea typeface="Arial"/>
                <a:cs typeface="Arial"/>
              </a:rPr>
              <a:t>competition</a:t>
            </a:r>
          </a:p>
        </p:txBody>
      </p:sp>
      <p:sp>
        <p:nvSpPr>
          <p:cNvPr id="14" name="shape-13">
            <a:extLst>
              <a:ext uri="{FF2B5EF4-FFF2-40B4-BE49-F238E27FC236}">
                <a16:creationId xmlns:a16="http://schemas.microsoft.com/office/drawing/2014/main" id="{AA47BFB7-1476-4F26-8F5C-6E459C057613}"/>
              </a:ext>
            </a:extLst>
          </p:cNvPr>
          <p:cNvSpPr>
            <a:spLocks noGrp="1"/>
          </p:cNvSpPr>
          <p:nvPr/>
        </p:nvSpPr>
        <p:spPr>
          <a:xfrm>
            <a:off x="9906000" y="2286000"/>
            <a:ext cx="1676400" cy="981075"/>
          </a:xfrm>
          <a:prstGeom prst="rect">
            <a:avLst/>
          </a:prstGeom>
          <a:solidFill>
            <a:srgbClr val="EDF2F4"/>
          </a:solidFill>
          <a:ln w="0">
            <a:noFill/>
          </a:ln>
        </p:spPr>
        <p:txBody>
          <a:bodyPr/>
          <a:lstStyle/>
          <a:p>
            <a:endParaRPr lang="en-US"/>
          </a:p>
        </p:txBody>
      </p:sp>
      <p:sp>
        <p:nvSpPr>
          <p:cNvPr id="15" name="text-14">
            <a:extLst>
              <a:ext uri="{FF2B5EF4-FFF2-40B4-BE49-F238E27FC236}">
                <a16:creationId xmlns:a16="http://schemas.microsoft.com/office/drawing/2014/main" id="{56C18406-0ED2-4CEB-B759-8106F7132560}"/>
              </a:ext>
            </a:extLst>
          </p:cNvPr>
          <p:cNvSpPr>
            <a:spLocks noGrp="1"/>
          </p:cNvSpPr>
          <p:nvPr/>
        </p:nvSpPr>
        <p:spPr>
          <a:xfrm>
            <a:off x="9982200" y="2495550"/>
            <a:ext cx="1524000" cy="771525"/>
          </a:xfrm>
          <a:prstGeom prst="rect">
            <a:avLst/>
          </a:prstGeom>
          <a:noFill/>
          <a:ln w="0">
            <a:noFill/>
          </a:ln>
        </p:spPr>
        <p:txBody>
          <a:bodyPr wrap="square" lIns="0" tIns="0" rIns="0" bIns="0" anchor="t">
            <a:noAutofit/>
          </a:bodyPr>
          <a:lstStyle/>
          <a:p>
            <a:pPr algn="ctr">
              <a:buNone/>
              <a:defRPr sz="1950" b="1">
                <a:solidFill>
                  <a:srgbClr val="17242C"/>
                </a:solidFill>
                <a:latin typeface="Arial"/>
                <a:ea typeface="Arial"/>
                <a:cs typeface="Arial"/>
              </a:defRPr>
            </a:pPr>
            <a:r>
              <a:rPr sz="1950" b="1">
                <a:solidFill>
                  <a:srgbClr val="17242C"/>
                </a:solidFill>
                <a:latin typeface="Arial"/>
                <a:ea typeface="Arial"/>
                <a:cs typeface="Arial"/>
              </a:rPr>
              <a:t>Recovery</a:t>
            </a:r>
          </a:p>
        </p:txBody>
      </p:sp>
      <p:sp>
        <p:nvSpPr>
          <p:cNvPr id="16" name="text-15">
            <a:extLst>
              <a:ext uri="{FF2B5EF4-FFF2-40B4-BE49-F238E27FC236}">
                <a16:creationId xmlns:a16="http://schemas.microsoft.com/office/drawing/2014/main" id="{595E7C6A-E775-4FF5-B4C1-33548E85C9F6}"/>
              </a:ext>
            </a:extLst>
          </p:cNvPr>
          <p:cNvSpPr>
            <a:spLocks noGrp="1"/>
          </p:cNvSpPr>
          <p:nvPr/>
        </p:nvSpPr>
        <p:spPr>
          <a:xfrm>
            <a:off x="571500" y="3743325"/>
            <a:ext cx="11049000" cy="781050"/>
          </a:xfrm>
          <a:prstGeom prst="rect">
            <a:avLst/>
          </a:prstGeom>
          <a:noFill/>
          <a:ln w="0">
            <a:noFill/>
          </a:ln>
        </p:spPr>
        <p:txBody>
          <a:bodyPr wrap="square" lIns="0" tIns="0" rIns="0" bIns="0" anchor="t">
            <a:noAutofit/>
          </a:bodyPr>
          <a:lstStyle/>
          <a:p>
            <a:pPr algn="l">
              <a:buNone/>
              <a:defRPr sz="2175" b="1">
                <a:solidFill>
                  <a:srgbClr val="176779"/>
                </a:solidFill>
                <a:latin typeface="Arial"/>
                <a:ea typeface="Arial"/>
                <a:cs typeface="Arial"/>
              </a:defRPr>
            </a:pPr>
            <a:r>
              <a:rPr sz="2175" b="1">
                <a:solidFill>
                  <a:srgbClr val="176779"/>
                </a:solidFill>
                <a:latin typeface="Arial"/>
                <a:ea typeface="Arial"/>
                <a:cs typeface="Arial"/>
              </a:rPr>
              <a:t>Football team</a:t>
            </a:r>
          </a:p>
        </p:txBody>
      </p:sp>
      <p:sp>
        <p:nvSpPr>
          <p:cNvPr id="17" name="shape-16">
            <a:extLst>
              <a:ext uri="{FF2B5EF4-FFF2-40B4-BE49-F238E27FC236}">
                <a16:creationId xmlns:a16="http://schemas.microsoft.com/office/drawing/2014/main" id="{89420F9A-0790-4D8D-BFD3-5835873386CC}"/>
              </a:ext>
            </a:extLst>
          </p:cNvPr>
          <p:cNvSpPr>
            <a:spLocks noGrp="1"/>
          </p:cNvSpPr>
          <p:nvPr/>
        </p:nvSpPr>
        <p:spPr>
          <a:xfrm>
            <a:off x="571500" y="4276725"/>
            <a:ext cx="3295650" cy="981075"/>
          </a:xfrm>
          <a:prstGeom prst="rect">
            <a:avLst/>
          </a:prstGeom>
          <a:solidFill>
            <a:srgbClr val="EDF2F4"/>
          </a:solidFill>
          <a:ln w="0">
            <a:noFill/>
          </a:ln>
        </p:spPr>
        <p:txBody>
          <a:bodyPr/>
          <a:lstStyle/>
          <a:p>
            <a:endParaRPr lang="en-US"/>
          </a:p>
        </p:txBody>
      </p:sp>
      <p:sp>
        <p:nvSpPr>
          <p:cNvPr id="18" name="text-17">
            <a:extLst>
              <a:ext uri="{FF2B5EF4-FFF2-40B4-BE49-F238E27FC236}">
                <a16:creationId xmlns:a16="http://schemas.microsoft.com/office/drawing/2014/main" id="{69B69FC0-4C54-4680-97C2-FA0B2B0A3E21}"/>
              </a:ext>
            </a:extLst>
          </p:cNvPr>
          <p:cNvSpPr>
            <a:spLocks noGrp="1"/>
          </p:cNvSpPr>
          <p:nvPr/>
        </p:nvSpPr>
        <p:spPr>
          <a:xfrm>
            <a:off x="647700" y="4486275"/>
            <a:ext cx="3143250" cy="762000"/>
          </a:xfrm>
          <a:prstGeom prst="rect">
            <a:avLst/>
          </a:prstGeom>
          <a:noFill/>
          <a:ln w="0">
            <a:noFill/>
          </a:ln>
        </p:spPr>
        <p:txBody>
          <a:bodyPr wrap="square" lIns="0" tIns="0" rIns="0" bIns="0" anchor="t">
            <a:noAutofit/>
          </a:bodyPr>
          <a:lstStyle/>
          <a:p>
            <a:pPr algn="ctr">
              <a:buNone/>
              <a:defRPr sz="1950" b="1">
                <a:solidFill>
                  <a:srgbClr val="17242C"/>
                </a:solidFill>
                <a:latin typeface="Arial"/>
                <a:ea typeface="Arial"/>
                <a:cs typeface="Arial"/>
              </a:defRPr>
            </a:pPr>
            <a:r>
              <a:rPr sz="1950" b="1">
                <a:solidFill>
                  <a:srgbClr val="17242C"/>
                </a:solidFill>
                <a:latin typeface="Arial"/>
                <a:ea typeface="Arial"/>
                <a:cs typeface="Arial"/>
              </a:rPr>
              <a:t>General to specific</a:t>
            </a:r>
          </a:p>
          <a:p>
            <a:pPr algn="ctr">
              <a:buNone/>
              <a:defRPr sz="1950" b="1">
                <a:solidFill>
                  <a:srgbClr val="17242C"/>
                </a:solidFill>
                <a:latin typeface="Arial"/>
                <a:ea typeface="Arial"/>
                <a:cs typeface="Arial"/>
              </a:defRPr>
            </a:pPr>
            <a:r>
              <a:rPr sz="1950" b="1">
                <a:solidFill>
                  <a:srgbClr val="17242C"/>
                </a:solidFill>
                <a:latin typeface="Arial"/>
                <a:ea typeface="Arial"/>
                <a:cs typeface="Arial"/>
              </a:rPr>
              <a:t>preparation</a:t>
            </a:r>
          </a:p>
        </p:txBody>
      </p:sp>
      <p:sp>
        <p:nvSpPr>
          <p:cNvPr id="19" name="shape-18">
            <a:extLst>
              <a:ext uri="{FF2B5EF4-FFF2-40B4-BE49-F238E27FC236}">
                <a16:creationId xmlns:a16="http://schemas.microsoft.com/office/drawing/2014/main" id="{6B789AE7-995C-4AE2-AB33-0373CE9B0BE2}"/>
              </a:ext>
            </a:extLst>
          </p:cNvPr>
          <p:cNvSpPr>
            <a:spLocks noGrp="1"/>
          </p:cNvSpPr>
          <p:nvPr/>
        </p:nvSpPr>
        <p:spPr>
          <a:xfrm>
            <a:off x="3905250" y="4276725"/>
            <a:ext cx="5962650" cy="981075"/>
          </a:xfrm>
          <a:prstGeom prst="rect">
            <a:avLst/>
          </a:prstGeom>
          <a:solidFill>
            <a:srgbClr val="176779"/>
          </a:solidFill>
          <a:ln w="0">
            <a:noFill/>
          </a:ln>
        </p:spPr>
        <p:txBody>
          <a:bodyPr/>
          <a:lstStyle/>
          <a:p>
            <a:endParaRPr lang="en-US"/>
          </a:p>
        </p:txBody>
      </p:sp>
      <p:sp>
        <p:nvSpPr>
          <p:cNvPr id="20" name="text-19">
            <a:extLst>
              <a:ext uri="{FF2B5EF4-FFF2-40B4-BE49-F238E27FC236}">
                <a16:creationId xmlns:a16="http://schemas.microsoft.com/office/drawing/2014/main" id="{68ACDEE8-9071-4FF6-8C70-0C9A736DBF9D}"/>
              </a:ext>
            </a:extLst>
          </p:cNvPr>
          <p:cNvSpPr>
            <a:spLocks noGrp="1"/>
          </p:cNvSpPr>
          <p:nvPr/>
        </p:nvSpPr>
        <p:spPr>
          <a:xfrm>
            <a:off x="3981450" y="4486275"/>
            <a:ext cx="5810250" cy="762000"/>
          </a:xfrm>
          <a:prstGeom prst="rect">
            <a:avLst/>
          </a:prstGeom>
          <a:noFill/>
          <a:ln w="0">
            <a:noFill/>
          </a:ln>
        </p:spPr>
        <p:txBody>
          <a:bodyPr wrap="square" lIns="0" tIns="0" rIns="0" bIns="0" anchor="t">
            <a:noAutofit/>
          </a:bodyPr>
          <a:lstStyle/>
          <a:p>
            <a:pPr algn="ctr">
              <a:buNone/>
              <a:defRPr sz="1950" b="1">
                <a:solidFill>
                  <a:srgbClr val="FFFFFF"/>
                </a:solidFill>
                <a:latin typeface="Arial"/>
                <a:ea typeface="Arial"/>
                <a:cs typeface="Arial"/>
              </a:defRPr>
            </a:pPr>
            <a:r>
              <a:rPr sz="1950" b="1">
                <a:solidFill>
                  <a:srgbClr val="FFFFFF"/>
                </a:solidFill>
                <a:latin typeface="Arial"/>
                <a:ea typeface="Arial"/>
                <a:cs typeface="Arial"/>
              </a:rPr>
              <a:t>Weekly competition</a:t>
            </a:r>
          </a:p>
          <a:p>
            <a:pPr algn="ctr">
              <a:buNone/>
              <a:defRPr sz="1950" b="1">
                <a:solidFill>
                  <a:srgbClr val="FFFFFF"/>
                </a:solidFill>
                <a:latin typeface="Arial"/>
                <a:ea typeface="Arial"/>
                <a:cs typeface="Arial"/>
              </a:defRPr>
            </a:pPr>
            <a:r>
              <a:rPr sz="1950" b="1">
                <a:solidFill>
                  <a:srgbClr val="FFFFFF"/>
                </a:solidFill>
                <a:latin typeface="Arial"/>
                <a:ea typeface="Arial"/>
                <a:cs typeface="Arial"/>
              </a:rPr>
              <a:t>Recover, prepare, compete</a:t>
            </a:r>
          </a:p>
        </p:txBody>
      </p:sp>
      <p:sp>
        <p:nvSpPr>
          <p:cNvPr id="21" name="shape-20">
            <a:extLst>
              <a:ext uri="{FF2B5EF4-FFF2-40B4-BE49-F238E27FC236}">
                <a16:creationId xmlns:a16="http://schemas.microsoft.com/office/drawing/2014/main" id="{BED0C0EB-C56C-46C9-9E20-71FD232B680C}"/>
              </a:ext>
            </a:extLst>
          </p:cNvPr>
          <p:cNvSpPr>
            <a:spLocks noGrp="1"/>
          </p:cNvSpPr>
          <p:nvPr/>
        </p:nvSpPr>
        <p:spPr>
          <a:xfrm>
            <a:off x="9906000" y="4276725"/>
            <a:ext cx="1676400" cy="981075"/>
          </a:xfrm>
          <a:prstGeom prst="rect">
            <a:avLst/>
          </a:prstGeom>
          <a:solidFill>
            <a:srgbClr val="EDF2F4"/>
          </a:solidFill>
          <a:ln w="0">
            <a:noFill/>
          </a:ln>
        </p:spPr>
        <p:txBody>
          <a:bodyPr/>
          <a:lstStyle/>
          <a:p>
            <a:endParaRPr lang="en-US"/>
          </a:p>
        </p:txBody>
      </p:sp>
      <p:sp>
        <p:nvSpPr>
          <p:cNvPr id="22" name="text-21">
            <a:extLst>
              <a:ext uri="{FF2B5EF4-FFF2-40B4-BE49-F238E27FC236}">
                <a16:creationId xmlns:a16="http://schemas.microsoft.com/office/drawing/2014/main" id="{4B640FDF-9193-4879-8438-DFBC7EE7AF16}"/>
              </a:ext>
            </a:extLst>
          </p:cNvPr>
          <p:cNvSpPr>
            <a:spLocks noGrp="1"/>
          </p:cNvSpPr>
          <p:nvPr/>
        </p:nvSpPr>
        <p:spPr>
          <a:xfrm>
            <a:off x="9982200" y="4486275"/>
            <a:ext cx="1524000" cy="762000"/>
          </a:xfrm>
          <a:prstGeom prst="rect">
            <a:avLst/>
          </a:prstGeom>
          <a:noFill/>
          <a:ln w="0">
            <a:noFill/>
          </a:ln>
        </p:spPr>
        <p:txBody>
          <a:bodyPr wrap="square" lIns="0" tIns="0" rIns="0" bIns="0" anchor="t">
            <a:noAutofit/>
          </a:bodyPr>
          <a:lstStyle/>
          <a:p>
            <a:pPr algn="ctr">
              <a:buNone/>
              <a:defRPr sz="1950" b="1">
                <a:solidFill>
                  <a:srgbClr val="17242C"/>
                </a:solidFill>
                <a:latin typeface="Arial"/>
                <a:ea typeface="Arial"/>
                <a:cs typeface="Arial"/>
              </a:defRPr>
            </a:pPr>
            <a:r>
              <a:rPr sz="1950" b="1">
                <a:solidFill>
                  <a:srgbClr val="17242C"/>
                </a:solidFill>
                <a:latin typeface="Arial"/>
                <a:ea typeface="Arial"/>
                <a:cs typeface="Arial"/>
              </a:rPr>
              <a:t>Off-season</a:t>
            </a:r>
          </a:p>
        </p:txBody>
      </p:sp>
      <p:sp>
        <p:nvSpPr>
          <p:cNvPr id="23" name="text-22">
            <a:extLst>
              <a:ext uri="{FF2B5EF4-FFF2-40B4-BE49-F238E27FC236}">
                <a16:creationId xmlns:a16="http://schemas.microsoft.com/office/drawing/2014/main" id="{EAD3E74C-0364-4885-B93E-76201B6070C3}"/>
              </a:ext>
            </a:extLst>
          </p:cNvPr>
          <p:cNvSpPr>
            <a:spLocks noGrp="1"/>
          </p:cNvSpPr>
          <p:nvPr/>
        </p:nvSpPr>
        <p:spPr>
          <a:xfrm>
            <a:off x="571500" y="5857875"/>
            <a:ext cx="10953750" cy="476250"/>
          </a:xfrm>
          <a:prstGeom prst="rect">
            <a:avLst/>
          </a:prstGeom>
          <a:noFill/>
          <a:ln w="0">
            <a:noFill/>
          </a:ln>
        </p:spPr>
        <p:txBody>
          <a:bodyPr wrap="square" lIns="0" tIns="0" rIns="0" bIns="0" anchor="t">
            <a:noAutofit/>
          </a:bodyPr>
          <a:lstStyle/>
          <a:p>
            <a:pPr algn="l">
              <a:buNone/>
              <a:defRPr sz="1725" b="0">
                <a:solidFill>
                  <a:srgbClr val="52616A"/>
                </a:solidFill>
                <a:latin typeface="Arial"/>
                <a:ea typeface="Arial"/>
                <a:cs typeface="Arial"/>
              </a:defRPr>
            </a:pPr>
            <a:r>
              <a:rPr sz="1725" b="0">
                <a:solidFill>
                  <a:srgbClr val="52616A"/>
                </a:solidFill>
                <a:latin typeface="Arial"/>
                <a:ea typeface="Arial"/>
                <a:cs typeface="Arial"/>
              </a:rPr>
              <a:t>Schematic priorities. Widths do not prescribe dates or training loads.</a:t>
            </a:r>
          </a:p>
        </p:txBody>
      </p:sp>
    </p:spTree>
    <p:extLst>
      <p:ext uri="{BB962C8B-B14F-4D97-AF65-F5344CB8AC3E}">
        <p14:creationId xmlns:p14="http://schemas.microsoft.com/office/powerpoint/2010/main" val="62027917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text-0">
            <a:extLst>
              <a:ext uri="{FF2B5EF4-FFF2-40B4-BE49-F238E27FC236}">
                <a16:creationId xmlns:a16="http://schemas.microsoft.com/office/drawing/2014/main" id="{85825BEE-DE8E-4AF0-B230-88FCB9887219}"/>
              </a:ext>
            </a:extLst>
          </p:cNvPr>
          <p:cNvSpPr>
            <a:spLocks noGrp="1"/>
          </p:cNvSpPr>
          <p:nvPr/>
        </p:nvSpPr>
        <p:spPr>
          <a:xfrm>
            <a:off x="571500" y="571500"/>
            <a:ext cx="11049000" cy="1009650"/>
          </a:xfrm>
          <a:prstGeom prst="rect">
            <a:avLst/>
          </a:prstGeom>
          <a:noFill/>
          <a:ln w="0">
            <a:noFill/>
          </a:ln>
        </p:spPr>
        <p:txBody>
          <a:bodyPr wrap="square" lIns="0" tIns="0" rIns="0" bIns="0" anchor="t">
            <a:noAutofit/>
          </a:bodyPr>
          <a:lstStyle/>
          <a:p>
            <a:pPr algn="l">
              <a:buNone/>
              <a:defRPr sz="3150" b="1">
                <a:solidFill>
                  <a:srgbClr val="17242C"/>
                </a:solidFill>
                <a:latin typeface="Arial"/>
                <a:ea typeface="Arial"/>
                <a:cs typeface="Arial"/>
              </a:defRPr>
            </a:pPr>
            <a:r>
              <a:rPr sz="3150" b="1">
                <a:solidFill>
                  <a:srgbClr val="17242C"/>
                </a:solidFill>
                <a:latin typeface="Arial"/>
                <a:ea typeface="Arial"/>
                <a:cs typeface="Arial"/>
              </a:rPr>
              <a:t>A22  Question</a:t>
            </a:r>
          </a:p>
        </p:txBody>
      </p:sp>
      <p:sp>
        <p:nvSpPr>
          <p:cNvPr id="2" name="shape-1">
            <a:extLst>
              <a:ext uri="{FF2B5EF4-FFF2-40B4-BE49-F238E27FC236}">
                <a16:creationId xmlns:a16="http://schemas.microsoft.com/office/drawing/2014/main" id="{C0A4FF4C-F9EC-4805-83B8-E3F685E2D963}"/>
              </a:ext>
            </a:extLst>
          </p:cNvPr>
          <p:cNvSpPr>
            <a:spLocks noGrp="1"/>
          </p:cNvSpPr>
          <p:nvPr/>
        </p:nvSpPr>
        <p:spPr>
          <a:xfrm>
            <a:off x="571500" y="6315075"/>
            <a:ext cx="11049000" cy="0"/>
          </a:xfrm>
          <a:prstGeom prst="line">
            <a:avLst/>
          </a:prstGeom>
          <a:noFill/>
          <a:ln w="14288">
            <a:solidFill>
              <a:srgbClr val="D5DEE2"/>
            </a:solidFill>
          </a:ln>
        </p:spPr>
        <p:txBody>
          <a:bodyPr/>
          <a:lstStyle/>
          <a:p>
            <a:endParaRPr lang="en-US"/>
          </a:p>
        </p:txBody>
      </p:sp>
      <p:sp>
        <p:nvSpPr>
          <p:cNvPr id="3" name="text-2">
            <a:extLst>
              <a:ext uri="{FF2B5EF4-FFF2-40B4-BE49-F238E27FC236}">
                <a16:creationId xmlns:a16="http://schemas.microsoft.com/office/drawing/2014/main" id="{1A77FA7E-1491-4680-9B22-26B9A9A5C4E6}"/>
              </a:ext>
            </a:extLst>
          </p:cNvPr>
          <p:cNvSpPr>
            <a:spLocks noGrp="1"/>
          </p:cNvSpPr>
          <p:nvPr/>
        </p:nvSpPr>
        <p:spPr>
          <a:xfrm>
            <a:off x="571500" y="6457950"/>
            <a:ext cx="9429750" cy="209550"/>
          </a:xfrm>
          <a:prstGeom prst="rect">
            <a:avLst/>
          </a:prstGeom>
          <a:noFill/>
          <a:ln w="0">
            <a:noFill/>
          </a:ln>
        </p:spPr>
        <p:txBody>
          <a:bodyPr wrap="square" lIns="0" tIns="0" rIns="0" bIns="0" anchor="t">
            <a:noAutofit/>
          </a:bodyPr>
          <a:lstStyle/>
          <a:p>
            <a:pPr algn="l">
              <a:buNone/>
              <a:defRPr sz="1275" b="0">
                <a:solidFill>
                  <a:srgbClr val="52616A"/>
                </a:solidFill>
                <a:latin typeface="Arial"/>
                <a:ea typeface="Arial"/>
                <a:cs typeface="Arial"/>
              </a:defRPr>
            </a:pPr>
            <a:r>
              <a:rPr sz="1275" b="0">
                <a:solidFill>
                  <a:srgbClr val="52616A"/>
                </a:solidFill>
                <a:latin typeface="Arial"/>
                <a:ea typeface="Arial"/>
                <a:cs typeface="Arial"/>
              </a:rPr>
              <a:t>Workbook p25   A22</a:t>
            </a:r>
          </a:p>
        </p:txBody>
      </p:sp>
      <p:sp>
        <p:nvSpPr>
          <p:cNvPr id="4" name="text-3">
            <a:extLst>
              <a:ext uri="{FF2B5EF4-FFF2-40B4-BE49-F238E27FC236}">
                <a16:creationId xmlns:a16="http://schemas.microsoft.com/office/drawing/2014/main" id="{73A0B489-E503-412F-A0F2-9701033A0679}"/>
              </a:ext>
            </a:extLst>
          </p:cNvPr>
          <p:cNvSpPr>
            <a:spLocks noGrp="1"/>
          </p:cNvSpPr>
          <p:nvPr/>
        </p:nvSpPr>
        <p:spPr>
          <a:xfrm>
            <a:off x="11049000" y="6438900"/>
            <a:ext cx="571500" cy="228600"/>
          </a:xfrm>
          <a:prstGeom prst="rect">
            <a:avLst/>
          </a:prstGeom>
          <a:noFill/>
          <a:ln w="0">
            <a:noFill/>
          </a:ln>
        </p:spPr>
        <p:txBody>
          <a:bodyPr wrap="square" lIns="0" tIns="0" rIns="0" bIns="0" anchor="t">
            <a:noAutofit/>
          </a:bodyPr>
          <a:lstStyle/>
          <a:p>
            <a:pPr algn="r">
              <a:buNone/>
              <a:defRPr sz="1350" b="0">
                <a:solidFill>
                  <a:srgbClr val="52616A"/>
                </a:solidFill>
                <a:latin typeface="Arial"/>
                <a:ea typeface="Arial"/>
                <a:cs typeface="Arial"/>
              </a:defRPr>
            </a:pPr>
            <a:r>
              <a:rPr sz="1350" b="0">
                <a:solidFill>
                  <a:srgbClr val="52616A"/>
                </a:solidFill>
                <a:latin typeface="Arial"/>
                <a:ea typeface="Arial"/>
                <a:cs typeface="Arial"/>
              </a:rPr>
              <a:t>46</a:t>
            </a:r>
          </a:p>
        </p:txBody>
      </p:sp>
      <p:sp>
        <p:nvSpPr>
          <p:cNvPr id="5" name="text-4">
            <a:extLst>
              <a:ext uri="{FF2B5EF4-FFF2-40B4-BE49-F238E27FC236}">
                <a16:creationId xmlns:a16="http://schemas.microsoft.com/office/drawing/2014/main" id="{EC4F5E38-5008-44FA-9864-D0E5E16A586D}"/>
              </a:ext>
            </a:extLst>
          </p:cNvPr>
          <p:cNvSpPr>
            <a:spLocks noGrp="1"/>
          </p:cNvSpPr>
          <p:nvPr/>
        </p:nvSpPr>
        <p:spPr>
          <a:xfrm>
            <a:off x="571500" y="1533525"/>
            <a:ext cx="10953750" cy="323850"/>
          </a:xfrm>
          <a:prstGeom prst="rect">
            <a:avLst/>
          </a:prstGeom>
          <a:noFill/>
          <a:ln w="0">
            <a:noFill/>
          </a:ln>
        </p:spPr>
        <p:txBody>
          <a:bodyPr wrap="square" lIns="0" tIns="0" rIns="0" bIns="0" anchor="t">
            <a:noAutofit/>
          </a:bodyPr>
          <a:lstStyle/>
          <a:p>
            <a:pPr algn="l">
              <a:buNone/>
              <a:defRPr sz="1725" b="1">
                <a:solidFill>
                  <a:srgbClr val="176779"/>
                </a:solidFill>
                <a:latin typeface="Arial"/>
                <a:ea typeface="Arial"/>
                <a:cs typeface="Arial"/>
              </a:defRPr>
            </a:pPr>
            <a:r>
              <a:rPr sz="1725" b="1">
                <a:solidFill>
                  <a:srgbClr val="176779"/>
                </a:solidFill>
                <a:latin typeface="Arial"/>
                <a:ea typeface="Arial"/>
                <a:cs typeface="Arial"/>
              </a:rPr>
              <a:t>2 minutes</a:t>
            </a:r>
          </a:p>
        </p:txBody>
      </p:sp>
      <p:sp>
        <p:nvSpPr>
          <p:cNvPr id="6" name="text-5">
            <a:extLst>
              <a:ext uri="{FF2B5EF4-FFF2-40B4-BE49-F238E27FC236}">
                <a16:creationId xmlns:a16="http://schemas.microsoft.com/office/drawing/2014/main" id="{D1157B0F-E28A-4E6C-9632-1CC58FAEBA13}"/>
              </a:ext>
            </a:extLst>
          </p:cNvPr>
          <p:cNvSpPr>
            <a:spLocks noGrp="1"/>
          </p:cNvSpPr>
          <p:nvPr/>
        </p:nvSpPr>
        <p:spPr>
          <a:xfrm>
            <a:off x="571500" y="2238375"/>
            <a:ext cx="10763250" cy="3000375"/>
          </a:xfrm>
          <a:prstGeom prst="rect">
            <a:avLst/>
          </a:prstGeom>
          <a:noFill/>
          <a:ln w="0">
            <a:noFill/>
          </a:ln>
        </p:spPr>
        <p:txBody>
          <a:bodyPr wrap="square" lIns="0" tIns="0" rIns="0" bIns="0" anchor="t">
            <a:noAutofit/>
          </a:bodyPr>
          <a:lstStyle/>
          <a:p>
            <a:pPr algn="l">
              <a:buNone/>
              <a:defRPr sz="2700" b="0">
                <a:solidFill>
                  <a:srgbClr val="17242C"/>
                </a:solidFill>
                <a:latin typeface="Arial"/>
                <a:ea typeface="Arial"/>
                <a:cs typeface="Arial"/>
              </a:defRPr>
            </a:pPr>
            <a:r>
              <a:rPr sz="2700" b="0">
                <a:solidFill>
                  <a:srgbClr val="17242C"/>
                </a:solidFill>
                <a:latin typeface="Arial"/>
                <a:ea typeface="Arial"/>
                <a:cs typeface="Arial"/>
              </a:rPr>
              <a:t>Compare ONE annual-planning decision for a track athlete targeting a championship and a football team playing weekly. Include one similarity and one difference.</a:t>
            </a:r>
          </a:p>
        </p:txBody>
      </p:sp>
      <p:sp>
        <p:nvSpPr>
          <p:cNvPr id="7" name="text-6">
            <a:extLst>
              <a:ext uri="{FF2B5EF4-FFF2-40B4-BE49-F238E27FC236}">
                <a16:creationId xmlns:a16="http://schemas.microsoft.com/office/drawing/2014/main" id="{09441A5A-4931-42FE-A1E2-26FE2E107B97}"/>
              </a:ext>
            </a:extLst>
          </p:cNvPr>
          <p:cNvSpPr>
            <a:spLocks noGrp="1"/>
          </p:cNvSpPr>
          <p:nvPr/>
        </p:nvSpPr>
        <p:spPr>
          <a:xfrm>
            <a:off x="571500" y="5724525"/>
            <a:ext cx="10953750" cy="476250"/>
          </a:xfrm>
          <a:prstGeom prst="rect">
            <a:avLst/>
          </a:prstGeom>
          <a:noFill/>
          <a:ln w="0">
            <a:noFill/>
          </a:ln>
        </p:spPr>
        <p:txBody>
          <a:bodyPr wrap="square" lIns="0" tIns="0" rIns="0" bIns="0" anchor="t">
            <a:noAutofit/>
          </a:bodyPr>
          <a:lstStyle/>
          <a:p>
            <a:pPr algn="l">
              <a:buNone/>
              <a:defRPr sz="1725" b="0">
                <a:solidFill>
                  <a:srgbClr val="52616A"/>
                </a:solidFill>
                <a:latin typeface="Arial"/>
                <a:ea typeface="Arial"/>
                <a:cs typeface="Arial"/>
              </a:defRPr>
            </a:pPr>
            <a:r>
              <a:rPr sz="1725" b="0">
                <a:solidFill>
                  <a:srgbClr val="52616A"/>
                </a:solidFill>
                <a:latin typeface="Arial"/>
                <a:ea typeface="Arial"/>
                <a:cs typeface="Arial"/>
              </a:rPr>
              <a:t>Write key phrases or a brief plan, then be ready to explain your reasoning.</a:t>
            </a:r>
          </a:p>
        </p:txBody>
      </p:sp>
    </p:spTree>
    <p:extLst>
      <p:ext uri="{BB962C8B-B14F-4D97-AF65-F5344CB8AC3E}">
        <p14:creationId xmlns:p14="http://schemas.microsoft.com/office/powerpoint/2010/main" val="64795351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 name="text-0">
            <a:extLst>
              <a:ext uri="{FF2B5EF4-FFF2-40B4-BE49-F238E27FC236}">
                <a16:creationId xmlns:a16="http://schemas.microsoft.com/office/drawing/2014/main" id="{B7ADD879-F055-437E-B63A-228F826C3A91}"/>
              </a:ext>
            </a:extLst>
          </p:cNvPr>
          <p:cNvSpPr>
            <a:spLocks noGrp="1"/>
          </p:cNvSpPr>
          <p:nvPr/>
        </p:nvSpPr>
        <p:spPr>
          <a:xfrm>
            <a:off x="571500" y="571500"/>
            <a:ext cx="11049000" cy="1009650"/>
          </a:xfrm>
          <a:prstGeom prst="rect">
            <a:avLst/>
          </a:prstGeom>
          <a:noFill/>
          <a:ln w="0">
            <a:noFill/>
          </a:ln>
        </p:spPr>
        <p:txBody>
          <a:bodyPr wrap="square" lIns="0" tIns="0" rIns="0" bIns="0" anchor="t">
            <a:noAutofit/>
          </a:bodyPr>
          <a:lstStyle/>
          <a:p>
            <a:pPr algn="l">
              <a:buNone/>
              <a:defRPr sz="3150" b="1">
                <a:solidFill>
                  <a:srgbClr val="17242C"/>
                </a:solidFill>
                <a:latin typeface="Arial"/>
                <a:ea typeface="Arial"/>
                <a:cs typeface="Arial"/>
              </a:defRPr>
            </a:pPr>
            <a:r>
              <a:rPr sz="3150" b="1">
                <a:solidFill>
                  <a:srgbClr val="17242C"/>
                </a:solidFill>
                <a:latin typeface="Arial"/>
                <a:ea typeface="Arial"/>
                <a:cs typeface="Arial"/>
              </a:rPr>
              <a:t>A22  A similarity and a difference</a:t>
            </a:r>
          </a:p>
        </p:txBody>
      </p:sp>
      <p:sp>
        <p:nvSpPr>
          <p:cNvPr id="2" name="shape-1">
            <a:extLst>
              <a:ext uri="{FF2B5EF4-FFF2-40B4-BE49-F238E27FC236}">
                <a16:creationId xmlns:a16="http://schemas.microsoft.com/office/drawing/2014/main" id="{EB523D77-F8A9-48EF-A81A-EE15E56F4A4A}"/>
              </a:ext>
            </a:extLst>
          </p:cNvPr>
          <p:cNvSpPr>
            <a:spLocks noGrp="1"/>
          </p:cNvSpPr>
          <p:nvPr/>
        </p:nvSpPr>
        <p:spPr>
          <a:xfrm>
            <a:off x="571500" y="6315075"/>
            <a:ext cx="11049000" cy="0"/>
          </a:xfrm>
          <a:prstGeom prst="line">
            <a:avLst/>
          </a:prstGeom>
          <a:noFill/>
          <a:ln w="14288">
            <a:solidFill>
              <a:srgbClr val="D5DEE2"/>
            </a:solidFill>
          </a:ln>
        </p:spPr>
        <p:txBody>
          <a:bodyPr/>
          <a:lstStyle/>
          <a:p>
            <a:endParaRPr lang="en-US"/>
          </a:p>
        </p:txBody>
      </p:sp>
      <p:sp>
        <p:nvSpPr>
          <p:cNvPr id="3" name="text-2">
            <a:extLst>
              <a:ext uri="{FF2B5EF4-FFF2-40B4-BE49-F238E27FC236}">
                <a16:creationId xmlns:a16="http://schemas.microsoft.com/office/drawing/2014/main" id="{AE53D89B-2699-4DAD-AB13-B380D246BA49}"/>
              </a:ext>
            </a:extLst>
          </p:cNvPr>
          <p:cNvSpPr>
            <a:spLocks noGrp="1"/>
          </p:cNvSpPr>
          <p:nvPr/>
        </p:nvSpPr>
        <p:spPr>
          <a:xfrm>
            <a:off x="571500" y="6457950"/>
            <a:ext cx="9429750" cy="209550"/>
          </a:xfrm>
          <a:prstGeom prst="rect">
            <a:avLst/>
          </a:prstGeom>
          <a:noFill/>
          <a:ln w="0">
            <a:noFill/>
          </a:ln>
        </p:spPr>
        <p:txBody>
          <a:bodyPr wrap="square" lIns="0" tIns="0" rIns="0" bIns="0" anchor="t">
            <a:noAutofit/>
          </a:bodyPr>
          <a:lstStyle/>
          <a:p>
            <a:pPr algn="l">
              <a:buNone/>
              <a:defRPr sz="1275" b="0">
                <a:solidFill>
                  <a:srgbClr val="52616A"/>
                </a:solidFill>
                <a:latin typeface="Arial"/>
                <a:ea typeface="Arial"/>
                <a:cs typeface="Arial"/>
              </a:defRPr>
            </a:pPr>
            <a:r>
              <a:rPr sz="1275" b="0">
                <a:solidFill>
                  <a:srgbClr val="52616A"/>
                </a:solidFill>
                <a:latin typeface="Arial"/>
                <a:ea typeface="Arial"/>
                <a:cs typeface="Arial"/>
              </a:rPr>
              <a:t>Workbook p25   A22</a:t>
            </a:r>
          </a:p>
        </p:txBody>
      </p:sp>
      <p:sp>
        <p:nvSpPr>
          <p:cNvPr id="4" name="text-3">
            <a:extLst>
              <a:ext uri="{FF2B5EF4-FFF2-40B4-BE49-F238E27FC236}">
                <a16:creationId xmlns:a16="http://schemas.microsoft.com/office/drawing/2014/main" id="{101720CF-DC5B-4761-A2F9-56741C11415C}"/>
              </a:ext>
            </a:extLst>
          </p:cNvPr>
          <p:cNvSpPr>
            <a:spLocks noGrp="1"/>
          </p:cNvSpPr>
          <p:nvPr/>
        </p:nvSpPr>
        <p:spPr>
          <a:xfrm>
            <a:off x="11049000" y="6438900"/>
            <a:ext cx="571500" cy="228600"/>
          </a:xfrm>
          <a:prstGeom prst="rect">
            <a:avLst/>
          </a:prstGeom>
          <a:noFill/>
          <a:ln w="0">
            <a:noFill/>
          </a:ln>
        </p:spPr>
        <p:txBody>
          <a:bodyPr wrap="square" lIns="0" tIns="0" rIns="0" bIns="0" anchor="t">
            <a:noAutofit/>
          </a:bodyPr>
          <a:lstStyle/>
          <a:p>
            <a:pPr algn="r">
              <a:buNone/>
              <a:defRPr sz="1350" b="0">
                <a:solidFill>
                  <a:srgbClr val="52616A"/>
                </a:solidFill>
                <a:latin typeface="Arial"/>
                <a:ea typeface="Arial"/>
                <a:cs typeface="Arial"/>
              </a:defRPr>
            </a:pPr>
            <a:r>
              <a:rPr sz="1350" b="0">
                <a:solidFill>
                  <a:srgbClr val="52616A"/>
                </a:solidFill>
                <a:latin typeface="Arial"/>
                <a:ea typeface="Arial"/>
                <a:cs typeface="Arial"/>
              </a:rPr>
              <a:t>47</a:t>
            </a:r>
          </a:p>
        </p:txBody>
      </p:sp>
      <p:sp>
        <p:nvSpPr>
          <p:cNvPr id="5" name="text-4">
            <a:extLst>
              <a:ext uri="{FF2B5EF4-FFF2-40B4-BE49-F238E27FC236}">
                <a16:creationId xmlns:a16="http://schemas.microsoft.com/office/drawing/2014/main" id="{89A52120-2E4A-48FE-BEA5-102724314805}"/>
              </a:ext>
            </a:extLst>
          </p:cNvPr>
          <p:cNvSpPr>
            <a:spLocks noGrp="1"/>
          </p:cNvSpPr>
          <p:nvPr/>
        </p:nvSpPr>
        <p:spPr>
          <a:xfrm>
            <a:off x="571500" y="1924050"/>
            <a:ext cx="2476500" cy="781050"/>
          </a:xfrm>
          <a:prstGeom prst="rect">
            <a:avLst/>
          </a:prstGeom>
          <a:noFill/>
          <a:ln w="0">
            <a:noFill/>
          </a:ln>
        </p:spPr>
        <p:txBody>
          <a:bodyPr wrap="square" lIns="0" tIns="0" rIns="0" bIns="0" anchor="t">
            <a:noAutofit/>
          </a:bodyPr>
          <a:lstStyle/>
          <a:p>
            <a:pPr algn="l">
              <a:buNone/>
              <a:defRPr sz="2175" b="1">
                <a:solidFill>
                  <a:srgbClr val="176779"/>
                </a:solidFill>
                <a:latin typeface="Arial"/>
                <a:ea typeface="Arial"/>
                <a:cs typeface="Arial"/>
              </a:defRPr>
            </a:pPr>
            <a:r>
              <a:rPr sz="2175" b="1">
                <a:solidFill>
                  <a:srgbClr val="176779"/>
                </a:solidFill>
                <a:latin typeface="Arial"/>
                <a:ea typeface="Arial"/>
                <a:cs typeface="Arial"/>
              </a:rPr>
              <a:t>Similarity</a:t>
            </a:r>
          </a:p>
        </p:txBody>
      </p:sp>
      <p:sp>
        <p:nvSpPr>
          <p:cNvPr id="6" name="text-5">
            <a:extLst>
              <a:ext uri="{FF2B5EF4-FFF2-40B4-BE49-F238E27FC236}">
                <a16:creationId xmlns:a16="http://schemas.microsoft.com/office/drawing/2014/main" id="{B07B56FF-C767-4986-8819-81DAB0138542}"/>
              </a:ext>
            </a:extLst>
          </p:cNvPr>
          <p:cNvSpPr>
            <a:spLocks noGrp="1"/>
          </p:cNvSpPr>
          <p:nvPr/>
        </p:nvSpPr>
        <p:spPr>
          <a:xfrm>
            <a:off x="3333750" y="1924050"/>
            <a:ext cx="8286750" cy="962025"/>
          </a:xfrm>
          <a:prstGeom prst="rect">
            <a:avLst/>
          </a:prstGeom>
          <a:noFill/>
          <a:ln w="0">
            <a:noFill/>
          </a:ln>
        </p:spPr>
        <p:txBody>
          <a:bodyPr wrap="square" lIns="0" tIns="0" rIns="0" bIns="0" anchor="t">
            <a:noAutofit/>
          </a:bodyPr>
          <a:lstStyle/>
          <a:p>
            <a:pPr algn="l">
              <a:buNone/>
              <a:defRPr sz="2175" b="0">
                <a:solidFill>
                  <a:srgbClr val="17242C"/>
                </a:solidFill>
                <a:latin typeface="Arial"/>
                <a:ea typeface="Arial"/>
                <a:cs typeface="Arial"/>
              </a:defRPr>
            </a:pPr>
            <a:r>
              <a:rPr sz="2175" b="0">
                <a:solidFill>
                  <a:srgbClr val="17242C"/>
                </a:solidFill>
                <a:latin typeface="Arial"/>
                <a:ea typeface="Arial"/>
                <a:cs typeface="Arial"/>
              </a:rPr>
              <a:t>Both need preparation, specific work and recovery.</a:t>
            </a:r>
          </a:p>
        </p:txBody>
      </p:sp>
      <p:sp>
        <p:nvSpPr>
          <p:cNvPr id="7" name="shape-6">
            <a:extLst>
              <a:ext uri="{FF2B5EF4-FFF2-40B4-BE49-F238E27FC236}">
                <a16:creationId xmlns:a16="http://schemas.microsoft.com/office/drawing/2014/main" id="{DD963D91-A268-4205-80FF-8093C1374087}"/>
              </a:ext>
            </a:extLst>
          </p:cNvPr>
          <p:cNvSpPr>
            <a:spLocks noGrp="1"/>
          </p:cNvSpPr>
          <p:nvPr/>
        </p:nvSpPr>
        <p:spPr>
          <a:xfrm>
            <a:off x="571500" y="2895600"/>
            <a:ext cx="11049000" cy="0"/>
          </a:xfrm>
          <a:prstGeom prst="line">
            <a:avLst/>
          </a:prstGeom>
          <a:noFill/>
          <a:ln w="14288">
            <a:solidFill>
              <a:srgbClr val="D5DEE2"/>
            </a:solidFill>
          </a:ln>
        </p:spPr>
        <p:txBody>
          <a:bodyPr/>
          <a:lstStyle/>
          <a:p>
            <a:endParaRPr lang="en-US"/>
          </a:p>
        </p:txBody>
      </p:sp>
      <p:sp>
        <p:nvSpPr>
          <p:cNvPr id="8" name="text-7">
            <a:extLst>
              <a:ext uri="{FF2B5EF4-FFF2-40B4-BE49-F238E27FC236}">
                <a16:creationId xmlns:a16="http://schemas.microsoft.com/office/drawing/2014/main" id="{3EF15D44-FEA1-448E-ADBA-461FC1D9242E}"/>
              </a:ext>
            </a:extLst>
          </p:cNvPr>
          <p:cNvSpPr>
            <a:spLocks noGrp="1"/>
          </p:cNvSpPr>
          <p:nvPr/>
        </p:nvSpPr>
        <p:spPr>
          <a:xfrm>
            <a:off x="571500" y="3048000"/>
            <a:ext cx="2476500" cy="781050"/>
          </a:xfrm>
          <a:prstGeom prst="rect">
            <a:avLst/>
          </a:prstGeom>
          <a:noFill/>
          <a:ln w="0">
            <a:noFill/>
          </a:ln>
        </p:spPr>
        <p:txBody>
          <a:bodyPr wrap="square" lIns="0" tIns="0" rIns="0" bIns="0" anchor="t">
            <a:noAutofit/>
          </a:bodyPr>
          <a:lstStyle/>
          <a:p>
            <a:pPr algn="l">
              <a:buNone/>
              <a:defRPr sz="2175" b="1">
                <a:solidFill>
                  <a:srgbClr val="176779"/>
                </a:solidFill>
                <a:latin typeface="Arial"/>
                <a:ea typeface="Arial"/>
                <a:cs typeface="Arial"/>
              </a:defRPr>
            </a:pPr>
            <a:r>
              <a:rPr sz="2175" b="1">
                <a:solidFill>
                  <a:srgbClr val="176779"/>
                </a:solidFill>
                <a:latin typeface="Arial"/>
                <a:ea typeface="Arial"/>
                <a:cs typeface="Arial"/>
              </a:rPr>
              <a:t>Track athlete</a:t>
            </a:r>
          </a:p>
        </p:txBody>
      </p:sp>
      <p:sp>
        <p:nvSpPr>
          <p:cNvPr id="9" name="text-8">
            <a:extLst>
              <a:ext uri="{FF2B5EF4-FFF2-40B4-BE49-F238E27FC236}">
                <a16:creationId xmlns:a16="http://schemas.microsoft.com/office/drawing/2014/main" id="{AD713D50-6302-4C65-A093-C7376328ABF5}"/>
              </a:ext>
            </a:extLst>
          </p:cNvPr>
          <p:cNvSpPr>
            <a:spLocks noGrp="1"/>
          </p:cNvSpPr>
          <p:nvPr/>
        </p:nvSpPr>
        <p:spPr>
          <a:xfrm>
            <a:off x="3333750" y="3048000"/>
            <a:ext cx="8286750" cy="962025"/>
          </a:xfrm>
          <a:prstGeom prst="rect">
            <a:avLst/>
          </a:prstGeom>
          <a:noFill/>
          <a:ln w="0">
            <a:noFill/>
          </a:ln>
        </p:spPr>
        <p:txBody>
          <a:bodyPr wrap="square" lIns="0" tIns="0" rIns="0" bIns="0" anchor="t">
            <a:noAutofit/>
          </a:bodyPr>
          <a:lstStyle/>
          <a:p>
            <a:pPr algn="l">
              <a:buNone/>
              <a:defRPr sz="2175" b="0">
                <a:solidFill>
                  <a:srgbClr val="17242C"/>
                </a:solidFill>
                <a:latin typeface="Arial"/>
                <a:ea typeface="Arial"/>
                <a:cs typeface="Arial"/>
              </a:defRPr>
            </a:pPr>
            <a:r>
              <a:rPr sz="2175" b="0">
                <a:solidFill>
                  <a:srgbClr val="17242C"/>
                </a:solidFill>
                <a:latin typeface="Arial"/>
                <a:ea typeface="Arial"/>
                <a:cs typeface="Arial"/>
              </a:rPr>
              <a:t>May reduce load to peak for a target championship.</a:t>
            </a:r>
          </a:p>
        </p:txBody>
      </p:sp>
      <p:sp>
        <p:nvSpPr>
          <p:cNvPr id="10" name="shape-9">
            <a:extLst>
              <a:ext uri="{FF2B5EF4-FFF2-40B4-BE49-F238E27FC236}">
                <a16:creationId xmlns:a16="http://schemas.microsoft.com/office/drawing/2014/main" id="{D8EF8C01-8A1F-4B0E-A8EC-D3133CF7DD6E}"/>
              </a:ext>
            </a:extLst>
          </p:cNvPr>
          <p:cNvSpPr>
            <a:spLocks noGrp="1"/>
          </p:cNvSpPr>
          <p:nvPr/>
        </p:nvSpPr>
        <p:spPr>
          <a:xfrm>
            <a:off x="571500" y="4019550"/>
            <a:ext cx="11049000" cy="0"/>
          </a:xfrm>
          <a:prstGeom prst="line">
            <a:avLst/>
          </a:prstGeom>
          <a:noFill/>
          <a:ln w="14288">
            <a:solidFill>
              <a:srgbClr val="D5DEE2"/>
            </a:solidFill>
          </a:ln>
        </p:spPr>
        <p:txBody>
          <a:bodyPr/>
          <a:lstStyle/>
          <a:p>
            <a:endParaRPr lang="en-US"/>
          </a:p>
        </p:txBody>
      </p:sp>
      <p:sp>
        <p:nvSpPr>
          <p:cNvPr id="11" name="text-10">
            <a:extLst>
              <a:ext uri="{FF2B5EF4-FFF2-40B4-BE49-F238E27FC236}">
                <a16:creationId xmlns:a16="http://schemas.microsoft.com/office/drawing/2014/main" id="{FAA1C7F0-3D65-43C1-89FA-8E828F3643E9}"/>
              </a:ext>
            </a:extLst>
          </p:cNvPr>
          <p:cNvSpPr>
            <a:spLocks noGrp="1"/>
          </p:cNvSpPr>
          <p:nvPr/>
        </p:nvSpPr>
        <p:spPr>
          <a:xfrm>
            <a:off x="571500" y="4171950"/>
            <a:ext cx="2476500" cy="781050"/>
          </a:xfrm>
          <a:prstGeom prst="rect">
            <a:avLst/>
          </a:prstGeom>
          <a:noFill/>
          <a:ln w="0">
            <a:noFill/>
          </a:ln>
        </p:spPr>
        <p:txBody>
          <a:bodyPr wrap="square" lIns="0" tIns="0" rIns="0" bIns="0" anchor="t">
            <a:noAutofit/>
          </a:bodyPr>
          <a:lstStyle/>
          <a:p>
            <a:pPr algn="l">
              <a:buNone/>
              <a:defRPr sz="2175" b="1">
                <a:solidFill>
                  <a:srgbClr val="176779"/>
                </a:solidFill>
                <a:latin typeface="Arial"/>
                <a:ea typeface="Arial"/>
                <a:cs typeface="Arial"/>
              </a:defRPr>
            </a:pPr>
            <a:r>
              <a:rPr sz="2175" b="1">
                <a:solidFill>
                  <a:srgbClr val="176779"/>
                </a:solidFill>
                <a:latin typeface="Arial"/>
                <a:ea typeface="Arial"/>
                <a:cs typeface="Arial"/>
              </a:rPr>
              <a:t>Football team</a:t>
            </a:r>
          </a:p>
        </p:txBody>
      </p:sp>
      <p:sp>
        <p:nvSpPr>
          <p:cNvPr id="12" name="text-11">
            <a:extLst>
              <a:ext uri="{FF2B5EF4-FFF2-40B4-BE49-F238E27FC236}">
                <a16:creationId xmlns:a16="http://schemas.microsoft.com/office/drawing/2014/main" id="{0EDDF7FF-5A2A-4E5D-911E-2418EF66AA87}"/>
              </a:ext>
            </a:extLst>
          </p:cNvPr>
          <p:cNvSpPr>
            <a:spLocks noGrp="1"/>
          </p:cNvSpPr>
          <p:nvPr/>
        </p:nvSpPr>
        <p:spPr>
          <a:xfrm>
            <a:off x="3333750" y="4171950"/>
            <a:ext cx="8286750" cy="962025"/>
          </a:xfrm>
          <a:prstGeom prst="rect">
            <a:avLst/>
          </a:prstGeom>
          <a:noFill/>
          <a:ln w="0">
            <a:noFill/>
          </a:ln>
        </p:spPr>
        <p:txBody>
          <a:bodyPr wrap="square" lIns="0" tIns="0" rIns="0" bIns="0" anchor="t">
            <a:noAutofit/>
          </a:bodyPr>
          <a:lstStyle/>
          <a:p>
            <a:pPr algn="l">
              <a:buNone/>
              <a:defRPr sz="2175" b="0">
                <a:solidFill>
                  <a:srgbClr val="17242C"/>
                </a:solidFill>
                <a:latin typeface="Arial"/>
                <a:ea typeface="Arial"/>
                <a:cs typeface="Arial"/>
              </a:defRPr>
            </a:pPr>
            <a:r>
              <a:rPr sz="2175" b="0">
                <a:solidFill>
                  <a:srgbClr val="17242C"/>
                </a:solidFill>
                <a:latin typeface="Arial"/>
                <a:ea typeface="Arial"/>
                <a:cs typeface="Arial"/>
              </a:rPr>
              <a:t>Balances weekly match recovery with readiness and fitness maintenance.</a:t>
            </a:r>
          </a:p>
        </p:txBody>
      </p:sp>
      <p:sp>
        <p:nvSpPr>
          <p:cNvPr id="13" name="text-12">
            <a:extLst>
              <a:ext uri="{FF2B5EF4-FFF2-40B4-BE49-F238E27FC236}">
                <a16:creationId xmlns:a16="http://schemas.microsoft.com/office/drawing/2014/main" id="{C7414753-2D72-4035-853C-BA3A6868D980}"/>
              </a:ext>
            </a:extLst>
          </p:cNvPr>
          <p:cNvSpPr>
            <a:spLocks noGrp="1"/>
          </p:cNvSpPr>
          <p:nvPr/>
        </p:nvSpPr>
        <p:spPr>
          <a:xfrm>
            <a:off x="571500" y="5743575"/>
            <a:ext cx="10953750" cy="476250"/>
          </a:xfrm>
          <a:prstGeom prst="rect">
            <a:avLst/>
          </a:prstGeom>
          <a:noFill/>
          <a:ln w="0">
            <a:noFill/>
          </a:ln>
        </p:spPr>
        <p:txBody>
          <a:bodyPr wrap="square" lIns="0" tIns="0" rIns="0" bIns="0" anchor="t">
            <a:noAutofit/>
          </a:bodyPr>
          <a:lstStyle/>
          <a:p>
            <a:pPr algn="l">
              <a:buNone/>
              <a:defRPr sz="1725" b="0">
                <a:solidFill>
                  <a:srgbClr val="966032"/>
                </a:solidFill>
                <a:latin typeface="Arial"/>
                <a:ea typeface="Arial"/>
                <a:cs typeface="Arial"/>
              </a:defRPr>
            </a:pPr>
            <a:r>
              <a:rPr sz="1725" b="0">
                <a:solidFill>
                  <a:srgbClr val="966032"/>
                </a:solidFill>
                <a:latin typeface="Arial"/>
                <a:ea typeface="Arial"/>
                <a:cs typeface="Arial"/>
              </a:rPr>
              <a:t>Individual athletes may compete repeatedly. Team athletes may also taper.</a:t>
            </a:r>
          </a:p>
        </p:txBody>
      </p:sp>
    </p:spTree>
    <p:extLst>
      <p:ext uri="{BB962C8B-B14F-4D97-AF65-F5344CB8AC3E}">
        <p14:creationId xmlns:p14="http://schemas.microsoft.com/office/powerpoint/2010/main" val="54732602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text-0">
            <a:extLst>
              <a:ext uri="{FF2B5EF4-FFF2-40B4-BE49-F238E27FC236}">
                <a16:creationId xmlns:a16="http://schemas.microsoft.com/office/drawing/2014/main" id="{D5A33CFE-26F6-46BA-9C3E-D655B53891DE}"/>
              </a:ext>
            </a:extLst>
          </p:cNvPr>
          <p:cNvSpPr>
            <a:spLocks noGrp="1"/>
          </p:cNvSpPr>
          <p:nvPr/>
        </p:nvSpPr>
        <p:spPr>
          <a:xfrm>
            <a:off x="571500" y="571500"/>
            <a:ext cx="11049000" cy="1009650"/>
          </a:xfrm>
          <a:prstGeom prst="rect">
            <a:avLst/>
          </a:prstGeom>
          <a:noFill/>
          <a:ln w="0">
            <a:noFill/>
          </a:ln>
        </p:spPr>
        <p:txBody>
          <a:bodyPr wrap="square" lIns="0" tIns="0" rIns="0" bIns="0" anchor="t">
            <a:noAutofit/>
          </a:bodyPr>
          <a:lstStyle/>
          <a:p>
            <a:pPr algn="l">
              <a:buNone/>
              <a:defRPr sz="3150" b="1">
                <a:solidFill>
                  <a:srgbClr val="17242C"/>
                </a:solidFill>
                <a:latin typeface="Arial"/>
                <a:ea typeface="Arial"/>
                <a:cs typeface="Arial"/>
              </a:defRPr>
            </a:pPr>
            <a:r>
              <a:rPr sz="3150" b="1">
                <a:solidFill>
                  <a:srgbClr val="17242C"/>
                </a:solidFill>
                <a:latin typeface="Arial"/>
                <a:ea typeface="Arial"/>
                <a:cs typeface="Arial"/>
              </a:rPr>
              <a:t>Psychology, strategy and tactics</a:t>
            </a:r>
          </a:p>
        </p:txBody>
      </p:sp>
      <p:sp>
        <p:nvSpPr>
          <p:cNvPr id="2" name="shape-1">
            <a:extLst>
              <a:ext uri="{FF2B5EF4-FFF2-40B4-BE49-F238E27FC236}">
                <a16:creationId xmlns:a16="http://schemas.microsoft.com/office/drawing/2014/main" id="{C27716EC-D9F5-4ED9-8969-F886BBD422D6}"/>
              </a:ext>
            </a:extLst>
          </p:cNvPr>
          <p:cNvSpPr>
            <a:spLocks noGrp="1"/>
          </p:cNvSpPr>
          <p:nvPr/>
        </p:nvSpPr>
        <p:spPr>
          <a:xfrm>
            <a:off x="571500" y="6315075"/>
            <a:ext cx="11049000" cy="0"/>
          </a:xfrm>
          <a:prstGeom prst="line">
            <a:avLst/>
          </a:prstGeom>
          <a:noFill/>
          <a:ln w="14288">
            <a:solidFill>
              <a:srgbClr val="D5DEE2"/>
            </a:solidFill>
          </a:ln>
        </p:spPr>
        <p:txBody>
          <a:bodyPr/>
          <a:lstStyle/>
          <a:p>
            <a:endParaRPr lang="en-US"/>
          </a:p>
        </p:txBody>
      </p:sp>
      <p:sp>
        <p:nvSpPr>
          <p:cNvPr id="3" name="text-2">
            <a:extLst>
              <a:ext uri="{FF2B5EF4-FFF2-40B4-BE49-F238E27FC236}">
                <a16:creationId xmlns:a16="http://schemas.microsoft.com/office/drawing/2014/main" id="{F48FCB3F-42F7-4E89-91E6-7196FB9A7465}"/>
              </a:ext>
            </a:extLst>
          </p:cNvPr>
          <p:cNvSpPr>
            <a:spLocks noGrp="1"/>
          </p:cNvSpPr>
          <p:nvPr/>
        </p:nvSpPr>
        <p:spPr>
          <a:xfrm>
            <a:off x="571500" y="6457950"/>
            <a:ext cx="9429750" cy="209550"/>
          </a:xfrm>
          <a:prstGeom prst="rect">
            <a:avLst/>
          </a:prstGeom>
          <a:noFill/>
          <a:ln w="0">
            <a:noFill/>
          </a:ln>
        </p:spPr>
        <p:txBody>
          <a:bodyPr wrap="square" lIns="0" tIns="0" rIns="0" bIns="0" anchor="t">
            <a:noAutofit/>
          </a:bodyPr>
          <a:lstStyle/>
          <a:p>
            <a:pPr algn="l">
              <a:buNone/>
              <a:defRPr sz="1275" b="0">
                <a:solidFill>
                  <a:srgbClr val="52616A"/>
                </a:solidFill>
                <a:latin typeface="Arial"/>
                <a:ea typeface="Arial"/>
                <a:cs typeface="Arial"/>
              </a:defRPr>
            </a:pPr>
            <a:r>
              <a:rPr sz="1275" b="0">
                <a:solidFill>
                  <a:srgbClr val="52616A"/>
                </a:solidFill>
                <a:latin typeface="Arial"/>
                <a:ea typeface="Arial"/>
                <a:cs typeface="Arial"/>
              </a:rPr>
              <a:t>Workbook p26</a:t>
            </a:r>
          </a:p>
        </p:txBody>
      </p:sp>
      <p:sp>
        <p:nvSpPr>
          <p:cNvPr id="4" name="text-3">
            <a:extLst>
              <a:ext uri="{FF2B5EF4-FFF2-40B4-BE49-F238E27FC236}">
                <a16:creationId xmlns:a16="http://schemas.microsoft.com/office/drawing/2014/main" id="{815AEDBB-B3D0-46BB-8F4F-ED9F8E546DFE}"/>
              </a:ext>
            </a:extLst>
          </p:cNvPr>
          <p:cNvSpPr>
            <a:spLocks noGrp="1"/>
          </p:cNvSpPr>
          <p:nvPr/>
        </p:nvSpPr>
        <p:spPr>
          <a:xfrm>
            <a:off x="11049000" y="6438900"/>
            <a:ext cx="571500" cy="228600"/>
          </a:xfrm>
          <a:prstGeom prst="rect">
            <a:avLst/>
          </a:prstGeom>
          <a:noFill/>
          <a:ln w="0">
            <a:noFill/>
          </a:ln>
        </p:spPr>
        <p:txBody>
          <a:bodyPr wrap="square" lIns="0" tIns="0" rIns="0" bIns="0" anchor="t">
            <a:noAutofit/>
          </a:bodyPr>
          <a:lstStyle/>
          <a:p>
            <a:pPr algn="r">
              <a:buNone/>
              <a:defRPr sz="1350" b="0">
                <a:solidFill>
                  <a:srgbClr val="52616A"/>
                </a:solidFill>
                <a:latin typeface="Arial"/>
                <a:ea typeface="Arial"/>
                <a:cs typeface="Arial"/>
              </a:defRPr>
            </a:pPr>
            <a:r>
              <a:rPr sz="1350" b="0">
                <a:solidFill>
                  <a:srgbClr val="52616A"/>
                </a:solidFill>
                <a:latin typeface="Arial"/>
                <a:ea typeface="Arial"/>
                <a:cs typeface="Arial"/>
              </a:rPr>
              <a:t>48</a:t>
            </a:r>
          </a:p>
        </p:txBody>
      </p:sp>
      <p:graphicFrame>
        <p:nvGraphicFramePr>
          <p:cNvPr id="13" name="Table 12"/>
          <p:cNvGraphicFramePr/>
          <p:nvPr/>
        </p:nvGraphicFramePr>
        <p:xfrm>
          <a:off x="571500" y="1857375"/>
          <a:ext cx="11049000" cy="2659380"/>
        </p:xfrm>
        <a:graphic>
          <a:graphicData uri="http://schemas.openxmlformats.org/drawingml/2006/table">
            <a:tbl>
              <a:tblPr/>
              <a:tblGrid>
                <a:gridCol w="3238500">
                  <a:extLst>
                    <a:ext uri="{9D8B030D-6E8A-4147-A177-3AD203B41FA5}">
                      <a16:colId xmlns:a16="http://schemas.microsoft.com/office/drawing/2014/main" val="20000"/>
                    </a:ext>
                  </a:extLst>
                </a:gridCol>
                <a:gridCol w="4000500">
                  <a:extLst>
                    <a:ext uri="{9D8B030D-6E8A-4147-A177-3AD203B41FA5}">
                      <a16:colId xmlns:a16="http://schemas.microsoft.com/office/drawing/2014/main" val="20001"/>
                    </a:ext>
                  </a:extLst>
                </a:gridCol>
                <a:gridCol w="3810000">
                  <a:extLst>
                    <a:ext uri="{9D8B030D-6E8A-4147-A177-3AD203B41FA5}">
                      <a16:colId xmlns:a16="http://schemas.microsoft.com/office/drawing/2014/main" val="20002"/>
                    </a:ext>
                  </a:extLst>
                </a:gridCol>
              </a:tblGrid>
              <a:tr h="533400">
                <a:tc>
                  <a:txBody>
                    <a:bodyPr/>
                    <a:lstStyle/>
                    <a:p>
                      <a:r>
                        <a:rPr sz="2025" b="1">
                          <a:solidFill>
                            <a:srgbClr val="FFFFFF"/>
                          </a:solidFill>
                          <a:latin typeface="Arial"/>
                          <a:ea typeface="Arial"/>
                          <a:cs typeface="Arial"/>
                        </a:rPr>
                        <a:t>Context</a:t>
                      </a:r>
                    </a:p>
                  </a:txBody>
                  <a:tcPr>
                    <a:solidFill>
                      <a:srgbClr val="17242C"/>
                    </a:solidFill>
                  </a:tcPr>
                </a:tc>
                <a:tc>
                  <a:txBody>
                    <a:bodyPr/>
                    <a:lstStyle/>
                    <a:p>
                      <a:r>
                        <a:rPr sz="2025" b="1">
                          <a:solidFill>
                            <a:srgbClr val="FFFFFF"/>
                          </a:solidFill>
                          <a:latin typeface="Arial"/>
                          <a:ea typeface="Arial"/>
                          <a:cs typeface="Arial"/>
                        </a:rPr>
                        <a:t>Strategy or tactic</a:t>
                      </a:r>
                    </a:p>
                  </a:txBody>
                  <a:tcPr>
                    <a:solidFill>
                      <a:srgbClr val="17242C"/>
                    </a:solidFill>
                  </a:tcPr>
                </a:tc>
                <a:tc>
                  <a:txBody>
                    <a:bodyPr/>
                    <a:lstStyle/>
                    <a:p>
                      <a:r>
                        <a:rPr sz="2025" b="1">
                          <a:solidFill>
                            <a:srgbClr val="FFFFFF"/>
                          </a:solidFill>
                          <a:latin typeface="Arial"/>
                          <a:ea typeface="Arial"/>
                          <a:cs typeface="Arial"/>
                        </a:rPr>
                        <a:t>Mechanism</a:t>
                      </a:r>
                    </a:p>
                  </a:txBody>
                  <a:tcPr>
                    <a:solidFill>
                      <a:srgbClr val="17242C"/>
                    </a:solidFill>
                  </a:tcPr>
                </a:tc>
                <a:extLst>
                  <a:ext uri="{0D108BD9-81ED-4DB2-BD59-A6C34878D82A}">
                    <a16:rowId xmlns:a16="http://schemas.microsoft.com/office/drawing/2014/main" val="10000"/>
                  </a:ext>
                </a:extLst>
              </a:tr>
              <a:tr h="0">
                <a:tc>
                  <a:txBody>
                    <a:bodyPr/>
                    <a:lstStyle/>
                    <a:p>
                      <a:r>
                        <a:rPr sz="2025" b="0">
                          <a:solidFill>
                            <a:srgbClr val="17242C"/>
                          </a:solidFill>
                          <a:latin typeface="Arial"/>
                          <a:ea typeface="Arial"/>
                          <a:cs typeface="Arial"/>
                        </a:rPr>
                        <a:t>Archer with excessive activation</a:t>
                      </a:r>
                    </a:p>
                  </a:txBody>
                  <a:tcPr>
                    <a:solidFill>
                      <a:srgbClr val="FFFFFF"/>
                    </a:solidFill>
                  </a:tcPr>
                </a:tc>
                <a:tc>
                  <a:txBody>
                    <a:bodyPr/>
                    <a:lstStyle/>
                    <a:p>
                      <a:r>
                        <a:rPr sz="2025" b="0">
                          <a:solidFill>
                            <a:srgbClr val="17242C"/>
                          </a:solidFill>
                          <a:latin typeface="Arial"/>
                          <a:ea typeface="Arial"/>
                          <a:cs typeface="Arial"/>
                        </a:rPr>
                        <a:t>Practised breathing and attentional routine</a:t>
                      </a:r>
                    </a:p>
                  </a:txBody>
                  <a:tcPr>
                    <a:solidFill>
                      <a:srgbClr val="FFFFFF"/>
                    </a:solidFill>
                  </a:tcPr>
                </a:tc>
                <a:tc>
                  <a:txBody>
                    <a:bodyPr/>
                    <a:lstStyle/>
                    <a:p>
                      <a:r>
                        <a:rPr sz="2025" b="0">
                          <a:solidFill>
                            <a:srgbClr val="17242C"/>
                          </a:solidFill>
                          <a:latin typeface="Arial"/>
                          <a:ea typeface="Arial"/>
                          <a:cs typeface="Arial"/>
                        </a:rPr>
                        <a:t>Regulate activation and direct attention</a:t>
                      </a:r>
                    </a:p>
                  </a:txBody>
                  <a:tcPr>
                    <a:solidFill>
                      <a:srgbClr val="FFFFFF"/>
                    </a:solidFill>
                  </a:tcPr>
                </a:tc>
                <a:extLst>
                  <a:ext uri="{0D108BD9-81ED-4DB2-BD59-A6C34878D82A}">
                    <a16:rowId xmlns:a16="http://schemas.microsoft.com/office/drawing/2014/main" val="10001"/>
                  </a:ext>
                </a:extLst>
              </a:tr>
              <a:tr h="0">
                <a:tc>
                  <a:txBody>
                    <a:bodyPr/>
                    <a:lstStyle/>
                    <a:p>
                      <a:r>
                        <a:rPr sz="2025" b="0">
                          <a:solidFill>
                            <a:srgbClr val="17242C"/>
                          </a:solidFill>
                          <a:latin typeface="Arial"/>
                          <a:ea typeface="Arial"/>
                          <a:cs typeface="Arial"/>
                        </a:rPr>
                        <a:t>Team loses coordination under pressure</a:t>
                      </a:r>
                    </a:p>
                  </a:txBody>
                  <a:tcPr>
                    <a:solidFill>
                      <a:srgbClr val="FFFFFF"/>
                    </a:solidFill>
                  </a:tcPr>
                </a:tc>
                <a:tc>
                  <a:txBody>
                    <a:bodyPr/>
                    <a:lstStyle/>
                    <a:p>
                      <a:r>
                        <a:rPr sz="2025" b="0">
                          <a:solidFill>
                            <a:srgbClr val="17242C"/>
                          </a:solidFill>
                          <a:latin typeface="Arial"/>
                          <a:ea typeface="Arial"/>
                          <a:cs typeface="Arial"/>
                        </a:rPr>
                        <a:t>Clear roles, shared cues and process goals</a:t>
                      </a:r>
                    </a:p>
                  </a:txBody>
                  <a:tcPr>
                    <a:solidFill>
                      <a:srgbClr val="FFFFFF"/>
                    </a:solidFill>
                  </a:tcPr>
                </a:tc>
                <a:tc>
                  <a:txBody>
                    <a:bodyPr/>
                    <a:lstStyle/>
                    <a:p>
                      <a:r>
                        <a:rPr sz="2025" b="0">
                          <a:solidFill>
                            <a:srgbClr val="17242C"/>
                          </a:solidFill>
                          <a:latin typeface="Arial"/>
                          <a:ea typeface="Arial"/>
                          <a:cs typeface="Arial"/>
                        </a:rPr>
                        <a:t>Support coordinated decisions</a:t>
                      </a:r>
                    </a:p>
                  </a:txBody>
                  <a:tcPr>
                    <a:solidFill>
                      <a:srgbClr val="FFFFFF"/>
                    </a:solidFill>
                  </a:tcPr>
                </a:tc>
                <a:extLst>
                  <a:ext uri="{0D108BD9-81ED-4DB2-BD59-A6C34878D82A}">
                    <a16:rowId xmlns:a16="http://schemas.microsoft.com/office/drawing/2014/main" val="10002"/>
                  </a:ext>
                </a:extLst>
              </a:tr>
              <a:tr h="0">
                <a:tc>
                  <a:txBody>
                    <a:bodyPr/>
                    <a:lstStyle/>
                    <a:p>
                      <a:r>
                        <a:rPr sz="2025" b="0">
                          <a:solidFill>
                            <a:srgbClr val="17242C"/>
                          </a:solidFill>
                          <a:latin typeface="Arial"/>
                          <a:ea typeface="Arial"/>
                          <a:cs typeface="Arial"/>
                        </a:rPr>
                        <a:t>Wet conditions reduce reliable handling</a:t>
                      </a:r>
                    </a:p>
                  </a:txBody>
                  <a:tcPr>
                    <a:solidFill>
                      <a:srgbClr val="FFFFFF"/>
                    </a:solidFill>
                  </a:tcPr>
                </a:tc>
                <a:tc>
                  <a:txBody>
                    <a:bodyPr/>
                    <a:lstStyle/>
                    <a:p>
                      <a:r>
                        <a:rPr sz="2025" b="0">
                          <a:solidFill>
                            <a:srgbClr val="17242C"/>
                          </a:solidFill>
                          <a:latin typeface="Arial"/>
                          <a:ea typeface="Arial"/>
                          <a:cs typeface="Arial"/>
                        </a:rPr>
                        <a:t>Adjust execution and risk choices</a:t>
                      </a:r>
                    </a:p>
                  </a:txBody>
                  <a:tcPr>
                    <a:solidFill>
                      <a:srgbClr val="FFFFFF"/>
                    </a:solidFill>
                  </a:tcPr>
                </a:tc>
                <a:tc>
                  <a:txBody>
                    <a:bodyPr/>
                    <a:lstStyle/>
                    <a:p>
                      <a:r>
                        <a:rPr sz="2025" b="0">
                          <a:solidFill>
                            <a:srgbClr val="17242C"/>
                          </a:solidFill>
                          <a:latin typeface="Arial"/>
                          <a:ea typeface="Arial"/>
                          <a:cs typeface="Arial"/>
                        </a:rPr>
                        <a:t>Adapt tactics while retaining the objective</a:t>
                      </a:r>
                    </a:p>
                  </a:txBody>
                  <a:tcPr>
                    <a:solidFill>
                      <a:srgbClr val="FFFFFF"/>
                    </a:solidFill>
                  </a:tcPr>
                </a:tc>
                <a:extLst>
                  <a:ext uri="{0D108BD9-81ED-4DB2-BD59-A6C34878D82A}">
                    <a16:rowId xmlns:a16="http://schemas.microsoft.com/office/drawing/2014/main" val="10003"/>
                  </a:ext>
                </a:extLst>
              </a:tr>
            </a:tbl>
          </a:graphicData>
        </a:graphic>
      </p:graphicFrame>
      <p:sp>
        <p:nvSpPr>
          <p:cNvPr id="6" name="text-4">
            <a:extLst>
              <a:ext uri="{FF2B5EF4-FFF2-40B4-BE49-F238E27FC236}">
                <a16:creationId xmlns:a16="http://schemas.microsoft.com/office/drawing/2014/main" id="{21A325FE-7B23-4F88-ACCE-61C9D9F39E35}"/>
              </a:ext>
            </a:extLst>
          </p:cNvPr>
          <p:cNvSpPr>
            <a:spLocks noGrp="1"/>
          </p:cNvSpPr>
          <p:nvPr/>
        </p:nvSpPr>
        <p:spPr>
          <a:xfrm>
            <a:off x="571500" y="5886450"/>
            <a:ext cx="10953750" cy="476250"/>
          </a:xfrm>
          <a:prstGeom prst="rect">
            <a:avLst/>
          </a:prstGeom>
          <a:noFill/>
          <a:ln w="0">
            <a:noFill/>
          </a:ln>
        </p:spPr>
        <p:txBody>
          <a:bodyPr wrap="square" lIns="0" tIns="0" rIns="0" bIns="0" anchor="t">
            <a:noAutofit/>
          </a:bodyPr>
          <a:lstStyle/>
          <a:p>
            <a:pPr algn="l">
              <a:buNone/>
              <a:defRPr sz="1725" b="0">
                <a:solidFill>
                  <a:srgbClr val="52616A"/>
                </a:solidFill>
                <a:latin typeface="Arial"/>
                <a:ea typeface="Arial"/>
                <a:cs typeface="Arial"/>
              </a:defRPr>
            </a:pPr>
            <a:r>
              <a:rPr sz="1725" b="0">
                <a:solidFill>
                  <a:srgbClr val="52616A"/>
                </a:solidFill>
                <a:latin typeface="Arial"/>
                <a:ea typeface="Arial"/>
                <a:cs typeface="Arial"/>
              </a:rPr>
              <a:t>Arousal is activation. The useful level depends on the person and task.</a:t>
            </a:r>
          </a:p>
        </p:txBody>
      </p:sp>
    </p:spTree>
    <p:extLst>
      <p:ext uri="{BB962C8B-B14F-4D97-AF65-F5344CB8AC3E}">
        <p14:creationId xmlns:p14="http://schemas.microsoft.com/office/powerpoint/2010/main" val="14996713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 name="text-0">
            <a:extLst>
              <a:ext uri="{FF2B5EF4-FFF2-40B4-BE49-F238E27FC236}">
                <a16:creationId xmlns:a16="http://schemas.microsoft.com/office/drawing/2014/main" id="{7E627439-4DF6-4AE3-B8A0-D8432299DB78}"/>
              </a:ext>
            </a:extLst>
          </p:cNvPr>
          <p:cNvSpPr>
            <a:spLocks noGrp="1"/>
          </p:cNvSpPr>
          <p:nvPr/>
        </p:nvSpPr>
        <p:spPr>
          <a:xfrm>
            <a:off x="571500" y="571500"/>
            <a:ext cx="11049000" cy="1009650"/>
          </a:xfrm>
          <a:prstGeom prst="rect">
            <a:avLst/>
          </a:prstGeom>
          <a:noFill/>
          <a:ln w="0">
            <a:noFill/>
          </a:ln>
        </p:spPr>
        <p:txBody>
          <a:bodyPr wrap="square" lIns="0" tIns="0" rIns="0" bIns="0" anchor="t">
            <a:noAutofit/>
          </a:bodyPr>
          <a:lstStyle/>
          <a:p>
            <a:pPr algn="l">
              <a:buNone/>
              <a:defRPr sz="3150" b="1">
                <a:solidFill>
                  <a:srgbClr val="17242C"/>
                </a:solidFill>
                <a:latin typeface="Arial"/>
                <a:ea typeface="Arial"/>
                <a:cs typeface="Arial"/>
              </a:defRPr>
            </a:pPr>
            <a:r>
              <a:rPr sz="3150" b="1">
                <a:solidFill>
                  <a:srgbClr val="17242C"/>
                </a:solidFill>
                <a:latin typeface="Arial"/>
                <a:ea typeface="Arial"/>
                <a:cs typeface="Arial"/>
              </a:rPr>
              <a:t>Sleep, nutrition and supplementation</a:t>
            </a:r>
          </a:p>
        </p:txBody>
      </p:sp>
      <p:sp>
        <p:nvSpPr>
          <p:cNvPr id="2" name="shape-1">
            <a:extLst>
              <a:ext uri="{FF2B5EF4-FFF2-40B4-BE49-F238E27FC236}">
                <a16:creationId xmlns:a16="http://schemas.microsoft.com/office/drawing/2014/main" id="{2010C5B9-768C-4410-B45F-1FC7C84030FA}"/>
              </a:ext>
            </a:extLst>
          </p:cNvPr>
          <p:cNvSpPr>
            <a:spLocks noGrp="1"/>
          </p:cNvSpPr>
          <p:nvPr/>
        </p:nvSpPr>
        <p:spPr>
          <a:xfrm>
            <a:off x="571500" y="6315075"/>
            <a:ext cx="11049000" cy="0"/>
          </a:xfrm>
          <a:prstGeom prst="line">
            <a:avLst/>
          </a:prstGeom>
          <a:noFill/>
          <a:ln w="14288">
            <a:solidFill>
              <a:srgbClr val="D5DEE2"/>
            </a:solidFill>
          </a:ln>
        </p:spPr>
        <p:txBody>
          <a:bodyPr/>
          <a:lstStyle/>
          <a:p>
            <a:endParaRPr lang="en-US"/>
          </a:p>
        </p:txBody>
      </p:sp>
      <p:sp>
        <p:nvSpPr>
          <p:cNvPr id="3" name="text-2">
            <a:extLst>
              <a:ext uri="{FF2B5EF4-FFF2-40B4-BE49-F238E27FC236}">
                <a16:creationId xmlns:a16="http://schemas.microsoft.com/office/drawing/2014/main" id="{D8D6F31D-69B8-4B4D-B6E0-07DAACC6A018}"/>
              </a:ext>
            </a:extLst>
          </p:cNvPr>
          <p:cNvSpPr>
            <a:spLocks noGrp="1"/>
          </p:cNvSpPr>
          <p:nvPr/>
        </p:nvSpPr>
        <p:spPr>
          <a:xfrm>
            <a:off x="571500" y="6457950"/>
            <a:ext cx="9429750" cy="209550"/>
          </a:xfrm>
          <a:prstGeom prst="rect">
            <a:avLst/>
          </a:prstGeom>
          <a:noFill/>
          <a:ln w="0">
            <a:noFill/>
          </a:ln>
        </p:spPr>
        <p:txBody>
          <a:bodyPr wrap="square" lIns="0" tIns="0" rIns="0" bIns="0" anchor="t">
            <a:noAutofit/>
          </a:bodyPr>
          <a:lstStyle/>
          <a:p>
            <a:pPr algn="l">
              <a:buNone/>
              <a:defRPr sz="1275" b="0">
                <a:solidFill>
                  <a:srgbClr val="52616A"/>
                </a:solidFill>
                <a:latin typeface="Arial"/>
                <a:ea typeface="Arial"/>
                <a:cs typeface="Arial"/>
              </a:defRPr>
            </a:pPr>
            <a:r>
              <a:rPr sz="1275" b="0">
                <a:solidFill>
                  <a:srgbClr val="52616A"/>
                </a:solidFill>
                <a:latin typeface="Arial"/>
                <a:ea typeface="Arial"/>
                <a:cs typeface="Arial"/>
              </a:rPr>
              <a:t>Workbook p27</a:t>
            </a:r>
          </a:p>
        </p:txBody>
      </p:sp>
      <p:sp>
        <p:nvSpPr>
          <p:cNvPr id="4" name="text-3">
            <a:extLst>
              <a:ext uri="{FF2B5EF4-FFF2-40B4-BE49-F238E27FC236}">
                <a16:creationId xmlns:a16="http://schemas.microsoft.com/office/drawing/2014/main" id="{BACE8229-5A18-4656-8DBD-A9690DEDF5A1}"/>
              </a:ext>
            </a:extLst>
          </p:cNvPr>
          <p:cNvSpPr>
            <a:spLocks noGrp="1"/>
          </p:cNvSpPr>
          <p:nvPr/>
        </p:nvSpPr>
        <p:spPr>
          <a:xfrm>
            <a:off x="11049000" y="6438900"/>
            <a:ext cx="571500" cy="228600"/>
          </a:xfrm>
          <a:prstGeom prst="rect">
            <a:avLst/>
          </a:prstGeom>
          <a:noFill/>
          <a:ln w="0">
            <a:noFill/>
          </a:ln>
        </p:spPr>
        <p:txBody>
          <a:bodyPr wrap="square" lIns="0" tIns="0" rIns="0" bIns="0" anchor="t">
            <a:noAutofit/>
          </a:bodyPr>
          <a:lstStyle/>
          <a:p>
            <a:pPr algn="r">
              <a:buNone/>
              <a:defRPr sz="1350" b="0">
                <a:solidFill>
                  <a:srgbClr val="52616A"/>
                </a:solidFill>
                <a:latin typeface="Arial"/>
                <a:ea typeface="Arial"/>
                <a:cs typeface="Arial"/>
              </a:defRPr>
            </a:pPr>
            <a:r>
              <a:rPr sz="1350" b="0">
                <a:solidFill>
                  <a:srgbClr val="52616A"/>
                </a:solidFill>
                <a:latin typeface="Arial"/>
                <a:ea typeface="Arial"/>
                <a:cs typeface="Arial"/>
              </a:rPr>
              <a:t>49</a:t>
            </a:r>
          </a:p>
        </p:txBody>
      </p:sp>
      <p:sp>
        <p:nvSpPr>
          <p:cNvPr id="5" name="shape-4">
            <a:extLst>
              <a:ext uri="{FF2B5EF4-FFF2-40B4-BE49-F238E27FC236}">
                <a16:creationId xmlns:a16="http://schemas.microsoft.com/office/drawing/2014/main" id="{8F9E791A-5EFC-4639-A2CB-4643441EECEE}"/>
              </a:ext>
            </a:extLst>
          </p:cNvPr>
          <p:cNvSpPr>
            <a:spLocks noGrp="1"/>
          </p:cNvSpPr>
          <p:nvPr/>
        </p:nvSpPr>
        <p:spPr>
          <a:xfrm>
            <a:off x="571500" y="2190750"/>
            <a:ext cx="3378200" cy="0"/>
          </a:xfrm>
          <a:prstGeom prst="line">
            <a:avLst/>
          </a:prstGeom>
          <a:noFill/>
          <a:ln w="14288">
            <a:solidFill>
              <a:srgbClr val="176779"/>
            </a:solidFill>
          </a:ln>
        </p:spPr>
        <p:txBody>
          <a:bodyPr/>
          <a:lstStyle/>
          <a:p>
            <a:endParaRPr lang="en-US"/>
          </a:p>
        </p:txBody>
      </p:sp>
      <p:sp>
        <p:nvSpPr>
          <p:cNvPr id="6" name="text-5">
            <a:extLst>
              <a:ext uri="{FF2B5EF4-FFF2-40B4-BE49-F238E27FC236}">
                <a16:creationId xmlns:a16="http://schemas.microsoft.com/office/drawing/2014/main" id="{5ADAFFD1-E91A-450E-8544-E3DDAF9984B1}"/>
              </a:ext>
            </a:extLst>
          </p:cNvPr>
          <p:cNvSpPr>
            <a:spLocks noGrp="1"/>
          </p:cNvSpPr>
          <p:nvPr/>
        </p:nvSpPr>
        <p:spPr>
          <a:xfrm>
            <a:off x="571500" y="2314575"/>
            <a:ext cx="3378200" cy="1200150"/>
          </a:xfrm>
          <a:prstGeom prst="rect">
            <a:avLst/>
          </a:prstGeom>
          <a:noFill/>
          <a:ln w="0">
            <a:noFill/>
          </a:ln>
        </p:spPr>
        <p:txBody>
          <a:bodyPr wrap="square" lIns="0" tIns="0" rIns="0" bIns="0" anchor="t">
            <a:noAutofit/>
          </a:bodyPr>
          <a:lstStyle/>
          <a:p>
            <a:pPr algn="ctr">
              <a:buNone/>
              <a:defRPr sz="2400" b="1">
                <a:solidFill>
                  <a:srgbClr val="17242C"/>
                </a:solidFill>
                <a:latin typeface="Arial"/>
                <a:ea typeface="Arial"/>
                <a:cs typeface="Arial"/>
              </a:defRPr>
            </a:pPr>
            <a:r>
              <a:rPr sz="2400" b="1">
                <a:solidFill>
                  <a:srgbClr val="17242C"/>
                </a:solidFill>
                <a:latin typeface="Arial"/>
                <a:ea typeface="Arial"/>
                <a:cs typeface="Arial"/>
              </a:rPr>
              <a:t>BEFORE</a:t>
            </a:r>
          </a:p>
          <a:p>
            <a:pPr algn="ctr">
              <a:buNone/>
              <a:defRPr sz="2400" b="1">
                <a:solidFill>
                  <a:srgbClr val="17242C"/>
                </a:solidFill>
                <a:latin typeface="Arial"/>
                <a:ea typeface="Arial"/>
                <a:cs typeface="Arial"/>
              </a:defRPr>
            </a:pPr>
            <a:r>
              <a:rPr sz="2400" b="1">
                <a:solidFill>
                  <a:srgbClr val="17242C"/>
                </a:solidFill>
                <a:latin typeface="Arial"/>
                <a:ea typeface="Arial"/>
                <a:cs typeface="Arial"/>
              </a:rPr>
              <a:t>Fuel and tolerance</a:t>
            </a:r>
          </a:p>
        </p:txBody>
      </p:sp>
      <p:sp>
        <p:nvSpPr>
          <p:cNvPr id="7" name="shape-6">
            <a:extLst>
              <a:ext uri="{FF2B5EF4-FFF2-40B4-BE49-F238E27FC236}">
                <a16:creationId xmlns:a16="http://schemas.microsoft.com/office/drawing/2014/main" id="{2003D171-AFDF-4F32-AF63-694FCB9DB625}"/>
              </a:ext>
            </a:extLst>
          </p:cNvPr>
          <p:cNvSpPr>
            <a:spLocks noGrp="1"/>
          </p:cNvSpPr>
          <p:nvPr/>
        </p:nvSpPr>
        <p:spPr>
          <a:xfrm>
            <a:off x="4025900" y="2647950"/>
            <a:ext cx="304800" cy="171450"/>
          </a:xfrm>
          <a:prstGeom prst="rightArrow">
            <a:avLst/>
          </a:prstGeom>
          <a:solidFill>
            <a:srgbClr val="176779"/>
          </a:solidFill>
          <a:ln w="0">
            <a:noFill/>
          </a:ln>
        </p:spPr>
        <p:txBody>
          <a:bodyPr/>
          <a:lstStyle/>
          <a:p>
            <a:endParaRPr lang="en-US"/>
          </a:p>
        </p:txBody>
      </p:sp>
      <p:sp>
        <p:nvSpPr>
          <p:cNvPr id="8" name="shape-7">
            <a:extLst>
              <a:ext uri="{FF2B5EF4-FFF2-40B4-BE49-F238E27FC236}">
                <a16:creationId xmlns:a16="http://schemas.microsoft.com/office/drawing/2014/main" id="{1B3AB22C-F259-4132-B969-A4A8DFFD05FD}"/>
              </a:ext>
            </a:extLst>
          </p:cNvPr>
          <p:cNvSpPr>
            <a:spLocks noGrp="1"/>
          </p:cNvSpPr>
          <p:nvPr/>
        </p:nvSpPr>
        <p:spPr>
          <a:xfrm>
            <a:off x="4406900" y="2190750"/>
            <a:ext cx="3378200" cy="0"/>
          </a:xfrm>
          <a:prstGeom prst="line">
            <a:avLst/>
          </a:prstGeom>
          <a:noFill/>
          <a:ln w="14288">
            <a:solidFill>
              <a:srgbClr val="176779"/>
            </a:solidFill>
          </a:ln>
        </p:spPr>
        <p:txBody>
          <a:bodyPr/>
          <a:lstStyle/>
          <a:p>
            <a:endParaRPr lang="en-US"/>
          </a:p>
        </p:txBody>
      </p:sp>
      <p:sp>
        <p:nvSpPr>
          <p:cNvPr id="9" name="text-8">
            <a:extLst>
              <a:ext uri="{FF2B5EF4-FFF2-40B4-BE49-F238E27FC236}">
                <a16:creationId xmlns:a16="http://schemas.microsoft.com/office/drawing/2014/main" id="{832C06F4-1747-4F68-82CC-71C50D4185F6}"/>
              </a:ext>
            </a:extLst>
          </p:cNvPr>
          <p:cNvSpPr>
            <a:spLocks noGrp="1"/>
          </p:cNvSpPr>
          <p:nvPr/>
        </p:nvSpPr>
        <p:spPr>
          <a:xfrm>
            <a:off x="4406900" y="2314575"/>
            <a:ext cx="3378200" cy="1200150"/>
          </a:xfrm>
          <a:prstGeom prst="rect">
            <a:avLst/>
          </a:prstGeom>
          <a:noFill/>
          <a:ln w="0">
            <a:noFill/>
          </a:ln>
        </p:spPr>
        <p:txBody>
          <a:bodyPr wrap="square" lIns="0" tIns="0" rIns="0" bIns="0" anchor="t">
            <a:noAutofit/>
          </a:bodyPr>
          <a:lstStyle/>
          <a:p>
            <a:pPr algn="ctr">
              <a:buNone/>
              <a:defRPr sz="2400" b="1">
                <a:solidFill>
                  <a:srgbClr val="17242C"/>
                </a:solidFill>
                <a:latin typeface="Arial"/>
                <a:ea typeface="Arial"/>
                <a:cs typeface="Arial"/>
              </a:defRPr>
            </a:pPr>
            <a:r>
              <a:rPr sz="2400" b="1">
                <a:solidFill>
                  <a:srgbClr val="17242C"/>
                </a:solidFill>
                <a:latin typeface="Arial"/>
                <a:ea typeface="Arial"/>
                <a:cs typeface="Arial"/>
              </a:rPr>
              <a:t>DURING</a:t>
            </a:r>
          </a:p>
          <a:p>
            <a:pPr algn="ctr">
              <a:buNone/>
              <a:defRPr sz="2400" b="1">
                <a:solidFill>
                  <a:srgbClr val="17242C"/>
                </a:solidFill>
                <a:latin typeface="Arial"/>
                <a:ea typeface="Arial"/>
                <a:cs typeface="Arial"/>
              </a:defRPr>
            </a:pPr>
            <a:r>
              <a:rPr sz="2400" b="1">
                <a:solidFill>
                  <a:srgbClr val="17242C"/>
                </a:solidFill>
                <a:latin typeface="Arial"/>
                <a:ea typeface="Arial"/>
                <a:cs typeface="Arial"/>
              </a:rPr>
              <a:t>Meet event demands</a:t>
            </a:r>
          </a:p>
        </p:txBody>
      </p:sp>
      <p:sp>
        <p:nvSpPr>
          <p:cNvPr id="10" name="shape-9">
            <a:extLst>
              <a:ext uri="{FF2B5EF4-FFF2-40B4-BE49-F238E27FC236}">
                <a16:creationId xmlns:a16="http://schemas.microsoft.com/office/drawing/2014/main" id="{6B19E2DF-B81A-4F82-91DC-3E7C1FA34019}"/>
              </a:ext>
            </a:extLst>
          </p:cNvPr>
          <p:cNvSpPr>
            <a:spLocks noGrp="1"/>
          </p:cNvSpPr>
          <p:nvPr/>
        </p:nvSpPr>
        <p:spPr>
          <a:xfrm>
            <a:off x="7861300" y="2647950"/>
            <a:ext cx="304800" cy="171450"/>
          </a:xfrm>
          <a:prstGeom prst="rightArrow">
            <a:avLst/>
          </a:prstGeom>
          <a:solidFill>
            <a:srgbClr val="176779"/>
          </a:solidFill>
          <a:ln w="0">
            <a:noFill/>
          </a:ln>
        </p:spPr>
        <p:txBody>
          <a:bodyPr/>
          <a:lstStyle/>
          <a:p>
            <a:endParaRPr lang="en-US"/>
          </a:p>
        </p:txBody>
      </p:sp>
      <p:sp>
        <p:nvSpPr>
          <p:cNvPr id="11" name="shape-10">
            <a:extLst>
              <a:ext uri="{FF2B5EF4-FFF2-40B4-BE49-F238E27FC236}">
                <a16:creationId xmlns:a16="http://schemas.microsoft.com/office/drawing/2014/main" id="{B679678D-7C18-4B07-8CCF-4014E8A37BA6}"/>
              </a:ext>
            </a:extLst>
          </p:cNvPr>
          <p:cNvSpPr>
            <a:spLocks noGrp="1"/>
          </p:cNvSpPr>
          <p:nvPr/>
        </p:nvSpPr>
        <p:spPr>
          <a:xfrm>
            <a:off x="8242300" y="2190750"/>
            <a:ext cx="3378200" cy="0"/>
          </a:xfrm>
          <a:prstGeom prst="line">
            <a:avLst/>
          </a:prstGeom>
          <a:noFill/>
          <a:ln w="14288">
            <a:solidFill>
              <a:srgbClr val="176779"/>
            </a:solidFill>
          </a:ln>
        </p:spPr>
        <p:txBody>
          <a:bodyPr/>
          <a:lstStyle/>
          <a:p>
            <a:endParaRPr lang="en-US"/>
          </a:p>
        </p:txBody>
      </p:sp>
      <p:sp>
        <p:nvSpPr>
          <p:cNvPr id="12" name="text-11">
            <a:extLst>
              <a:ext uri="{FF2B5EF4-FFF2-40B4-BE49-F238E27FC236}">
                <a16:creationId xmlns:a16="http://schemas.microsoft.com/office/drawing/2014/main" id="{D0989482-C94E-4283-A191-310850A96F03}"/>
              </a:ext>
            </a:extLst>
          </p:cNvPr>
          <p:cNvSpPr>
            <a:spLocks noGrp="1"/>
          </p:cNvSpPr>
          <p:nvPr/>
        </p:nvSpPr>
        <p:spPr>
          <a:xfrm>
            <a:off x="8242300" y="2314575"/>
            <a:ext cx="3378200" cy="1200150"/>
          </a:xfrm>
          <a:prstGeom prst="rect">
            <a:avLst/>
          </a:prstGeom>
          <a:noFill/>
          <a:ln w="0">
            <a:noFill/>
          </a:ln>
        </p:spPr>
        <p:txBody>
          <a:bodyPr wrap="square" lIns="0" tIns="0" rIns="0" bIns="0" anchor="t">
            <a:noAutofit/>
          </a:bodyPr>
          <a:lstStyle/>
          <a:p>
            <a:pPr algn="ctr">
              <a:buNone/>
              <a:defRPr sz="2400" b="1">
                <a:solidFill>
                  <a:srgbClr val="17242C"/>
                </a:solidFill>
                <a:latin typeface="Arial"/>
                <a:ea typeface="Arial"/>
                <a:cs typeface="Arial"/>
              </a:defRPr>
            </a:pPr>
            <a:r>
              <a:rPr sz="2400" b="1">
                <a:solidFill>
                  <a:srgbClr val="17242C"/>
                </a:solidFill>
                <a:latin typeface="Arial"/>
                <a:ea typeface="Arial"/>
                <a:cs typeface="Arial"/>
              </a:rPr>
              <a:t>AFTER</a:t>
            </a:r>
          </a:p>
          <a:p>
            <a:pPr algn="ctr">
              <a:buNone/>
              <a:defRPr sz="2400" b="1">
                <a:solidFill>
                  <a:srgbClr val="17242C"/>
                </a:solidFill>
                <a:latin typeface="Arial"/>
                <a:ea typeface="Arial"/>
                <a:cs typeface="Arial"/>
              </a:defRPr>
            </a:pPr>
            <a:r>
              <a:rPr sz="2400" b="1">
                <a:solidFill>
                  <a:srgbClr val="17242C"/>
                </a:solidFill>
                <a:latin typeface="Arial"/>
                <a:ea typeface="Arial"/>
                <a:cs typeface="Arial"/>
              </a:rPr>
              <a:t>Replace and repair</a:t>
            </a:r>
          </a:p>
        </p:txBody>
      </p:sp>
      <p:sp>
        <p:nvSpPr>
          <p:cNvPr id="13" name="text-12">
            <a:extLst>
              <a:ext uri="{FF2B5EF4-FFF2-40B4-BE49-F238E27FC236}">
                <a16:creationId xmlns:a16="http://schemas.microsoft.com/office/drawing/2014/main" id="{1EE97090-75DD-4485-BEF0-1ED83773ABD7}"/>
              </a:ext>
            </a:extLst>
          </p:cNvPr>
          <p:cNvSpPr>
            <a:spLocks noGrp="1"/>
          </p:cNvSpPr>
          <p:nvPr/>
        </p:nvSpPr>
        <p:spPr>
          <a:xfrm>
            <a:off x="571500" y="4162425"/>
            <a:ext cx="5000625" cy="457200"/>
          </a:xfrm>
          <a:prstGeom prst="rect">
            <a:avLst/>
          </a:prstGeom>
          <a:noFill/>
          <a:ln w="0">
            <a:noFill/>
          </a:ln>
        </p:spPr>
        <p:txBody>
          <a:bodyPr wrap="square" lIns="0" tIns="0" rIns="0" bIns="0" anchor="t">
            <a:noAutofit/>
          </a:bodyPr>
          <a:lstStyle/>
          <a:p>
            <a:pPr algn="l">
              <a:buNone/>
              <a:defRPr sz="2325" b="1">
                <a:solidFill>
                  <a:srgbClr val="176779"/>
                </a:solidFill>
                <a:latin typeface="Arial"/>
                <a:ea typeface="Arial"/>
                <a:cs typeface="Arial"/>
              </a:defRPr>
            </a:pPr>
            <a:r>
              <a:rPr sz="2325" b="1">
                <a:solidFill>
                  <a:srgbClr val="176779"/>
                </a:solidFill>
                <a:latin typeface="Arial"/>
                <a:ea typeface="Arial"/>
                <a:cs typeface="Arial"/>
              </a:rPr>
              <a:t>Duration and intensity</a:t>
            </a:r>
          </a:p>
        </p:txBody>
      </p:sp>
      <p:sp>
        <p:nvSpPr>
          <p:cNvPr id="14" name="text-13">
            <a:extLst>
              <a:ext uri="{FF2B5EF4-FFF2-40B4-BE49-F238E27FC236}">
                <a16:creationId xmlns:a16="http://schemas.microsoft.com/office/drawing/2014/main" id="{D1D342BD-D34D-4BA1-A7F3-9DA90EF664A7}"/>
              </a:ext>
            </a:extLst>
          </p:cNvPr>
          <p:cNvSpPr>
            <a:spLocks noGrp="1"/>
          </p:cNvSpPr>
          <p:nvPr/>
        </p:nvSpPr>
        <p:spPr>
          <a:xfrm>
            <a:off x="6400800" y="4162425"/>
            <a:ext cx="5219700" cy="457200"/>
          </a:xfrm>
          <a:prstGeom prst="rect">
            <a:avLst/>
          </a:prstGeom>
          <a:noFill/>
          <a:ln w="0">
            <a:noFill/>
          </a:ln>
        </p:spPr>
        <p:txBody>
          <a:bodyPr wrap="square" lIns="0" tIns="0" rIns="0" bIns="0" anchor="t">
            <a:noAutofit/>
          </a:bodyPr>
          <a:lstStyle/>
          <a:p>
            <a:pPr algn="l">
              <a:buNone/>
              <a:defRPr sz="2325" b="1">
                <a:solidFill>
                  <a:srgbClr val="176779"/>
                </a:solidFill>
                <a:latin typeface="Arial"/>
                <a:ea typeface="Arial"/>
                <a:cs typeface="Arial"/>
              </a:defRPr>
            </a:pPr>
            <a:r>
              <a:rPr sz="2325" b="1">
                <a:solidFill>
                  <a:srgbClr val="176779"/>
                </a:solidFill>
                <a:latin typeface="Arial"/>
                <a:ea typeface="Arial"/>
                <a:cs typeface="Arial"/>
              </a:rPr>
              <a:t>Conditions and tolerance</a:t>
            </a:r>
          </a:p>
        </p:txBody>
      </p:sp>
      <p:sp>
        <p:nvSpPr>
          <p:cNvPr id="15" name="text-14">
            <a:extLst>
              <a:ext uri="{FF2B5EF4-FFF2-40B4-BE49-F238E27FC236}">
                <a16:creationId xmlns:a16="http://schemas.microsoft.com/office/drawing/2014/main" id="{C6E95E63-2F79-4369-9D87-E9C5E1F00FC9}"/>
              </a:ext>
            </a:extLst>
          </p:cNvPr>
          <p:cNvSpPr>
            <a:spLocks noGrp="1"/>
          </p:cNvSpPr>
          <p:nvPr/>
        </p:nvSpPr>
        <p:spPr>
          <a:xfrm>
            <a:off x="571500" y="5105400"/>
            <a:ext cx="11049000" cy="571500"/>
          </a:xfrm>
          <a:prstGeom prst="rect">
            <a:avLst/>
          </a:prstGeom>
          <a:noFill/>
          <a:ln w="0">
            <a:noFill/>
          </a:ln>
        </p:spPr>
        <p:txBody>
          <a:bodyPr wrap="square" lIns="0" tIns="0" rIns="0" bIns="0" anchor="t">
            <a:noAutofit/>
          </a:bodyPr>
          <a:lstStyle/>
          <a:p>
            <a:pPr algn="l">
              <a:buNone/>
              <a:defRPr sz="2400" b="0">
                <a:solidFill>
                  <a:srgbClr val="17242C"/>
                </a:solidFill>
                <a:latin typeface="Arial"/>
                <a:ea typeface="Arial"/>
                <a:cs typeface="Arial"/>
              </a:defRPr>
            </a:pPr>
            <a:r>
              <a:rPr sz="2400" b="0">
                <a:solidFill>
                  <a:srgbClr val="17242C"/>
                </a:solidFill>
                <a:latin typeface="Arial"/>
                <a:ea typeface="Arial"/>
                <a:cs typeface="Arial"/>
              </a:rPr>
              <a:t>The next session changes how urgent recovery becomes.</a:t>
            </a:r>
          </a:p>
        </p:txBody>
      </p:sp>
      <p:sp>
        <p:nvSpPr>
          <p:cNvPr id="16" name="text-15">
            <a:extLst>
              <a:ext uri="{FF2B5EF4-FFF2-40B4-BE49-F238E27FC236}">
                <a16:creationId xmlns:a16="http://schemas.microsoft.com/office/drawing/2014/main" id="{D1D182B2-C3CE-4440-BAF2-E3DC55D5B2EA}"/>
              </a:ext>
            </a:extLst>
          </p:cNvPr>
          <p:cNvSpPr>
            <a:spLocks noGrp="1"/>
          </p:cNvSpPr>
          <p:nvPr/>
        </p:nvSpPr>
        <p:spPr>
          <a:xfrm>
            <a:off x="571500" y="5905500"/>
            <a:ext cx="10953750" cy="476250"/>
          </a:xfrm>
          <a:prstGeom prst="rect">
            <a:avLst/>
          </a:prstGeom>
          <a:noFill/>
          <a:ln w="0">
            <a:noFill/>
          </a:ln>
        </p:spPr>
        <p:txBody>
          <a:bodyPr wrap="square" lIns="0" tIns="0" rIns="0" bIns="0" anchor="t">
            <a:noAutofit/>
          </a:bodyPr>
          <a:lstStyle/>
          <a:p>
            <a:pPr algn="l">
              <a:buNone/>
              <a:defRPr sz="1725" b="0">
                <a:solidFill>
                  <a:srgbClr val="52616A"/>
                </a:solidFill>
                <a:latin typeface="Arial"/>
                <a:ea typeface="Arial"/>
                <a:cs typeface="Arial"/>
              </a:defRPr>
            </a:pPr>
            <a:r>
              <a:rPr sz="1725" b="0">
                <a:solidFill>
                  <a:srgbClr val="52616A"/>
                </a:solidFill>
                <a:latin typeface="Arial"/>
                <a:ea typeface="Arial"/>
                <a:cs typeface="Arial"/>
              </a:rPr>
              <a:t>Plan food and fluids in training. One fixed fluid amount does not suit everyone.</a:t>
            </a:r>
          </a:p>
        </p:txBody>
      </p:sp>
    </p:spTree>
    <p:extLst>
      <p:ext uri="{BB962C8B-B14F-4D97-AF65-F5344CB8AC3E}">
        <p14:creationId xmlns:p14="http://schemas.microsoft.com/office/powerpoint/2010/main" val="166286811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text-0">
            <a:extLst>
              <a:ext uri="{FF2B5EF4-FFF2-40B4-BE49-F238E27FC236}">
                <a16:creationId xmlns:a16="http://schemas.microsoft.com/office/drawing/2014/main" id="{4F405CF5-5971-43BA-890D-BC53D542D0DB}"/>
              </a:ext>
            </a:extLst>
          </p:cNvPr>
          <p:cNvSpPr>
            <a:spLocks noGrp="1"/>
          </p:cNvSpPr>
          <p:nvPr/>
        </p:nvSpPr>
        <p:spPr>
          <a:xfrm>
            <a:off x="571500" y="571500"/>
            <a:ext cx="11049000" cy="1009650"/>
          </a:xfrm>
          <a:prstGeom prst="rect">
            <a:avLst/>
          </a:prstGeom>
          <a:noFill/>
          <a:ln w="0">
            <a:noFill/>
          </a:ln>
        </p:spPr>
        <p:txBody>
          <a:bodyPr wrap="square" lIns="0" tIns="0" rIns="0" bIns="0" anchor="t">
            <a:noAutofit/>
          </a:bodyPr>
          <a:lstStyle/>
          <a:p>
            <a:pPr algn="l">
              <a:buNone/>
              <a:defRPr sz="3150" b="1">
                <a:solidFill>
                  <a:srgbClr val="17242C"/>
                </a:solidFill>
                <a:latin typeface="Arial"/>
                <a:ea typeface="Arial"/>
                <a:cs typeface="Arial"/>
              </a:defRPr>
            </a:pPr>
            <a:r>
              <a:rPr sz="3150" b="1">
                <a:solidFill>
                  <a:srgbClr val="17242C"/>
                </a:solidFill>
                <a:latin typeface="Arial"/>
                <a:ea typeface="Arial"/>
                <a:cs typeface="Arial"/>
              </a:rPr>
              <a:t>A24  Question</a:t>
            </a:r>
          </a:p>
        </p:txBody>
      </p:sp>
      <p:sp>
        <p:nvSpPr>
          <p:cNvPr id="2" name="shape-1">
            <a:extLst>
              <a:ext uri="{FF2B5EF4-FFF2-40B4-BE49-F238E27FC236}">
                <a16:creationId xmlns:a16="http://schemas.microsoft.com/office/drawing/2014/main" id="{56D53DFF-A69D-472D-AE04-2B4DA86D3228}"/>
              </a:ext>
            </a:extLst>
          </p:cNvPr>
          <p:cNvSpPr>
            <a:spLocks noGrp="1"/>
          </p:cNvSpPr>
          <p:nvPr/>
        </p:nvSpPr>
        <p:spPr>
          <a:xfrm>
            <a:off x="571500" y="6315075"/>
            <a:ext cx="11049000" cy="0"/>
          </a:xfrm>
          <a:prstGeom prst="line">
            <a:avLst/>
          </a:prstGeom>
          <a:noFill/>
          <a:ln w="14288">
            <a:solidFill>
              <a:srgbClr val="D5DEE2"/>
            </a:solidFill>
          </a:ln>
        </p:spPr>
        <p:txBody>
          <a:bodyPr/>
          <a:lstStyle/>
          <a:p>
            <a:endParaRPr lang="en-US"/>
          </a:p>
        </p:txBody>
      </p:sp>
      <p:sp>
        <p:nvSpPr>
          <p:cNvPr id="3" name="text-2">
            <a:extLst>
              <a:ext uri="{FF2B5EF4-FFF2-40B4-BE49-F238E27FC236}">
                <a16:creationId xmlns:a16="http://schemas.microsoft.com/office/drawing/2014/main" id="{63C1999A-A77F-4663-A622-F3E4F967414A}"/>
              </a:ext>
            </a:extLst>
          </p:cNvPr>
          <p:cNvSpPr>
            <a:spLocks noGrp="1"/>
          </p:cNvSpPr>
          <p:nvPr/>
        </p:nvSpPr>
        <p:spPr>
          <a:xfrm>
            <a:off x="571500" y="6457950"/>
            <a:ext cx="9429750" cy="209550"/>
          </a:xfrm>
          <a:prstGeom prst="rect">
            <a:avLst/>
          </a:prstGeom>
          <a:noFill/>
          <a:ln w="0">
            <a:noFill/>
          </a:ln>
        </p:spPr>
        <p:txBody>
          <a:bodyPr wrap="square" lIns="0" tIns="0" rIns="0" bIns="0" anchor="t">
            <a:noAutofit/>
          </a:bodyPr>
          <a:lstStyle/>
          <a:p>
            <a:pPr algn="l">
              <a:buNone/>
              <a:defRPr sz="1275" b="0">
                <a:solidFill>
                  <a:srgbClr val="52616A"/>
                </a:solidFill>
                <a:latin typeface="Arial"/>
                <a:ea typeface="Arial"/>
                <a:cs typeface="Arial"/>
              </a:defRPr>
            </a:pPr>
            <a:r>
              <a:rPr sz="1275" b="0">
                <a:solidFill>
                  <a:srgbClr val="52616A"/>
                </a:solidFill>
                <a:latin typeface="Arial"/>
                <a:ea typeface="Arial"/>
                <a:cs typeface="Arial"/>
              </a:rPr>
              <a:t>Workbook p27   A24</a:t>
            </a:r>
          </a:p>
        </p:txBody>
      </p:sp>
      <p:sp>
        <p:nvSpPr>
          <p:cNvPr id="4" name="text-3">
            <a:extLst>
              <a:ext uri="{FF2B5EF4-FFF2-40B4-BE49-F238E27FC236}">
                <a16:creationId xmlns:a16="http://schemas.microsoft.com/office/drawing/2014/main" id="{2B525DB7-50F2-4160-9D91-4781E337A5B3}"/>
              </a:ext>
            </a:extLst>
          </p:cNvPr>
          <p:cNvSpPr>
            <a:spLocks noGrp="1"/>
          </p:cNvSpPr>
          <p:nvPr/>
        </p:nvSpPr>
        <p:spPr>
          <a:xfrm>
            <a:off x="11049000" y="6438900"/>
            <a:ext cx="571500" cy="228600"/>
          </a:xfrm>
          <a:prstGeom prst="rect">
            <a:avLst/>
          </a:prstGeom>
          <a:noFill/>
          <a:ln w="0">
            <a:noFill/>
          </a:ln>
        </p:spPr>
        <p:txBody>
          <a:bodyPr wrap="square" lIns="0" tIns="0" rIns="0" bIns="0" anchor="t">
            <a:noAutofit/>
          </a:bodyPr>
          <a:lstStyle/>
          <a:p>
            <a:pPr algn="r">
              <a:buNone/>
              <a:defRPr sz="1350" b="0">
                <a:solidFill>
                  <a:srgbClr val="52616A"/>
                </a:solidFill>
                <a:latin typeface="Arial"/>
                <a:ea typeface="Arial"/>
                <a:cs typeface="Arial"/>
              </a:defRPr>
            </a:pPr>
            <a:r>
              <a:rPr sz="1350" b="0">
                <a:solidFill>
                  <a:srgbClr val="52616A"/>
                </a:solidFill>
                <a:latin typeface="Arial"/>
                <a:ea typeface="Arial"/>
                <a:cs typeface="Arial"/>
              </a:rPr>
              <a:t>50</a:t>
            </a:r>
          </a:p>
        </p:txBody>
      </p:sp>
      <p:sp>
        <p:nvSpPr>
          <p:cNvPr id="5" name="text-4">
            <a:extLst>
              <a:ext uri="{FF2B5EF4-FFF2-40B4-BE49-F238E27FC236}">
                <a16:creationId xmlns:a16="http://schemas.microsoft.com/office/drawing/2014/main" id="{1022607A-17A5-4B0E-AC2B-027B88C3475A}"/>
              </a:ext>
            </a:extLst>
          </p:cNvPr>
          <p:cNvSpPr>
            <a:spLocks noGrp="1"/>
          </p:cNvSpPr>
          <p:nvPr/>
        </p:nvSpPr>
        <p:spPr>
          <a:xfrm>
            <a:off x="571500" y="1533525"/>
            <a:ext cx="10953750" cy="323850"/>
          </a:xfrm>
          <a:prstGeom prst="rect">
            <a:avLst/>
          </a:prstGeom>
          <a:noFill/>
          <a:ln w="0">
            <a:noFill/>
          </a:ln>
        </p:spPr>
        <p:txBody>
          <a:bodyPr wrap="square" lIns="0" tIns="0" rIns="0" bIns="0" anchor="t">
            <a:noAutofit/>
          </a:bodyPr>
          <a:lstStyle/>
          <a:p>
            <a:pPr algn="l">
              <a:buNone/>
              <a:defRPr sz="1725" b="1">
                <a:solidFill>
                  <a:srgbClr val="176779"/>
                </a:solidFill>
                <a:latin typeface="Arial"/>
                <a:ea typeface="Arial"/>
                <a:cs typeface="Arial"/>
              </a:defRPr>
            </a:pPr>
            <a:r>
              <a:rPr sz="1725" b="1">
                <a:solidFill>
                  <a:srgbClr val="176779"/>
                </a:solidFill>
                <a:latin typeface="Arial"/>
                <a:ea typeface="Arial"/>
                <a:cs typeface="Arial"/>
              </a:rPr>
              <a:t>2 minutes</a:t>
            </a:r>
          </a:p>
        </p:txBody>
      </p:sp>
      <p:sp>
        <p:nvSpPr>
          <p:cNvPr id="6" name="text-5">
            <a:extLst>
              <a:ext uri="{FF2B5EF4-FFF2-40B4-BE49-F238E27FC236}">
                <a16:creationId xmlns:a16="http://schemas.microsoft.com/office/drawing/2014/main" id="{2CC0890E-3E94-47A4-A6AD-86ECD7C23C23}"/>
              </a:ext>
            </a:extLst>
          </p:cNvPr>
          <p:cNvSpPr>
            <a:spLocks noGrp="1"/>
          </p:cNvSpPr>
          <p:nvPr/>
        </p:nvSpPr>
        <p:spPr>
          <a:xfrm>
            <a:off x="571500" y="1981200"/>
            <a:ext cx="11049000" cy="876300"/>
          </a:xfrm>
          <a:prstGeom prst="rect">
            <a:avLst/>
          </a:prstGeom>
          <a:noFill/>
          <a:ln w="0">
            <a:noFill/>
          </a:ln>
        </p:spPr>
        <p:txBody>
          <a:bodyPr wrap="square" lIns="0" tIns="0" rIns="0" bIns="0" anchor="t">
            <a:noAutofit/>
          </a:bodyPr>
          <a:lstStyle/>
          <a:p>
            <a:pPr algn="l">
              <a:buNone/>
              <a:defRPr sz="2250" b="0">
                <a:solidFill>
                  <a:srgbClr val="17242C"/>
                </a:solidFill>
                <a:latin typeface="Arial"/>
                <a:ea typeface="Arial"/>
                <a:cs typeface="Arial"/>
              </a:defRPr>
            </a:pPr>
            <a:r>
              <a:rPr sz="2250" b="0">
                <a:solidFill>
                  <a:srgbClr val="17242C"/>
                </a:solidFill>
                <a:latin typeface="Arial"/>
                <a:ea typeface="Arial"/>
                <a:cs typeface="Arial"/>
              </a:rPr>
              <a:t>Why would a long-distance cyclist and a shot-put athlete have different during-event nutrition needs? Give TWO linked reasons using the table.</a:t>
            </a:r>
          </a:p>
        </p:txBody>
      </p:sp>
      <p:graphicFrame>
        <p:nvGraphicFramePr>
          <p:cNvPr id="16" name="Table 15"/>
          <p:cNvGraphicFramePr/>
          <p:nvPr/>
        </p:nvGraphicFramePr>
        <p:xfrm>
          <a:off x="571500" y="2952750"/>
          <a:ext cx="11049000" cy="2910840"/>
        </p:xfrm>
        <a:graphic>
          <a:graphicData uri="http://schemas.openxmlformats.org/drawingml/2006/table">
            <a:tbl>
              <a:tblPr/>
              <a:tblGrid>
                <a:gridCol w="1285875">
                  <a:extLst>
                    <a:ext uri="{9D8B030D-6E8A-4147-A177-3AD203B41FA5}">
                      <a16:colId xmlns:a16="http://schemas.microsoft.com/office/drawing/2014/main" val="20000"/>
                    </a:ext>
                  </a:extLst>
                </a:gridCol>
                <a:gridCol w="4857750">
                  <a:extLst>
                    <a:ext uri="{9D8B030D-6E8A-4147-A177-3AD203B41FA5}">
                      <a16:colId xmlns:a16="http://schemas.microsoft.com/office/drawing/2014/main" val="20001"/>
                    </a:ext>
                  </a:extLst>
                </a:gridCol>
                <a:gridCol w="4905375">
                  <a:extLst>
                    <a:ext uri="{9D8B030D-6E8A-4147-A177-3AD203B41FA5}">
                      <a16:colId xmlns:a16="http://schemas.microsoft.com/office/drawing/2014/main" val="20002"/>
                    </a:ext>
                  </a:extLst>
                </a:gridCol>
              </a:tblGrid>
              <a:tr h="533400">
                <a:tc>
                  <a:txBody>
                    <a:bodyPr/>
                    <a:lstStyle/>
                    <a:p>
                      <a:r>
                        <a:rPr sz="1725" b="1">
                          <a:solidFill>
                            <a:srgbClr val="FFFFFF"/>
                          </a:solidFill>
                          <a:latin typeface="Arial"/>
                          <a:ea typeface="Arial"/>
                          <a:cs typeface="Arial"/>
                        </a:rPr>
                        <a:t>Timing</a:t>
                      </a:r>
                    </a:p>
                  </a:txBody>
                  <a:tcPr>
                    <a:solidFill>
                      <a:srgbClr val="17242C"/>
                    </a:solidFill>
                  </a:tcPr>
                </a:tc>
                <a:tc>
                  <a:txBody>
                    <a:bodyPr/>
                    <a:lstStyle/>
                    <a:p>
                      <a:r>
                        <a:rPr sz="1725" b="1">
                          <a:solidFill>
                            <a:srgbClr val="FFFFFF"/>
                          </a:solidFill>
                          <a:latin typeface="Arial"/>
                          <a:ea typeface="Arial"/>
                          <a:cs typeface="Arial"/>
                        </a:rPr>
                        <a:t>Long road-cycling event</a:t>
                      </a:r>
                    </a:p>
                  </a:txBody>
                  <a:tcPr>
                    <a:solidFill>
                      <a:srgbClr val="17242C"/>
                    </a:solidFill>
                  </a:tcPr>
                </a:tc>
                <a:tc>
                  <a:txBody>
                    <a:bodyPr/>
                    <a:lstStyle/>
                    <a:p>
                      <a:r>
                        <a:rPr sz="1725" b="1">
                          <a:solidFill>
                            <a:srgbClr val="FFFFFF"/>
                          </a:solidFill>
                          <a:latin typeface="Arial"/>
                          <a:ea typeface="Arial"/>
                          <a:cs typeface="Arial"/>
                        </a:rPr>
                        <a:t>Short throwing event</a:t>
                      </a:r>
                    </a:p>
                  </a:txBody>
                  <a:tcPr>
                    <a:solidFill>
                      <a:srgbClr val="17242C"/>
                    </a:solidFill>
                  </a:tcPr>
                </a:tc>
                <a:extLst>
                  <a:ext uri="{0D108BD9-81ED-4DB2-BD59-A6C34878D82A}">
                    <a16:rowId xmlns:a16="http://schemas.microsoft.com/office/drawing/2014/main" val="10000"/>
                  </a:ext>
                </a:extLst>
              </a:tr>
              <a:tr h="0">
                <a:tc>
                  <a:txBody>
                    <a:bodyPr/>
                    <a:lstStyle/>
                    <a:p>
                      <a:r>
                        <a:rPr sz="1725" b="0">
                          <a:solidFill>
                            <a:srgbClr val="17242C"/>
                          </a:solidFill>
                          <a:latin typeface="Arial"/>
                          <a:ea typeface="Arial"/>
                          <a:cs typeface="Arial"/>
                        </a:rPr>
                        <a:t>Before</a:t>
                      </a:r>
                    </a:p>
                  </a:txBody>
                  <a:tcPr>
                    <a:solidFill>
                      <a:srgbClr val="FFFFFF"/>
                    </a:solidFill>
                  </a:tcPr>
                </a:tc>
                <a:tc>
                  <a:txBody>
                    <a:bodyPr/>
                    <a:lstStyle/>
                    <a:p>
                      <a:r>
                        <a:rPr sz="1725" b="0">
                          <a:solidFill>
                            <a:srgbClr val="17242C"/>
                          </a:solidFill>
                          <a:latin typeface="Arial"/>
                          <a:ea typeface="Arial"/>
                          <a:cs typeface="Arial"/>
                        </a:rPr>
                        <a:t>Carbohydrate availability, hydration and a familiar tolerated meal</a:t>
                      </a:r>
                    </a:p>
                  </a:txBody>
                  <a:tcPr>
                    <a:solidFill>
                      <a:srgbClr val="FFFFFF"/>
                    </a:solidFill>
                  </a:tcPr>
                </a:tc>
                <a:tc>
                  <a:txBody>
                    <a:bodyPr/>
                    <a:lstStyle/>
                    <a:p>
                      <a:r>
                        <a:rPr sz="1725" b="0">
                          <a:solidFill>
                            <a:srgbClr val="17242C"/>
                          </a:solidFill>
                          <a:latin typeface="Arial"/>
                          <a:ea typeface="Arial"/>
                          <a:cs typeface="Arial"/>
                        </a:rPr>
                        <a:t>Adequate daily intake, familiar food and hydration; avoid unnecessary fullness</a:t>
                      </a:r>
                    </a:p>
                  </a:txBody>
                  <a:tcPr>
                    <a:solidFill>
                      <a:srgbClr val="FFFFFF"/>
                    </a:solidFill>
                  </a:tcPr>
                </a:tc>
                <a:extLst>
                  <a:ext uri="{0D108BD9-81ED-4DB2-BD59-A6C34878D82A}">
                    <a16:rowId xmlns:a16="http://schemas.microsoft.com/office/drawing/2014/main" val="10001"/>
                  </a:ext>
                </a:extLst>
              </a:tr>
              <a:tr h="0">
                <a:tc>
                  <a:txBody>
                    <a:bodyPr/>
                    <a:lstStyle/>
                    <a:p>
                      <a:r>
                        <a:rPr sz="1725" b="0">
                          <a:solidFill>
                            <a:srgbClr val="17242C"/>
                          </a:solidFill>
                          <a:latin typeface="Arial"/>
                          <a:ea typeface="Arial"/>
                          <a:cs typeface="Arial"/>
                        </a:rPr>
                        <a:t>During</a:t>
                      </a:r>
                    </a:p>
                  </a:txBody>
                  <a:tcPr>
                    <a:solidFill>
                      <a:srgbClr val="FFFFFF"/>
                    </a:solidFill>
                  </a:tcPr>
                </a:tc>
                <a:tc>
                  <a:txBody>
                    <a:bodyPr/>
                    <a:lstStyle/>
                    <a:p>
                      <a:r>
                        <a:rPr sz="1725" b="0">
                          <a:solidFill>
                            <a:srgbClr val="17242C"/>
                          </a:solidFill>
                          <a:latin typeface="Arial"/>
                          <a:ea typeface="Arial"/>
                          <a:cs typeface="Arial"/>
                        </a:rPr>
                        <a:t>Fluid and carbohydrate may support prolonged work; plan access and tolerance</a:t>
                      </a:r>
                    </a:p>
                  </a:txBody>
                  <a:tcPr>
                    <a:solidFill>
                      <a:srgbClr val="FFFFFF"/>
                    </a:solidFill>
                  </a:tcPr>
                </a:tc>
                <a:tc>
                  <a:txBody>
                    <a:bodyPr/>
                    <a:lstStyle/>
                    <a:p>
                      <a:r>
                        <a:rPr sz="1725" b="0">
                          <a:solidFill>
                            <a:srgbClr val="17242C"/>
                          </a:solidFill>
                          <a:latin typeface="Arial"/>
                          <a:ea typeface="Arial"/>
                          <a:cs typeface="Arial"/>
                        </a:rPr>
                        <a:t>An individual throw does not require carbohydrate feeding; manage needs across warm-up and a long competition day</a:t>
                      </a:r>
                    </a:p>
                  </a:txBody>
                  <a:tcPr>
                    <a:solidFill>
                      <a:srgbClr val="FFFFFF"/>
                    </a:solidFill>
                  </a:tcPr>
                </a:tc>
                <a:extLst>
                  <a:ext uri="{0D108BD9-81ED-4DB2-BD59-A6C34878D82A}">
                    <a16:rowId xmlns:a16="http://schemas.microsoft.com/office/drawing/2014/main" val="10002"/>
                  </a:ext>
                </a:extLst>
              </a:tr>
              <a:tr h="0">
                <a:tc>
                  <a:txBody>
                    <a:bodyPr/>
                    <a:lstStyle/>
                    <a:p>
                      <a:r>
                        <a:rPr sz="1725" b="0">
                          <a:solidFill>
                            <a:srgbClr val="17242C"/>
                          </a:solidFill>
                          <a:latin typeface="Arial"/>
                          <a:ea typeface="Arial"/>
                          <a:cs typeface="Arial"/>
                        </a:rPr>
                        <a:t>After</a:t>
                      </a:r>
                    </a:p>
                  </a:txBody>
                  <a:tcPr>
                    <a:solidFill>
                      <a:srgbClr val="FFFFFF"/>
                    </a:solidFill>
                  </a:tcPr>
                </a:tc>
                <a:tc>
                  <a:txBody>
                    <a:bodyPr/>
                    <a:lstStyle/>
                    <a:p>
                      <a:r>
                        <a:rPr sz="1725" b="0">
                          <a:solidFill>
                            <a:srgbClr val="17242C"/>
                          </a:solidFill>
                          <a:latin typeface="Arial"/>
                          <a:ea typeface="Arial"/>
                          <a:cs typeface="Arial"/>
                        </a:rPr>
                        <a:t>Restore glycogen, supply protein and replace fluid losses, particularly with another session soon</a:t>
                      </a:r>
                    </a:p>
                  </a:txBody>
                  <a:tcPr>
                    <a:solidFill>
                      <a:srgbClr val="FFFFFF"/>
                    </a:solidFill>
                  </a:tcPr>
                </a:tc>
                <a:tc>
                  <a:txBody>
                    <a:bodyPr/>
                    <a:lstStyle/>
                    <a:p>
                      <a:r>
                        <a:rPr sz="1725" b="0">
                          <a:solidFill>
                            <a:srgbClr val="17242C"/>
                          </a:solidFill>
                          <a:latin typeface="Arial"/>
                          <a:ea typeface="Arial"/>
                          <a:cs typeface="Arial"/>
                        </a:rPr>
                        <a:t>Meet recovery and daily protein/energy needs; total workload determines urgency</a:t>
                      </a:r>
                    </a:p>
                  </a:txBody>
                  <a:tcP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00526428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 name="text-0">
            <a:extLst>
              <a:ext uri="{FF2B5EF4-FFF2-40B4-BE49-F238E27FC236}">
                <a16:creationId xmlns:a16="http://schemas.microsoft.com/office/drawing/2014/main" id="{05C5D8AA-27F8-4A1B-A9DD-DEAA3E6968C8}"/>
              </a:ext>
            </a:extLst>
          </p:cNvPr>
          <p:cNvSpPr>
            <a:spLocks noGrp="1"/>
          </p:cNvSpPr>
          <p:nvPr/>
        </p:nvSpPr>
        <p:spPr>
          <a:xfrm>
            <a:off x="571500" y="571500"/>
            <a:ext cx="11049000" cy="1009650"/>
          </a:xfrm>
          <a:prstGeom prst="rect">
            <a:avLst/>
          </a:prstGeom>
          <a:noFill/>
          <a:ln w="0">
            <a:noFill/>
          </a:ln>
        </p:spPr>
        <p:txBody>
          <a:bodyPr wrap="square" lIns="0" tIns="0" rIns="0" bIns="0" anchor="t">
            <a:noAutofit/>
          </a:bodyPr>
          <a:lstStyle/>
          <a:p>
            <a:pPr algn="l">
              <a:buNone/>
              <a:defRPr sz="3150" b="1">
                <a:solidFill>
                  <a:srgbClr val="17242C"/>
                </a:solidFill>
                <a:latin typeface="Arial"/>
                <a:ea typeface="Arial"/>
                <a:cs typeface="Arial"/>
              </a:defRPr>
            </a:pPr>
            <a:r>
              <a:rPr sz="3150" b="1">
                <a:solidFill>
                  <a:srgbClr val="17242C"/>
                </a:solidFill>
                <a:latin typeface="Arial"/>
                <a:ea typeface="Arial"/>
                <a:cs typeface="Arial"/>
              </a:rPr>
              <a:t>A24  Duration changes the demand</a:t>
            </a:r>
          </a:p>
        </p:txBody>
      </p:sp>
      <p:sp>
        <p:nvSpPr>
          <p:cNvPr id="2" name="shape-1">
            <a:extLst>
              <a:ext uri="{FF2B5EF4-FFF2-40B4-BE49-F238E27FC236}">
                <a16:creationId xmlns:a16="http://schemas.microsoft.com/office/drawing/2014/main" id="{84688963-25D4-4C35-9A61-FDD94D9106D9}"/>
              </a:ext>
            </a:extLst>
          </p:cNvPr>
          <p:cNvSpPr>
            <a:spLocks noGrp="1"/>
          </p:cNvSpPr>
          <p:nvPr/>
        </p:nvSpPr>
        <p:spPr>
          <a:xfrm>
            <a:off x="571500" y="6315075"/>
            <a:ext cx="11049000" cy="0"/>
          </a:xfrm>
          <a:prstGeom prst="line">
            <a:avLst/>
          </a:prstGeom>
          <a:noFill/>
          <a:ln w="14288">
            <a:solidFill>
              <a:srgbClr val="D5DEE2"/>
            </a:solidFill>
          </a:ln>
        </p:spPr>
        <p:txBody>
          <a:bodyPr/>
          <a:lstStyle/>
          <a:p>
            <a:endParaRPr lang="en-US"/>
          </a:p>
        </p:txBody>
      </p:sp>
      <p:sp>
        <p:nvSpPr>
          <p:cNvPr id="3" name="text-2">
            <a:extLst>
              <a:ext uri="{FF2B5EF4-FFF2-40B4-BE49-F238E27FC236}">
                <a16:creationId xmlns:a16="http://schemas.microsoft.com/office/drawing/2014/main" id="{620ABF79-4940-4B42-B6DB-949A89A2290F}"/>
              </a:ext>
            </a:extLst>
          </p:cNvPr>
          <p:cNvSpPr>
            <a:spLocks noGrp="1"/>
          </p:cNvSpPr>
          <p:nvPr/>
        </p:nvSpPr>
        <p:spPr>
          <a:xfrm>
            <a:off x="571500" y="6457950"/>
            <a:ext cx="9429750" cy="209550"/>
          </a:xfrm>
          <a:prstGeom prst="rect">
            <a:avLst/>
          </a:prstGeom>
          <a:noFill/>
          <a:ln w="0">
            <a:noFill/>
          </a:ln>
        </p:spPr>
        <p:txBody>
          <a:bodyPr wrap="square" lIns="0" tIns="0" rIns="0" bIns="0" anchor="t">
            <a:noAutofit/>
          </a:bodyPr>
          <a:lstStyle/>
          <a:p>
            <a:pPr algn="l">
              <a:buNone/>
              <a:defRPr sz="1275" b="0">
                <a:solidFill>
                  <a:srgbClr val="52616A"/>
                </a:solidFill>
                <a:latin typeface="Arial"/>
                <a:ea typeface="Arial"/>
                <a:cs typeface="Arial"/>
              </a:defRPr>
            </a:pPr>
            <a:r>
              <a:rPr sz="1275" b="0">
                <a:solidFill>
                  <a:srgbClr val="52616A"/>
                </a:solidFill>
                <a:latin typeface="Arial"/>
                <a:ea typeface="Arial"/>
                <a:cs typeface="Arial"/>
              </a:rPr>
              <a:t>Workbook p27   A24</a:t>
            </a:r>
          </a:p>
        </p:txBody>
      </p:sp>
      <p:sp>
        <p:nvSpPr>
          <p:cNvPr id="4" name="text-3">
            <a:extLst>
              <a:ext uri="{FF2B5EF4-FFF2-40B4-BE49-F238E27FC236}">
                <a16:creationId xmlns:a16="http://schemas.microsoft.com/office/drawing/2014/main" id="{0B275922-B21F-4BC6-94EB-0DD2CC3F5BAD}"/>
              </a:ext>
            </a:extLst>
          </p:cNvPr>
          <p:cNvSpPr>
            <a:spLocks noGrp="1"/>
          </p:cNvSpPr>
          <p:nvPr/>
        </p:nvSpPr>
        <p:spPr>
          <a:xfrm>
            <a:off x="11049000" y="6438900"/>
            <a:ext cx="571500" cy="228600"/>
          </a:xfrm>
          <a:prstGeom prst="rect">
            <a:avLst/>
          </a:prstGeom>
          <a:noFill/>
          <a:ln w="0">
            <a:noFill/>
          </a:ln>
        </p:spPr>
        <p:txBody>
          <a:bodyPr wrap="square" lIns="0" tIns="0" rIns="0" bIns="0" anchor="t">
            <a:noAutofit/>
          </a:bodyPr>
          <a:lstStyle/>
          <a:p>
            <a:pPr algn="r">
              <a:buNone/>
              <a:defRPr sz="1350" b="0">
                <a:solidFill>
                  <a:srgbClr val="52616A"/>
                </a:solidFill>
                <a:latin typeface="Arial"/>
                <a:ea typeface="Arial"/>
                <a:cs typeface="Arial"/>
              </a:defRPr>
            </a:pPr>
            <a:r>
              <a:rPr sz="1350" b="0">
                <a:solidFill>
                  <a:srgbClr val="52616A"/>
                </a:solidFill>
                <a:latin typeface="Arial"/>
                <a:ea typeface="Arial"/>
                <a:cs typeface="Arial"/>
              </a:rPr>
              <a:t>51</a:t>
            </a:r>
          </a:p>
        </p:txBody>
      </p:sp>
      <p:sp>
        <p:nvSpPr>
          <p:cNvPr id="5" name="text-4">
            <a:extLst>
              <a:ext uri="{FF2B5EF4-FFF2-40B4-BE49-F238E27FC236}">
                <a16:creationId xmlns:a16="http://schemas.microsoft.com/office/drawing/2014/main" id="{D661339C-8A2D-433B-A829-106FD4317551}"/>
              </a:ext>
            </a:extLst>
          </p:cNvPr>
          <p:cNvSpPr>
            <a:spLocks noGrp="1"/>
          </p:cNvSpPr>
          <p:nvPr/>
        </p:nvSpPr>
        <p:spPr>
          <a:xfrm>
            <a:off x="571500" y="1924050"/>
            <a:ext cx="2476500" cy="781050"/>
          </a:xfrm>
          <a:prstGeom prst="rect">
            <a:avLst/>
          </a:prstGeom>
          <a:noFill/>
          <a:ln w="0">
            <a:noFill/>
          </a:ln>
        </p:spPr>
        <p:txBody>
          <a:bodyPr wrap="square" lIns="0" tIns="0" rIns="0" bIns="0" anchor="t">
            <a:noAutofit/>
          </a:bodyPr>
          <a:lstStyle/>
          <a:p>
            <a:pPr algn="l">
              <a:buNone/>
              <a:defRPr sz="2175" b="1">
                <a:solidFill>
                  <a:srgbClr val="176779"/>
                </a:solidFill>
                <a:latin typeface="Arial"/>
                <a:ea typeface="Arial"/>
                <a:cs typeface="Arial"/>
              </a:defRPr>
            </a:pPr>
            <a:r>
              <a:rPr sz="2175" b="1">
                <a:solidFill>
                  <a:srgbClr val="176779"/>
                </a:solidFill>
                <a:latin typeface="Arial"/>
                <a:ea typeface="Arial"/>
                <a:cs typeface="Arial"/>
              </a:rPr>
              <a:t>Fuel</a:t>
            </a:r>
          </a:p>
        </p:txBody>
      </p:sp>
      <p:sp>
        <p:nvSpPr>
          <p:cNvPr id="6" name="text-5">
            <a:extLst>
              <a:ext uri="{FF2B5EF4-FFF2-40B4-BE49-F238E27FC236}">
                <a16:creationId xmlns:a16="http://schemas.microsoft.com/office/drawing/2014/main" id="{CBC4EB16-1B86-4391-9E5C-5A979BD49BE5}"/>
              </a:ext>
            </a:extLst>
          </p:cNvPr>
          <p:cNvSpPr>
            <a:spLocks noGrp="1"/>
          </p:cNvSpPr>
          <p:nvPr/>
        </p:nvSpPr>
        <p:spPr>
          <a:xfrm>
            <a:off x="3333750" y="1924050"/>
            <a:ext cx="8286750" cy="962025"/>
          </a:xfrm>
          <a:prstGeom prst="rect">
            <a:avLst/>
          </a:prstGeom>
          <a:noFill/>
          <a:ln w="0">
            <a:noFill/>
          </a:ln>
        </p:spPr>
        <p:txBody>
          <a:bodyPr wrap="square" lIns="0" tIns="0" rIns="0" bIns="0" anchor="t">
            <a:noAutofit/>
          </a:bodyPr>
          <a:lstStyle/>
          <a:p>
            <a:pPr algn="l">
              <a:buNone/>
              <a:defRPr sz="2175" b="0">
                <a:solidFill>
                  <a:srgbClr val="17242C"/>
                </a:solidFill>
                <a:latin typeface="Arial"/>
                <a:ea typeface="Arial"/>
                <a:cs typeface="Arial"/>
              </a:defRPr>
            </a:pPr>
            <a:r>
              <a:rPr sz="2175" b="0">
                <a:solidFill>
                  <a:srgbClr val="17242C"/>
                </a:solidFill>
                <a:latin typeface="Arial"/>
                <a:ea typeface="Arial"/>
                <a:cs typeface="Arial"/>
              </a:rPr>
              <a:t>Prolonged cycling creates greater need to maintain carbohydrate availability during the event.</a:t>
            </a:r>
          </a:p>
        </p:txBody>
      </p:sp>
      <p:sp>
        <p:nvSpPr>
          <p:cNvPr id="7" name="shape-6">
            <a:extLst>
              <a:ext uri="{FF2B5EF4-FFF2-40B4-BE49-F238E27FC236}">
                <a16:creationId xmlns:a16="http://schemas.microsoft.com/office/drawing/2014/main" id="{E9F20301-FEF2-4B3C-884C-2D4F6FA819BC}"/>
              </a:ext>
            </a:extLst>
          </p:cNvPr>
          <p:cNvSpPr>
            <a:spLocks noGrp="1"/>
          </p:cNvSpPr>
          <p:nvPr/>
        </p:nvSpPr>
        <p:spPr>
          <a:xfrm>
            <a:off x="571500" y="2895600"/>
            <a:ext cx="11049000" cy="0"/>
          </a:xfrm>
          <a:prstGeom prst="line">
            <a:avLst/>
          </a:prstGeom>
          <a:noFill/>
          <a:ln w="14288">
            <a:solidFill>
              <a:srgbClr val="D5DEE2"/>
            </a:solidFill>
          </a:ln>
        </p:spPr>
        <p:txBody>
          <a:bodyPr/>
          <a:lstStyle/>
          <a:p>
            <a:endParaRPr lang="en-US"/>
          </a:p>
        </p:txBody>
      </p:sp>
      <p:sp>
        <p:nvSpPr>
          <p:cNvPr id="8" name="text-7">
            <a:extLst>
              <a:ext uri="{FF2B5EF4-FFF2-40B4-BE49-F238E27FC236}">
                <a16:creationId xmlns:a16="http://schemas.microsoft.com/office/drawing/2014/main" id="{66B94415-A9A7-40C7-BD59-85BE2DF16191}"/>
              </a:ext>
            </a:extLst>
          </p:cNvPr>
          <p:cNvSpPr>
            <a:spLocks noGrp="1"/>
          </p:cNvSpPr>
          <p:nvPr/>
        </p:nvSpPr>
        <p:spPr>
          <a:xfrm>
            <a:off x="571500" y="3048000"/>
            <a:ext cx="2476500" cy="781050"/>
          </a:xfrm>
          <a:prstGeom prst="rect">
            <a:avLst/>
          </a:prstGeom>
          <a:noFill/>
          <a:ln w="0">
            <a:noFill/>
          </a:ln>
        </p:spPr>
        <p:txBody>
          <a:bodyPr wrap="square" lIns="0" tIns="0" rIns="0" bIns="0" anchor="t">
            <a:noAutofit/>
          </a:bodyPr>
          <a:lstStyle/>
          <a:p>
            <a:pPr algn="l">
              <a:buNone/>
              <a:defRPr sz="2175" b="1">
                <a:solidFill>
                  <a:srgbClr val="176779"/>
                </a:solidFill>
                <a:latin typeface="Arial"/>
                <a:ea typeface="Arial"/>
                <a:cs typeface="Arial"/>
              </a:defRPr>
            </a:pPr>
            <a:r>
              <a:rPr sz="2175" b="1">
                <a:solidFill>
                  <a:srgbClr val="176779"/>
                </a:solidFill>
                <a:latin typeface="Arial"/>
                <a:ea typeface="Arial"/>
                <a:cs typeface="Arial"/>
              </a:rPr>
              <a:t>Fluid</a:t>
            </a:r>
          </a:p>
        </p:txBody>
      </p:sp>
      <p:sp>
        <p:nvSpPr>
          <p:cNvPr id="9" name="text-8">
            <a:extLst>
              <a:ext uri="{FF2B5EF4-FFF2-40B4-BE49-F238E27FC236}">
                <a16:creationId xmlns:a16="http://schemas.microsoft.com/office/drawing/2014/main" id="{02ABCF74-86EF-44FC-B23B-6B42708A5B66}"/>
              </a:ext>
            </a:extLst>
          </p:cNvPr>
          <p:cNvSpPr>
            <a:spLocks noGrp="1"/>
          </p:cNvSpPr>
          <p:nvPr/>
        </p:nvSpPr>
        <p:spPr>
          <a:xfrm>
            <a:off x="3333750" y="3048000"/>
            <a:ext cx="8286750" cy="962025"/>
          </a:xfrm>
          <a:prstGeom prst="rect">
            <a:avLst/>
          </a:prstGeom>
          <a:noFill/>
          <a:ln w="0">
            <a:noFill/>
          </a:ln>
        </p:spPr>
        <p:txBody>
          <a:bodyPr wrap="square" lIns="0" tIns="0" rIns="0" bIns="0" anchor="t">
            <a:noAutofit/>
          </a:bodyPr>
          <a:lstStyle/>
          <a:p>
            <a:pPr algn="l">
              <a:buNone/>
              <a:defRPr sz="2175" b="0">
                <a:solidFill>
                  <a:srgbClr val="17242C"/>
                </a:solidFill>
                <a:latin typeface="Arial"/>
                <a:ea typeface="Arial"/>
                <a:cs typeface="Arial"/>
              </a:defRPr>
            </a:pPr>
            <a:r>
              <a:rPr sz="2175" b="0">
                <a:solidFill>
                  <a:srgbClr val="17242C"/>
                </a:solidFill>
                <a:latin typeface="Arial"/>
                <a:ea typeface="Arial"/>
                <a:cs typeface="Arial"/>
              </a:rPr>
              <a:t>Long activity and environmental exposure can increase replacement needs.</a:t>
            </a:r>
          </a:p>
        </p:txBody>
      </p:sp>
      <p:sp>
        <p:nvSpPr>
          <p:cNvPr id="10" name="shape-9">
            <a:extLst>
              <a:ext uri="{FF2B5EF4-FFF2-40B4-BE49-F238E27FC236}">
                <a16:creationId xmlns:a16="http://schemas.microsoft.com/office/drawing/2014/main" id="{586F7CE9-A3E7-4AF7-93B8-F056945114F3}"/>
              </a:ext>
            </a:extLst>
          </p:cNvPr>
          <p:cNvSpPr>
            <a:spLocks noGrp="1"/>
          </p:cNvSpPr>
          <p:nvPr/>
        </p:nvSpPr>
        <p:spPr>
          <a:xfrm>
            <a:off x="571500" y="4019550"/>
            <a:ext cx="11049000" cy="0"/>
          </a:xfrm>
          <a:prstGeom prst="line">
            <a:avLst/>
          </a:prstGeom>
          <a:noFill/>
          <a:ln w="14288">
            <a:solidFill>
              <a:srgbClr val="D5DEE2"/>
            </a:solidFill>
          </a:ln>
        </p:spPr>
        <p:txBody>
          <a:bodyPr/>
          <a:lstStyle/>
          <a:p>
            <a:endParaRPr lang="en-US"/>
          </a:p>
        </p:txBody>
      </p:sp>
      <p:sp>
        <p:nvSpPr>
          <p:cNvPr id="11" name="text-10">
            <a:extLst>
              <a:ext uri="{FF2B5EF4-FFF2-40B4-BE49-F238E27FC236}">
                <a16:creationId xmlns:a16="http://schemas.microsoft.com/office/drawing/2014/main" id="{814DBAF4-E0C6-49BA-A4A8-5F4842FA7CF1}"/>
              </a:ext>
            </a:extLst>
          </p:cNvPr>
          <p:cNvSpPr>
            <a:spLocks noGrp="1"/>
          </p:cNvSpPr>
          <p:nvPr/>
        </p:nvSpPr>
        <p:spPr>
          <a:xfrm>
            <a:off x="571500" y="4171950"/>
            <a:ext cx="2476500" cy="781050"/>
          </a:xfrm>
          <a:prstGeom prst="rect">
            <a:avLst/>
          </a:prstGeom>
          <a:noFill/>
          <a:ln w="0">
            <a:noFill/>
          </a:ln>
        </p:spPr>
        <p:txBody>
          <a:bodyPr wrap="square" lIns="0" tIns="0" rIns="0" bIns="0" anchor="t">
            <a:noAutofit/>
          </a:bodyPr>
          <a:lstStyle/>
          <a:p>
            <a:pPr algn="l">
              <a:buNone/>
              <a:defRPr sz="2175" b="1">
                <a:solidFill>
                  <a:srgbClr val="176779"/>
                </a:solidFill>
                <a:latin typeface="Arial"/>
                <a:ea typeface="Arial"/>
                <a:cs typeface="Arial"/>
              </a:defRPr>
            </a:pPr>
            <a:r>
              <a:rPr sz="2175" b="1">
                <a:solidFill>
                  <a:srgbClr val="176779"/>
                </a:solidFill>
                <a:latin typeface="Arial"/>
                <a:ea typeface="Arial"/>
                <a:cs typeface="Arial"/>
              </a:rPr>
              <a:t>Context</a:t>
            </a:r>
          </a:p>
        </p:txBody>
      </p:sp>
      <p:sp>
        <p:nvSpPr>
          <p:cNvPr id="12" name="text-11">
            <a:extLst>
              <a:ext uri="{FF2B5EF4-FFF2-40B4-BE49-F238E27FC236}">
                <a16:creationId xmlns:a16="http://schemas.microsoft.com/office/drawing/2014/main" id="{78022048-0E62-4C5E-97C2-71EFB961F6D7}"/>
              </a:ext>
            </a:extLst>
          </p:cNvPr>
          <p:cNvSpPr>
            <a:spLocks noGrp="1"/>
          </p:cNvSpPr>
          <p:nvPr/>
        </p:nvSpPr>
        <p:spPr>
          <a:xfrm>
            <a:off x="3333750" y="4171950"/>
            <a:ext cx="8286750" cy="962025"/>
          </a:xfrm>
          <a:prstGeom prst="rect">
            <a:avLst/>
          </a:prstGeom>
          <a:noFill/>
          <a:ln w="0">
            <a:noFill/>
          </a:ln>
        </p:spPr>
        <p:txBody>
          <a:bodyPr wrap="square" lIns="0" tIns="0" rIns="0" bIns="0" anchor="t">
            <a:noAutofit/>
          </a:bodyPr>
          <a:lstStyle/>
          <a:p>
            <a:pPr algn="l">
              <a:buNone/>
              <a:defRPr sz="2175" b="0">
                <a:solidFill>
                  <a:srgbClr val="17242C"/>
                </a:solidFill>
                <a:latin typeface="Arial"/>
                <a:ea typeface="Arial"/>
                <a:cs typeface="Arial"/>
              </a:defRPr>
            </a:pPr>
            <a:r>
              <a:rPr sz="2175" b="0">
                <a:solidFill>
                  <a:srgbClr val="17242C"/>
                </a:solidFill>
                <a:latin typeface="Arial"/>
                <a:ea typeface="Arial"/>
                <a:cs typeface="Arial"/>
              </a:rPr>
              <a:t>One throw is brief, but a throwing competition day can be long.</a:t>
            </a:r>
          </a:p>
        </p:txBody>
      </p:sp>
      <p:sp>
        <p:nvSpPr>
          <p:cNvPr id="13" name="text-12">
            <a:extLst>
              <a:ext uri="{FF2B5EF4-FFF2-40B4-BE49-F238E27FC236}">
                <a16:creationId xmlns:a16="http://schemas.microsoft.com/office/drawing/2014/main" id="{55EAC82F-2E4D-4AA2-A0A4-3F56FFC47044}"/>
              </a:ext>
            </a:extLst>
          </p:cNvPr>
          <p:cNvSpPr>
            <a:spLocks noGrp="1"/>
          </p:cNvSpPr>
          <p:nvPr/>
        </p:nvSpPr>
        <p:spPr>
          <a:xfrm>
            <a:off x="571500" y="5743575"/>
            <a:ext cx="10953750" cy="476250"/>
          </a:xfrm>
          <a:prstGeom prst="rect">
            <a:avLst/>
          </a:prstGeom>
          <a:noFill/>
          <a:ln w="0">
            <a:noFill/>
          </a:ln>
        </p:spPr>
        <p:txBody>
          <a:bodyPr wrap="square" lIns="0" tIns="0" rIns="0" bIns="0" anchor="t">
            <a:noAutofit/>
          </a:bodyPr>
          <a:lstStyle/>
          <a:p>
            <a:pPr algn="l">
              <a:buNone/>
              <a:defRPr sz="1725" b="0">
                <a:solidFill>
                  <a:srgbClr val="966032"/>
                </a:solidFill>
                <a:latin typeface="Arial"/>
                <a:ea typeface="Arial"/>
                <a:cs typeface="Arial"/>
              </a:defRPr>
            </a:pPr>
            <a:r>
              <a:rPr sz="1725" b="0">
                <a:solidFill>
                  <a:srgbClr val="966032"/>
                </a:solidFill>
                <a:latin typeface="Arial"/>
                <a:ea typeface="Arial"/>
                <a:cs typeface="Arial"/>
              </a:rPr>
              <a:t>A brief event does not mean the athlete has no food or fluid needs.</a:t>
            </a:r>
          </a:p>
        </p:txBody>
      </p:sp>
    </p:spTree>
    <p:extLst>
      <p:ext uri="{BB962C8B-B14F-4D97-AF65-F5344CB8AC3E}">
        <p14:creationId xmlns:p14="http://schemas.microsoft.com/office/powerpoint/2010/main" val="148654796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 name="text-0">
            <a:extLst>
              <a:ext uri="{FF2B5EF4-FFF2-40B4-BE49-F238E27FC236}">
                <a16:creationId xmlns:a16="http://schemas.microsoft.com/office/drawing/2014/main" id="{5A4F8FF0-5931-47CB-A6DA-EFC967BCB76E}"/>
              </a:ext>
            </a:extLst>
          </p:cNvPr>
          <p:cNvSpPr>
            <a:spLocks noGrp="1"/>
          </p:cNvSpPr>
          <p:nvPr/>
        </p:nvSpPr>
        <p:spPr>
          <a:xfrm>
            <a:off x="571500" y="571500"/>
            <a:ext cx="11049000" cy="1009650"/>
          </a:xfrm>
          <a:prstGeom prst="rect">
            <a:avLst/>
          </a:prstGeom>
          <a:noFill/>
          <a:ln w="0">
            <a:noFill/>
          </a:ln>
        </p:spPr>
        <p:txBody>
          <a:bodyPr wrap="square" lIns="0" tIns="0" rIns="0" bIns="0" anchor="t">
            <a:noAutofit/>
          </a:bodyPr>
          <a:lstStyle/>
          <a:p>
            <a:pPr algn="l">
              <a:buNone/>
              <a:defRPr sz="3150" b="1">
                <a:solidFill>
                  <a:srgbClr val="17242C"/>
                </a:solidFill>
                <a:latin typeface="Arial"/>
                <a:ea typeface="Arial"/>
                <a:cs typeface="Arial"/>
              </a:defRPr>
            </a:pPr>
            <a:r>
              <a:rPr sz="3150" b="1">
                <a:solidFill>
                  <a:srgbClr val="17242C"/>
                </a:solidFill>
                <a:latin typeface="Arial"/>
                <a:ea typeface="Arial"/>
                <a:cs typeface="Arial"/>
              </a:rPr>
              <a:t>Sleep, food and fluid work together</a:t>
            </a:r>
          </a:p>
        </p:txBody>
      </p:sp>
      <p:sp>
        <p:nvSpPr>
          <p:cNvPr id="2" name="shape-1">
            <a:extLst>
              <a:ext uri="{FF2B5EF4-FFF2-40B4-BE49-F238E27FC236}">
                <a16:creationId xmlns:a16="http://schemas.microsoft.com/office/drawing/2014/main" id="{C0DCE37A-C07A-4A65-B4C1-079D5B5F6494}"/>
              </a:ext>
            </a:extLst>
          </p:cNvPr>
          <p:cNvSpPr>
            <a:spLocks noGrp="1"/>
          </p:cNvSpPr>
          <p:nvPr/>
        </p:nvSpPr>
        <p:spPr>
          <a:xfrm>
            <a:off x="571500" y="6315075"/>
            <a:ext cx="11049000" cy="0"/>
          </a:xfrm>
          <a:prstGeom prst="line">
            <a:avLst/>
          </a:prstGeom>
          <a:noFill/>
          <a:ln w="14288">
            <a:solidFill>
              <a:srgbClr val="D5DEE2"/>
            </a:solidFill>
          </a:ln>
        </p:spPr>
        <p:txBody>
          <a:bodyPr/>
          <a:lstStyle/>
          <a:p>
            <a:endParaRPr lang="en-US"/>
          </a:p>
        </p:txBody>
      </p:sp>
      <p:sp>
        <p:nvSpPr>
          <p:cNvPr id="3" name="text-2">
            <a:extLst>
              <a:ext uri="{FF2B5EF4-FFF2-40B4-BE49-F238E27FC236}">
                <a16:creationId xmlns:a16="http://schemas.microsoft.com/office/drawing/2014/main" id="{CD32B557-EFDA-4EBF-915B-D978F75CFFD7}"/>
              </a:ext>
            </a:extLst>
          </p:cNvPr>
          <p:cNvSpPr>
            <a:spLocks noGrp="1"/>
          </p:cNvSpPr>
          <p:nvPr/>
        </p:nvSpPr>
        <p:spPr>
          <a:xfrm>
            <a:off x="571500" y="6457950"/>
            <a:ext cx="9429750" cy="209550"/>
          </a:xfrm>
          <a:prstGeom prst="rect">
            <a:avLst/>
          </a:prstGeom>
          <a:noFill/>
          <a:ln w="0">
            <a:noFill/>
          </a:ln>
        </p:spPr>
        <p:txBody>
          <a:bodyPr wrap="square" lIns="0" tIns="0" rIns="0" bIns="0" anchor="t">
            <a:noAutofit/>
          </a:bodyPr>
          <a:lstStyle/>
          <a:p>
            <a:pPr algn="l">
              <a:buNone/>
              <a:defRPr sz="1275" b="0">
                <a:solidFill>
                  <a:srgbClr val="52616A"/>
                </a:solidFill>
                <a:latin typeface="Arial"/>
                <a:ea typeface="Arial"/>
                <a:cs typeface="Arial"/>
              </a:defRPr>
            </a:pPr>
            <a:r>
              <a:rPr sz="1275" b="0">
                <a:solidFill>
                  <a:srgbClr val="52616A"/>
                </a:solidFill>
                <a:latin typeface="Arial"/>
                <a:ea typeface="Arial"/>
                <a:cs typeface="Arial"/>
              </a:rPr>
              <a:t>Workbook p28</a:t>
            </a:r>
          </a:p>
        </p:txBody>
      </p:sp>
      <p:sp>
        <p:nvSpPr>
          <p:cNvPr id="4" name="text-3">
            <a:extLst>
              <a:ext uri="{FF2B5EF4-FFF2-40B4-BE49-F238E27FC236}">
                <a16:creationId xmlns:a16="http://schemas.microsoft.com/office/drawing/2014/main" id="{6C068EB8-1FE2-4030-A943-A0D0A7FBE330}"/>
              </a:ext>
            </a:extLst>
          </p:cNvPr>
          <p:cNvSpPr>
            <a:spLocks noGrp="1"/>
          </p:cNvSpPr>
          <p:nvPr/>
        </p:nvSpPr>
        <p:spPr>
          <a:xfrm>
            <a:off x="11049000" y="6438900"/>
            <a:ext cx="571500" cy="228600"/>
          </a:xfrm>
          <a:prstGeom prst="rect">
            <a:avLst/>
          </a:prstGeom>
          <a:noFill/>
          <a:ln w="0">
            <a:noFill/>
          </a:ln>
        </p:spPr>
        <p:txBody>
          <a:bodyPr wrap="square" lIns="0" tIns="0" rIns="0" bIns="0" anchor="t">
            <a:noAutofit/>
          </a:bodyPr>
          <a:lstStyle/>
          <a:p>
            <a:pPr algn="r">
              <a:buNone/>
              <a:defRPr sz="1350" b="0">
                <a:solidFill>
                  <a:srgbClr val="52616A"/>
                </a:solidFill>
                <a:latin typeface="Arial"/>
                <a:ea typeface="Arial"/>
                <a:cs typeface="Arial"/>
              </a:defRPr>
            </a:pPr>
            <a:r>
              <a:rPr sz="1350" b="0">
                <a:solidFill>
                  <a:srgbClr val="52616A"/>
                </a:solidFill>
                <a:latin typeface="Arial"/>
                <a:ea typeface="Arial"/>
                <a:cs typeface="Arial"/>
              </a:rPr>
              <a:t>52</a:t>
            </a:r>
          </a:p>
        </p:txBody>
      </p:sp>
      <p:sp>
        <p:nvSpPr>
          <p:cNvPr id="5" name="text-4">
            <a:extLst>
              <a:ext uri="{FF2B5EF4-FFF2-40B4-BE49-F238E27FC236}">
                <a16:creationId xmlns:a16="http://schemas.microsoft.com/office/drawing/2014/main" id="{DD826C9B-2B01-46DB-96B8-ECFF226C76BB}"/>
              </a:ext>
            </a:extLst>
          </p:cNvPr>
          <p:cNvSpPr>
            <a:spLocks noGrp="1"/>
          </p:cNvSpPr>
          <p:nvPr/>
        </p:nvSpPr>
        <p:spPr>
          <a:xfrm>
            <a:off x="571500" y="1924050"/>
            <a:ext cx="1905000" cy="781050"/>
          </a:xfrm>
          <a:prstGeom prst="rect">
            <a:avLst/>
          </a:prstGeom>
          <a:noFill/>
          <a:ln w="0">
            <a:noFill/>
          </a:ln>
        </p:spPr>
        <p:txBody>
          <a:bodyPr wrap="square" lIns="0" tIns="0" rIns="0" bIns="0" anchor="t">
            <a:noAutofit/>
          </a:bodyPr>
          <a:lstStyle/>
          <a:p>
            <a:pPr algn="l">
              <a:buNone/>
              <a:defRPr sz="2175" b="1">
                <a:solidFill>
                  <a:srgbClr val="176779"/>
                </a:solidFill>
                <a:latin typeface="Arial"/>
                <a:ea typeface="Arial"/>
                <a:cs typeface="Arial"/>
              </a:defRPr>
            </a:pPr>
            <a:r>
              <a:rPr sz="2175" b="1">
                <a:solidFill>
                  <a:srgbClr val="176779"/>
                </a:solidFill>
                <a:latin typeface="Arial"/>
                <a:ea typeface="Arial"/>
                <a:cs typeface="Arial"/>
              </a:rPr>
              <a:t>Sleep</a:t>
            </a:r>
          </a:p>
        </p:txBody>
      </p:sp>
      <p:sp>
        <p:nvSpPr>
          <p:cNvPr id="6" name="text-5">
            <a:extLst>
              <a:ext uri="{FF2B5EF4-FFF2-40B4-BE49-F238E27FC236}">
                <a16:creationId xmlns:a16="http://schemas.microsoft.com/office/drawing/2014/main" id="{1BA5C395-2D6C-4949-A7FB-80BA8EF05960}"/>
              </a:ext>
            </a:extLst>
          </p:cNvPr>
          <p:cNvSpPr>
            <a:spLocks noGrp="1"/>
          </p:cNvSpPr>
          <p:nvPr/>
        </p:nvSpPr>
        <p:spPr>
          <a:xfrm>
            <a:off x="2762250" y="1924050"/>
            <a:ext cx="8858250" cy="923925"/>
          </a:xfrm>
          <a:prstGeom prst="rect">
            <a:avLst/>
          </a:prstGeom>
          <a:noFill/>
          <a:ln w="0">
            <a:noFill/>
          </a:ln>
        </p:spPr>
        <p:txBody>
          <a:bodyPr wrap="square" lIns="0" tIns="0" rIns="0" bIns="0" anchor="t">
            <a:noAutofit/>
          </a:bodyPr>
          <a:lstStyle/>
          <a:p>
            <a:pPr algn="l">
              <a:buNone/>
              <a:defRPr sz="2175" b="0">
                <a:solidFill>
                  <a:srgbClr val="17242C"/>
                </a:solidFill>
                <a:latin typeface="Arial"/>
                <a:ea typeface="Arial"/>
                <a:cs typeface="Arial"/>
              </a:defRPr>
            </a:pPr>
            <a:r>
              <a:rPr sz="2175" b="0">
                <a:solidFill>
                  <a:srgbClr val="17242C"/>
                </a:solidFill>
                <a:latin typeface="Arial"/>
                <a:ea typeface="Arial"/>
                <a:cs typeface="Arial"/>
              </a:rPr>
              <a:t>Recovery and attention support decision-making and movement quality.</a:t>
            </a:r>
          </a:p>
        </p:txBody>
      </p:sp>
      <p:sp>
        <p:nvSpPr>
          <p:cNvPr id="7" name="shape-6">
            <a:extLst>
              <a:ext uri="{FF2B5EF4-FFF2-40B4-BE49-F238E27FC236}">
                <a16:creationId xmlns:a16="http://schemas.microsoft.com/office/drawing/2014/main" id="{B2CB14FE-5056-4820-B4AF-C710FF3C0ADE}"/>
              </a:ext>
            </a:extLst>
          </p:cNvPr>
          <p:cNvSpPr>
            <a:spLocks noGrp="1"/>
          </p:cNvSpPr>
          <p:nvPr/>
        </p:nvSpPr>
        <p:spPr>
          <a:xfrm>
            <a:off x="571500" y="2857500"/>
            <a:ext cx="11049000" cy="0"/>
          </a:xfrm>
          <a:prstGeom prst="line">
            <a:avLst/>
          </a:prstGeom>
          <a:noFill/>
          <a:ln w="14288">
            <a:solidFill>
              <a:srgbClr val="D5DEE2"/>
            </a:solidFill>
          </a:ln>
        </p:spPr>
        <p:txBody>
          <a:bodyPr/>
          <a:lstStyle/>
          <a:p>
            <a:endParaRPr lang="en-US"/>
          </a:p>
        </p:txBody>
      </p:sp>
      <p:sp>
        <p:nvSpPr>
          <p:cNvPr id="8" name="text-7">
            <a:extLst>
              <a:ext uri="{FF2B5EF4-FFF2-40B4-BE49-F238E27FC236}">
                <a16:creationId xmlns:a16="http://schemas.microsoft.com/office/drawing/2014/main" id="{18CEFCD9-9715-4979-81CF-F9A5EE60236D}"/>
              </a:ext>
            </a:extLst>
          </p:cNvPr>
          <p:cNvSpPr>
            <a:spLocks noGrp="1"/>
          </p:cNvSpPr>
          <p:nvPr/>
        </p:nvSpPr>
        <p:spPr>
          <a:xfrm>
            <a:off x="571500" y="3009900"/>
            <a:ext cx="1905000" cy="781050"/>
          </a:xfrm>
          <a:prstGeom prst="rect">
            <a:avLst/>
          </a:prstGeom>
          <a:noFill/>
          <a:ln w="0">
            <a:noFill/>
          </a:ln>
        </p:spPr>
        <p:txBody>
          <a:bodyPr wrap="square" lIns="0" tIns="0" rIns="0" bIns="0" anchor="t">
            <a:noAutofit/>
          </a:bodyPr>
          <a:lstStyle/>
          <a:p>
            <a:pPr algn="l">
              <a:buNone/>
              <a:defRPr sz="2175" b="1">
                <a:solidFill>
                  <a:srgbClr val="176779"/>
                </a:solidFill>
                <a:latin typeface="Arial"/>
                <a:ea typeface="Arial"/>
                <a:cs typeface="Arial"/>
              </a:defRPr>
            </a:pPr>
            <a:r>
              <a:rPr sz="2175" b="1">
                <a:solidFill>
                  <a:srgbClr val="176779"/>
                </a:solidFill>
                <a:latin typeface="Arial"/>
                <a:ea typeface="Arial"/>
                <a:cs typeface="Arial"/>
              </a:rPr>
              <a:t>Food</a:t>
            </a:r>
          </a:p>
        </p:txBody>
      </p:sp>
      <p:sp>
        <p:nvSpPr>
          <p:cNvPr id="9" name="text-8">
            <a:extLst>
              <a:ext uri="{FF2B5EF4-FFF2-40B4-BE49-F238E27FC236}">
                <a16:creationId xmlns:a16="http://schemas.microsoft.com/office/drawing/2014/main" id="{4919CA27-74D7-4C54-BE24-B386AAACE8DC}"/>
              </a:ext>
            </a:extLst>
          </p:cNvPr>
          <p:cNvSpPr>
            <a:spLocks noGrp="1"/>
          </p:cNvSpPr>
          <p:nvPr/>
        </p:nvSpPr>
        <p:spPr>
          <a:xfrm>
            <a:off x="2762250" y="3009900"/>
            <a:ext cx="8858250" cy="923925"/>
          </a:xfrm>
          <a:prstGeom prst="rect">
            <a:avLst/>
          </a:prstGeom>
          <a:noFill/>
          <a:ln w="0">
            <a:noFill/>
          </a:ln>
        </p:spPr>
        <p:txBody>
          <a:bodyPr wrap="square" lIns="0" tIns="0" rIns="0" bIns="0" anchor="t">
            <a:noAutofit/>
          </a:bodyPr>
          <a:lstStyle/>
          <a:p>
            <a:pPr algn="l">
              <a:buNone/>
              <a:defRPr sz="2175" b="0">
                <a:solidFill>
                  <a:srgbClr val="17242C"/>
                </a:solidFill>
                <a:latin typeface="Arial"/>
                <a:ea typeface="Arial"/>
                <a:cs typeface="Arial"/>
              </a:defRPr>
            </a:pPr>
            <a:r>
              <a:rPr sz="2175" b="0">
                <a:solidFill>
                  <a:srgbClr val="17242C"/>
                </a:solidFill>
                <a:latin typeface="Arial"/>
                <a:ea typeface="Arial"/>
                <a:cs typeface="Arial"/>
              </a:rPr>
              <a:t>Enough energy and carbohydrate support demanding work and recovery.</a:t>
            </a:r>
          </a:p>
        </p:txBody>
      </p:sp>
      <p:sp>
        <p:nvSpPr>
          <p:cNvPr id="10" name="shape-9">
            <a:extLst>
              <a:ext uri="{FF2B5EF4-FFF2-40B4-BE49-F238E27FC236}">
                <a16:creationId xmlns:a16="http://schemas.microsoft.com/office/drawing/2014/main" id="{FAD83510-502F-4C10-AD15-385189C0F32B}"/>
              </a:ext>
            </a:extLst>
          </p:cNvPr>
          <p:cNvSpPr>
            <a:spLocks noGrp="1"/>
          </p:cNvSpPr>
          <p:nvPr/>
        </p:nvSpPr>
        <p:spPr>
          <a:xfrm>
            <a:off x="571500" y="3943350"/>
            <a:ext cx="11049000" cy="0"/>
          </a:xfrm>
          <a:prstGeom prst="line">
            <a:avLst/>
          </a:prstGeom>
          <a:noFill/>
          <a:ln w="14288">
            <a:solidFill>
              <a:srgbClr val="D5DEE2"/>
            </a:solidFill>
          </a:ln>
        </p:spPr>
        <p:txBody>
          <a:bodyPr/>
          <a:lstStyle/>
          <a:p>
            <a:endParaRPr lang="en-US"/>
          </a:p>
        </p:txBody>
      </p:sp>
      <p:sp>
        <p:nvSpPr>
          <p:cNvPr id="11" name="text-10">
            <a:extLst>
              <a:ext uri="{FF2B5EF4-FFF2-40B4-BE49-F238E27FC236}">
                <a16:creationId xmlns:a16="http://schemas.microsoft.com/office/drawing/2014/main" id="{FC74B1A1-DCB5-4921-A295-FB994069FF68}"/>
              </a:ext>
            </a:extLst>
          </p:cNvPr>
          <p:cNvSpPr>
            <a:spLocks noGrp="1"/>
          </p:cNvSpPr>
          <p:nvPr/>
        </p:nvSpPr>
        <p:spPr>
          <a:xfrm>
            <a:off x="571500" y="4095750"/>
            <a:ext cx="1905000" cy="781050"/>
          </a:xfrm>
          <a:prstGeom prst="rect">
            <a:avLst/>
          </a:prstGeom>
          <a:noFill/>
          <a:ln w="0">
            <a:noFill/>
          </a:ln>
        </p:spPr>
        <p:txBody>
          <a:bodyPr wrap="square" lIns="0" tIns="0" rIns="0" bIns="0" anchor="t">
            <a:noAutofit/>
          </a:bodyPr>
          <a:lstStyle/>
          <a:p>
            <a:pPr algn="l">
              <a:buNone/>
              <a:defRPr sz="2175" b="1">
                <a:solidFill>
                  <a:srgbClr val="176779"/>
                </a:solidFill>
                <a:latin typeface="Arial"/>
                <a:ea typeface="Arial"/>
                <a:cs typeface="Arial"/>
              </a:defRPr>
            </a:pPr>
            <a:r>
              <a:rPr sz="2175" b="1">
                <a:solidFill>
                  <a:srgbClr val="176779"/>
                </a:solidFill>
                <a:latin typeface="Arial"/>
                <a:ea typeface="Arial"/>
                <a:cs typeface="Arial"/>
              </a:rPr>
              <a:t>Fluid</a:t>
            </a:r>
          </a:p>
        </p:txBody>
      </p:sp>
      <p:sp>
        <p:nvSpPr>
          <p:cNvPr id="12" name="text-11">
            <a:extLst>
              <a:ext uri="{FF2B5EF4-FFF2-40B4-BE49-F238E27FC236}">
                <a16:creationId xmlns:a16="http://schemas.microsoft.com/office/drawing/2014/main" id="{93F0C5A8-8AA3-4F71-83AF-28A9094FF5D7}"/>
              </a:ext>
            </a:extLst>
          </p:cNvPr>
          <p:cNvSpPr>
            <a:spLocks noGrp="1"/>
          </p:cNvSpPr>
          <p:nvPr/>
        </p:nvSpPr>
        <p:spPr>
          <a:xfrm>
            <a:off x="2762250" y="4095750"/>
            <a:ext cx="8858250" cy="923925"/>
          </a:xfrm>
          <a:prstGeom prst="rect">
            <a:avLst/>
          </a:prstGeom>
          <a:noFill/>
          <a:ln w="0">
            <a:noFill/>
          </a:ln>
        </p:spPr>
        <p:txBody>
          <a:bodyPr wrap="square" lIns="0" tIns="0" rIns="0" bIns="0" anchor="t">
            <a:noAutofit/>
          </a:bodyPr>
          <a:lstStyle/>
          <a:p>
            <a:pPr algn="l">
              <a:buNone/>
              <a:defRPr sz="2175" b="0">
                <a:solidFill>
                  <a:srgbClr val="17242C"/>
                </a:solidFill>
                <a:latin typeface="Arial"/>
                <a:ea typeface="Arial"/>
                <a:cs typeface="Arial"/>
              </a:defRPr>
            </a:pPr>
            <a:r>
              <a:rPr sz="2175" b="0">
                <a:solidFill>
                  <a:srgbClr val="17242C"/>
                </a:solidFill>
                <a:latin typeface="Arial"/>
                <a:ea typeface="Arial"/>
                <a:cs typeface="Arial"/>
              </a:rPr>
              <a:t>Appropriate hydration supports thermoregulation and performance.</a:t>
            </a:r>
          </a:p>
        </p:txBody>
      </p:sp>
      <p:sp>
        <p:nvSpPr>
          <p:cNvPr id="13" name="text-12">
            <a:extLst>
              <a:ext uri="{FF2B5EF4-FFF2-40B4-BE49-F238E27FC236}">
                <a16:creationId xmlns:a16="http://schemas.microsoft.com/office/drawing/2014/main" id="{6F80A7B1-A6B4-4E7B-A645-6021152A5372}"/>
              </a:ext>
            </a:extLst>
          </p:cNvPr>
          <p:cNvSpPr>
            <a:spLocks noGrp="1"/>
          </p:cNvSpPr>
          <p:nvPr/>
        </p:nvSpPr>
        <p:spPr>
          <a:xfrm>
            <a:off x="571500" y="5534025"/>
            <a:ext cx="11049000" cy="495300"/>
          </a:xfrm>
          <a:prstGeom prst="rect">
            <a:avLst/>
          </a:prstGeom>
          <a:noFill/>
          <a:ln w="0">
            <a:noFill/>
          </a:ln>
        </p:spPr>
        <p:txBody>
          <a:bodyPr wrap="square" lIns="0" tIns="0" rIns="0" bIns="0" anchor="t">
            <a:noAutofit/>
          </a:bodyPr>
          <a:lstStyle/>
          <a:p>
            <a:pPr algn="l">
              <a:buNone/>
              <a:defRPr sz="2250" b="1">
                <a:solidFill>
                  <a:srgbClr val="176779"/>
                </a:solidFill>
                <a:latin typeface="Arial"/>
                <a:ea typeface="Arial"/>
                <a:cs typeface="Arial"/>
              </a:defRPr>
            </a:pPr>
            <a:r>
              <a:rPr sz="2250" b="1">
                <a:solidFill>
                  <a:srgbClr val="176779"/>
                </a:solidFill>
                <a:latin typeface="Arial"/>
                <a:ea typeface="Arial"/>
                <a:cs typeface="Arial"/>
              </a:rPr>
              <a:t>Plan opportunities → monitor trends → adjust with the athlete</a:t>
            </a:r>
          </a:p>
        </p:txBody>
      </p:sp>
    </p:spTree>
    <p:extLst>
      <p:ext uri="{BB962C8B-B14F-4D97-AF65-F5344CB8AC3E}">
        <p14:creationId xmlns:p14="http://schemas.microsoft.com/office/powerpoint/2010/main" val="62686682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 name="text-0">
            <a:extLst>
              <a:ext uri="{FF2B5EF4-FFF2-40B4-BE49-F238E27FC236}">
                <a16:creationId xmlns:a16="http://schemas.microsoft.com/office/drawing/2014/main" id="{46BB7702-399A-44C2-B57B-FEA4A3251EC6}"/>
              </a:ext>
            </a:extLst>
          </p:cNvPr>
          <p:cNvSpPr>
            <a:spLocks noGrp="1"/>
          </p:cNvSpPr>
          <p:nvPr/>
        </p:nvSpPr>
        <p:spPr>
          <a:xfrm>
            <a:off x="571500" y="571500"/>
            <a:ext cx="11049000" cy="1009650"/>
          </a:xfrm>
          <a:prstGeom prst="rect">
            <a:avLst/>
          </a:prstGeom>
          <a:noFill/>
          <a:ln w="0">
            <a:noFill/>
          </a:ln>
        </p:spPr>
        <p:txBody>
          <a:bodyPr wrap="square" lIns="0" tIns="0" rIns="0" bIns="0" anchor="t">
            <a:noAutofit/>
          </a:bodyPr>
          <a:lstStyle/>
          <a:p>
            <a:pPr algn="l">
              <a:buNone/>
              <a:defRPr sz="3150" b="1">
                <a:solidFill>
                  <a:srgbClr val="17242C"/>
                </a:solidFill>
                <a:latin typeface="Arial"/>
                <a:ea typeface="Arial"/>
                <a:cs typeface="Arial"/>
              </a:defRPr>
            </a:pPr>
            <a:r>
              <a:rPr sz="3150" b="1">
                <a:solidFill>
                  <a:srgbClr val="17242C"/>
                </a:solidFill>
                <a:latin typeface="Arial"/>
                <a:ea typeface="Arial"/>
                <a:cs typeface="Arial"/>
              </a:rPr>
              <a:t>Supplements: evidence, purpose and limits</a:t>
            </a:r>
          </a:p>
        </p:txBody>
      </p:sp>
      <p:sp>
        <p:nvSpPr>
          <p:cNvPr id="2" name="shape-1">
            <a:extLst>
              <a:ext uri="{FF2B5EF4-FFF2-40B4-BE49-F238E27FC236}">
                <a16:creationId xmlns:a16="http://schemas.microsoft.com/office/drawing/2014/main" id="{0F8EB68D-6DF3-4523-8489-94C9AACB98FE}"/>
              </a:ext>
            </a:extLst>
          </p:cNvPr>
          <p:cNvSpPr>
            <a:spLocks noGrp="1"/>
          </p:cNvSpPr>
          <p:nvPr/>
        </p:nvSpPr>
        <p:spPr>
          <a:xfrm>
            <a:off x="571500" y="6315075"/>
            <a:ext cx="11049000" cy="0"/>
          </a:xfrm>
          <a:prstGeom prst="line">
            <a:avLst/>
          </a:prstGeom>
          <a:noFill/>
          <a:ln w="14288">
            <a:solidFill>
              <a:srgbClr val="D5DEE2"/>
            </a:solidFill>
          </a:ln>
        </p:spPr>
        <p:txBody>
          <a:bodyPr/>
          <a:lstStyle/>
          <a:p>
            <a:endParaRPr lang="en-US"/>
          </a:p>
        </p:txBody>
      </p:sp>
      <p:sp>
        <p:nvSpPr>
          <p:cNvPr id="3" name="text-2">
            <a:extLst>
              <a:ext uri="{FF2B5EF4-FFF2-40B4-BE49-F238E27FC236}">
                <a16:creationId xmlns:a16="http://schemas.microsoft.com/office/drawing/2014/main" id="{C35179A1-8875-4B3A-B1A0-18E20A45234A}"/>
              </a:ext>
            </a:extLst>
          </p:cNvPr>
          <p:cNvSpPr>
            <a:spLocks noGrp="1"/>
          </p:cNvSpPr>
          <p:nvPr/>
        </p:nvSpPr>
        <p:spPr>
          <a:xfrm>
            <a:off x="571500" y="6457950"/>
            <a:ext cx="9429750" cy="209550"/>
          </a:xfrm>
          <a:prstGeom prst="rect">
            <a:avLst/>
          </a:prstGeom>
          <a:noFill/>
          <a:ln w="0">
            <a:noFill/>
          </a:ln>
        </p:spPr>
        <p:txBody>
          <a:bodyPr wrap="square" lIns="0" tIns="0" rIns="0" bIns="0" anchor="t">
            <a:noAutofit/>
          </a:bodyPr>
          <a:lstStyle/>
          <a:p>
            <a:pPr algn="l">
              <a:buNone/>
              <a:defRPr sz="1275" b="0">
                <a:solidFill>
                  <a:srgbClr val="52616A"/>
                </a:solidFill>
                <a:latin typeface="Arial"/>
                <a:ea typeface="Arial"/>
                <a:cs typeface="Arial"/>
              </a:defRPr>
            </a:pPr>
            <a:r>
              <a:rPr sz="1275" b="0">
                <a:solidFill>
                  <a:srgbClr val="52616A"/>
                </a:solidFill>
                <a:latin typeface="Arial"/>
                <a:ea typeface="Arial"/>
                <a:cs typeface="Arial"/>
              </a:rPr>
              <a:t>Workbook p29</a:t>
            </a:r>
          </a:p>
        </p:txBody>
      </p:sp>
      <p:sp>
        <p:nvSpPr>
          <p:cNvPr id="4" name="text-3">
            <a:extLst>
              <a:ext uri="{FF2B5EF4-FFF2-40B4-BE49-F238E27FC236}">
                <a16:creationId xmlns:a16="http://schemas.microsoft.com/office/drawing/2014/main" id="{BE839531-88D9-46DC-95B1-F377D2D189F2}"/>
              </a:ext>
            </a:extLst>
          </p:cNvPr>
          <p:cNvSpPr>
            <a:spLocks noGrp="1"/>
          </p:cNvSpPr>
          <p:nvPr/>
        </p:nvSpPr>
        <p:spPr>
          <a:xfrm>
            <a:off x="11049000" y="6438900"/>
            <a:ext cx="571500" cy="228600"/>
          </a:xfrm>
          <a:prstGeom prst="rect">
            <a:avLst/>
          </a:prstGeom>
          <a:noFill/>
          <a:ln w="0">
            <a:noFill/>
          </a:ln>
        </p:spPr>
        <p:txBody>
          <a:bodyPr wrap="square" lIns="0" tIns="0" rIns="0" bIns="0" anchor="t">
            <a:noAutofit/>
          </a:bodyPr>
          <a:lstStyle/>
          <a:p>
            <a:pPr algn="r">
              <a:buNone/>
              <a:defRPr sz="1350" b="0">
                <a:solidFill>
                  <a:srgbClr val="52616A"/>
                </a:solidFill>
                <a:latin typeface="Arial"/>
                <a:ea typeface="Arial"/>
                <a:cs typeface="Arial"/>
              </a:defRPr>
            </a:pPr>
            <a:r>
              <a:rPr sz="1350" b="0">
                <a:solidFill>
                  <a:srgbClr val="52616A"/>
                </a:solidFill>
                <a:latin typeface="Arial"/>
                <a:ea typeface="Arial"/>
                <a:cs typeface="Arial"/>
              </a:rPr>
              <a:t>53</a:t>
            </a:r>
          </a:p>
        </p:txBody>
      </p:sp>
      <p:sp>
        <p:nvSpPr>
          <p:cNvPr id="5" name="shape-4">
            <a:extLst>
              <a:ext uri="{FF2B5EF4-FFF2-40B4-BE49-F238E27FC236}">
                <a16:creationId xmlns:a16="http://schemas.microsoft.com/office/drawing/2014/main" id="{DB5C471B-1B6E-4CCE-86C1-E81FC9C24DA0}"/>
              </a:ext>
            </a:extLst>
          </p:cNvPr>
          <p:cNvSpPr>
            <a:spLocks noGrp="1"/>
          </p:cNvSpPr>
          <p:nvPr/>
        </p:nvSpPr>
        <p:spPr>
          <a:xfrm>
            <a:off x="571500" y="1885950"/>
            <a:ext cx="2419350" cy="0"/>
          </a:xfrm>
          <a:prstGeom prst="line">
            <a:avLst/>
          </a:prstGeom>
          <a:noFill/>
          <a:ln w="14288">
            <a:solidFill>
              <a:srgbClr val="176779"/>
            </a:solidFill>
          </a:ln>
        </p:spPr>
        <p:txBody>
          <a:bodyPr/>
          <a:lstStyle/>
          <a:p>
            <a:endParaRPr lang="en-US"/>
          </a:p>
        </p:txBody>
      </p:sp>
      <p:sp>
        <p:nvSpPr>
          <p:cNvPr id="6" name="text-5">
            <a:extLst>
              <a:ext uri="{FF2B5EF4-FFF2-40B4-BE49-F238E27FC236}">
                <a16:creationId xmlns:a16="http://schemas.microsoft.com/office/drawing/2014/main" id="{786CA51D-A22B-4FF2-9123-DAE816A60E9F}"/>
              </a:ext>
            </a:extLst>
          </p:cNvPr>
          <p:cNvSpPr>
            <a:spLocks noGrp="1"/>
          </p:cNvSpPr>
          <p:nvPr/>
        </p:nvSpPr>
        <p:spPr>
          <a:xfrm>
            <a:off x="571500" y="2009775"/>
            <a:ext cx="2419350" cy="1200150"/>
          </a:xfrm>
          <a:prstGeom prst="rect">
            <a:avLst/>
          </a:prstGeom>
          <a:noFill/>
          <a:ln w="0">
            <a:noFill/>
          </a:ln>
        </p:spPr>
        <p:txBody>
          <a:bodyPr wrap="square" lIns="0" tIns="0" rIns="0" bIns="0" anchor="t">
            <a:noAutofit/>
          </a:bodyPr>
          <a:lstStyle/>
          <a:p>
            <a:pPr algn="ctr">
              <a:buNone/>
              <a:defRPr sz="2100" b="1">
                <a:solidFill>
                  <a:srgbClr val="17242C"/>
                </a:solidFill>
                <a:latin typeface="Arial"/>
                <a:ea typeface="Arial"/>
                <a:cs typeface="Arial"/>
              </a:defRPr>
            </a:pPr>
            <a:r>
              <a:rPr sz="2100" b="1">
                <a:solidFill>
                  <a:srgbClr val="17242C"/>
                </a:solidFill>
                <a:latin typeface="Arial"/>
                <a:ea typeface="Arial"/>
                <a:cs typeface="Arial"/>
              </a:rPr>
              <a:t>Specific</a:t>
            </a:r>
          </a:p>
          <a:p>
            <a:pPr algn="ctr">
              <a:buNone/>
              <a:defRPr sz="2100" b="1">
                <a:solidFill>
                  <a:srgbClr val="17242C"/>
                </a:solidFill>
                <a:latin typeface="Arial"/>
                <a:ea typeface="Arial"/>
                <a:cs typeface="Arial"/>
              </a:defRPr>
            </a:pPr>
            <a:r>
              <a:rPr sz="2100" b="1">
                <a:solidFill>
                  <a:srgbClr val="17242C"/>
                </a:solidFill>
                <a:latin typeface="Arial"/>
                <a:ea typeface="Arial"/>
                <a:cs typeface="Arial"/>
              </a:rPr>
              <a:t>need</a:t>
            </a:r>
          </a:p>
        </p:txBody>
      </p:sp>
      <p:sp>
        <p:nvSpPr>
          <p:cNvPr id="7" name="shape-6">
            <a:extLst>
              <a:ext uri="{FF2B5EF4-FFF2-40B4-BE49-F238E27FC236}">
                <a16:creationId xmlns:a16="http://schemas.microsoft.com/office/drawing/2014/main" id="{40C9786A-8E4B-49C7-B858-7E9AC3C00B00}"/>
              </a:ext>
            </a:extLst>
          </p:cNvPr>
          <p:cNvSpPr>
            <a:spLocks noGrp="1"/>
          </p:cNvSpPr>
          <p:nvPr/>
        </p:nvSpPr>
        <p:spPr>
          <a:xfrm>
            <a:off x="3067050" y="2343150"/>
            <a:ext cx="304800" cy="171450"/>
          </a:xfrm>
          <a:prstGeom prst="rightArrow">
            <a:avLst/>
          </a:prstGeom>
          <a:solidFill>
            <a:srgbClr val="176779"/>
          </a:solidFill>
          <a:ln w="0">
            <a:noFill/>
          </a:ln>
        </p:spPr>
        <p:txBody>
          <a:bodyPr/>
          <a:lstStyle/>
          <a:p>
            <a:endParaRPr lang="en-US"/>
          </a:p>
        </p:txBody>
      </p:sp>
      <p:sp>
        <p:nvSpPr>
          <p:cNvPr id="8" name="shape-7">
            <a:extLst>
              <a:ext uri="{FF2B5EF4-FFF2-40B4-BE49-F238E27FC236}">
                <a16:creationId xmlns:a16="http://schemas.microsoft.com/office/drawing/2014/main" id="{1C2C7C47-0D4A-4BF2-923C-A8A8FDFAA4EC}"/>
              </a:ext>
            </a:extLst>
          </p:cNvPr>
          <p:cNvSpPr>
            <a:spLocks noGrp="1"/>
          </p:cNvSpPr>
          <p:nvPr/>
        </p:nvSpPr>
        <p:spPr>
          <a:xfrm>
            <a:off x="3448050" y="1885950"/>
            <a:ext cx="2419350" cy="0"/>
          </a:xfrm>
          <a:prstGeom prst="line">
            <a:avLst/>
          </a:prstGeom>
          <a:noFill/>
          <a:ln w="14288">
            <a:solidFill>
              <a:srgbClr val="176779"/>
            </a:solidFill>
          </a:ln>
        </p:spPr>
        <p:txBody>
          <a:bodyPr/>
          <a:lstStyle/>
          <a:p>
            <a:endParaRPr lang="en-US"/>
          </a:p>
        </p:txBody>
      </p:sp>
      <p:sp>
        <p:nvSpPr>
          <p:cNvPr id="9" name="text-8">
            <a:extLst>
              <a:ext uri="{FF2B5EF4-FFF2-40B4-BE49-F238E27FC236}">
                <a16:creationId xmlns:a16="http://schemas.microsoft.com/office/drawing/2014/main" id="{C7425F23-A2FB-4DF2-A8A5-E25AD79D13D1}"/>
              </a:ext>
            </a:extLst>
          </p:cNvPr>
          <p:cNvSpPr>
            <a:spLocks noGrp="1"/>
          </p:cNvSpPr>
          <p:nvPr/>
        </p:nvSpPr>
        <p:spPr>
          <a:xfrm>
            <a:off x="3448050" y="2009775"/>
            <a:ext cx="2419350" cy="1200150"/>
          </a:xfrm>
          <a:prstGeom prst="rect">
            <a:avLst/>
          </a:prstGeom>
          <a:noFill/>
          <a:ln w="0">
            <a:noFill/>
          </a:ln>
        </p:spPr>
        <p:txBody>
          <a:bodyPr wrap="square" lIns="0" tIns="0" rIns="0" bIns="0" anchor="t">
            <a:noAutofit/>
          </a:bodyPr>
          <a:lstStyle/>
          <a:p>
            <a:pPr algn="ctr">
              <a:buNone/>
              <a:defRPr sz="2100" b="1">
                <a:solidFill>
                  <a:srgbClr val="17242C"/>
                </a:solidFill>
                <a:latin typeface="Arial"/>
                <a:ea typeface="Arial"/>
                <a:cs typeface="Arial"/>
              </a:defRPr>
            </a:pPr>
            <a:r>
              <a:rPr sz="2100" b="1">
                <a:solidFill>
                  <a:srgbClr val="17242C"/>
                </a:solidFill>
                <a:latin typeface="Arial"/>
                <a:ea typeface="Arial"/>
                <a:cs typeface="Arial"/>
              </a:rPr>
              <a:t>Evidence for</a:t>
            </a:r>
          </a:p>
          <a:p>
            <a:pPr algn="ctr">
              <a:buNone/>
              <a:defRPr sz="2100" b="1">
                <a:solidFill>
                  <a:srgbClr val="17242C"/>
                </a:solidFill>
                <a:latin typeface="Arial"/>
                <a:ea typeface="Arial"/>
                <a:cs typeface="Arial"/>
              </a:defRPr>
            </a:pPr>
            <a:r>
              <a:rPr sz="2100" b="1">
                <a:solidFill>
                  <a:srgbClr val="17242C"/>
                </a:solidFill>
                <a:latin typeface="Arial"/>
                <a:ea typeface="Arial"/>
                <a:cs typeface="Arial"/>
              </a:rPr>
              <a:t>this use</a:t>
            </a:r>
          </a:p>
        </p:txBody>
      </p:sp>
      <p:sp>
        <p:nvSpPr>
          <p:cNvPr id="10" name="shape-9">
            <a:extLst>
              <a:ext uri="{FF2B5EF4-FFF2-40B4-BE49-F238E27FC236}">
                <a16:creationId xmlns:a16="http://schemas.microsoft.com/office/drawing/2014/main" id="{F5219F13-8793-4464-906C-E25CB00A7AC8}"/>
              </a:ext>
            </a:extLst>
          </p:cNvPr>
          <p:cNvSpPr>
            <a:spLocks noGrp="1"/>
          </p:cNvSpPr>
          <p:nvPr/>
        </p:nvSpPr>
        <p:spPr>
          <a:xfrm>
            <a:off x="5943600" y="2343150"/>
            <a:ext cx="304800" cy="171450"/>
          </a:xfrm>
          <a:prstGeom prst="rightArrow">
            <a:avLst/>
          </a:prstGeom>
          <a:solidFill>
            <a:srgbClr val="176779"/>
          </a:solidFill>
          <a:ln w="0">
            <a:noFill/>
          </a:ln>
        </p:spPr>
        <p:txBody>
          <a:bodyPr/>
          <a:lstStyle/>
          <a:p>
            <a:endParaRPr lang="en-US"/>
          </a:p>
        </p:txBody>
      </p:sp>
      <p:sp>
        <p:nvSpPr>
          <p:cNvPr id="11" name="shape-10">
            <a:extLst>
              <a:ext uri="{FF2B5EF4-FFF2-40B4-BE49-F238E27FC236}">
                <a16:creationId xmlns:a16="http://schemas.microsoft.com/office/drawing/2014/main" id="{33499EEF-44FB-4D54-89EB-12A8994BD0C3}"/>
              </a:ext>
            </a:extLst>
          </p:cNvPr>
          <p:cNvSpPr>
            <a:spLocks noGrp="1"/>
          </p:cNvSpPr>
          <p:nvPr/>
        </p:nvSpPr>
        <p:spPr>
          <a:xfrm>
            <a:off x="6324600" y="1885950"/>
            <a:ext cx="2419350" cy="0"/>
          </a:xfrm>
          <a:prstGeom prst="line">
            <a:avLst/>
          </a:prstGeom>
          <a:noFill/>
          <a:ln w="14288">
            <a:solidFill>
              <a:srgbClr val="176779"/>
            </a:solidFill>
          </a:ln>
        </p:spPr>
        <p:txBody>
          <a:bodyPr/>
          <a:lstStyle/>
          <a:p>
            <a:endParaRPr lang="en-US"/>
          </a:p>
        </p:txBody>
      </p:sp>
      <p:sp>
        <p:nvSpPr>
          <p:cNvPr id="12" name="text-11">
            <a:extLst>
              <a:ext uri="{FF2B5EF4-FFF2-40B4-BE49-F238E27FC236}">
                <a16:creationId xmlns:a16="http://schemas.microsoft.com/office/drawing/2014/main" id="{E4EE9317-81B9-49A8-90B2-302F9EECE766}"/>
              </a:ext>
            </a:extLst>
          </p:cNvPr>
          <p:cNvSpPr>
            <a:spLocks noGrp="1"/>
          </p:cNvSpPr>
          <p:nvPr/>
        </p:nvSpPr>
        <p:spPr>
          <a:xfrm>
            <a:off x="6324600" y="2009775"/>
            <a:ext cx="2419350" cy="1200150"/>
          </a:xfrm>
          <a:prstGeom prst="rect">
            <a:avLst/>
          </a:prstGeom>
          <a:noFill/>
          <a:ln w="0">
            <a:noFill/>
          </a:ln>
        </p:spPr>
        <p:txBody>
          <a:bodyPr wrap="square" lIns="0" tIns="0" rIns="0" bIns="0" anchor="t">
            <a:noAutofit/>
          </a:bodyPr>
          <a:lstStyle/>
          <a:p>
            <a:pPr algn="ctr">
              <a:buNone/>
              <a:defRPr sz="2100" b="1">
                <a:solidFill>
                  <a:srgbClr val="17242C"/>
                </a:solidFill>
                <a:latin typeface="Arial"/>
                <a:ea typeface="Arial"/>
                <a:cs typeface="Arial"/>
              </a:defRPr>
            </a:pPr>
            <a:r>
              <a:rPr sz="2100" b="1">
                <a:solidFill>
                  <a:srgbClr val="17242C"/>
                </a:solidFill>
                <a:latin typeface="Arial"/>
                <a:ea typeface="Arial"/>
                <a:cs typeface="Arial"/>
              </a:rPr>
              <a:t>Benefit versus</a:t>
            </a:r>
          </a:p>
          <a:p>
            <a:pPr algn="ctr">
              <a:buNone/>
              <a:defRPr sz="2100" b="1">
                <a:solidFill>
                  <a:srgbClr val="17242C"/>
                </a:solidFill>
                <a:latin typeface="Arial"/>
                <a:ea typeface="Arial"/>
                <a:cs typeface="Arial"/>
              </a:defRPr>
            </a:pPr>
            <a:r>
              <a:rPr sz="2100" b="1">
                <a:solidFill>
                  <a:srgbClr val="17242C"/>
                </a:solidFill>
                <a:latin typeface="Arial"/>
                <a:ea typeface="Arial"/>
                <a:cs typeface="Arial"/>
              </a:rPr>
              <a:t>risk and cost</a:t>
            </a:r>
          </a:p>
        </p:txBody>
      </p:sp>
      <p:sp>
        <p:nvSpPr>
          <p:cNvPr id="13" name="shape-12">
            <a:extLst>
              <a:ext uri="{FF2B5EF4-FFF2-40B4-BE49-F238E27FC236}">
                <a16:creationId xmlns:a16="http://schemas.microsoft.com/office/drawing/2014/main" id="{64972483-2211-4D23-829F-CEDBC5DCB870}"/>
              </a:ext>
            </a:extLst>
          </p:cNvPr>
          <p:cNvSpPr>
            <a:spLocks noGrp="1"/>
          </p:cNvSpPr>
          <p:nvPr/>
        </p:nvSpPr>
        <p:spPr>
          <a:xfrm>
            <a:off x="8820150" y="2343150"/>
            <a:ext cx="304800" cy="171450"/>
          </a:xfrm>
          <a:prstGeom prst="rightArrow">
            <a:avLst/>
          </a:prstGeom>
          <a:solidFill>
            <a:srgbClr val="176779"/>
          </a:solidFill>
          <a:ln w="0">
            <a:noFill/>
          </a:ln>
        </p:spPr>
        <p:txBody>
          <a:bodyPr/>
          <a:lstStyle/>
          <a:p>
            <a:endParaRPr lang="en-US"/>
          </a:p>
        </p:txBody>
      </p:sp>
      <p:sp>
        <p:nvSpPr>
          <p:cNvPr id="14" name="shape-13">
            <a:extLst>
              <a:ext uri="{FF2B5EF4-FFF2-40B4-BE49-F238E27FC236}">
                <a16:creationId xmlns:a16="http://schemas.microsoft.com/office/drawing/2014/main" id="{A92805AB-3B44-428D-9E20-532A66793BF2}"/>
              </a:ext>
            </a:extLst>
          </p:cNvPr>
          <p:cNvSpPr>
            <a:spLocks noGrp="1"/>
          </p:cNvSpPr>
          <p:nvPr/>
        </p:nvSpPr>
        <p:spPr>
          <a:xfrm>
            <a:off x="9201150" y="1885950"/>
            <a:ext cx="2419350" cy="0"/>
          </a:xfrm>
          <a:prstGeom prst="line">
            <a:avLst/>
          </a:prstGeom>
          <a:noFill/>
          <a:ln w="14288">
            <a:solidFill>
              <a:srgbClr val="176779"/>
            </a:solidFill>
          </a:ln>
        </p:spPr>
        <p:txBody>
          <a:bodyPr/>
          <a:lstStyle/>
          <a:p>
            <a:endParaRPr lang="en-US"/>
          </a:p>
        </p:txBody>
      </p:sp>
      <p:sp>
        <p:nvSpPr>
          <p:cNvPr id="15" name="text-14">
            <a:extLst>
              <a:ext uri="{FF2B5EF4-FFF2-40B4-BE49-F238E27FC236}">
                <a16:creationId xmlns:a16="http://schemas.microsoft.com/office/drawing/2014/main" id="{BDE16043-1A8E-40F3-93FD-3A177CCE0103}"/>
              </a:ext>
            </a:extLst>
          </p:cNvPr>
          <p:cNvSpPr>
            <a:spLocks noGrp="1"/>
          </p:cNvSpPr>
          <p:nvPr/>
        </p:nvSpPr>
        <p:spPr>
          <a:xfrm>
            <a:off x="9201150" y="2009775"/>
            <a:ext cx="2419350" cy="1200150"/>
          </a:xfrm>
          <a:prstGeom prst="rect">
            <a:avLst/>
          </a:prstGeom>
          <a:noFill/>
          <a:ln w="0">
            <a:noFill/>
          </a:ln>
        </p:spPr>
        <p:txBody>
          <a:bodyPr wrap="square" lIns="0" tIns="0" rIns="0" bIns="0" anchor="t">
            <a:noAutofit/>
          </a:bodyPr>
          <a:lstStyle/>
          <a:p>
            <a:pPr algn="ctr">
              <a:buNone/>
              <a:defRPr sz="2100" b="1">
                <a:solidFill>
                  <a:srgbClr val="17242C"/>
                </a:solidFill>
                <a:latin typeface="Arial"/>
                <a:ea typeface="Arial"/>
                <a:cs typeface="Arial"/>
              </a:defRPr>
            </a:pPr>
            <a:r>
              <a:rPr sz="2100" b="1">
                <a:solidFill>
                  <a:srgbClr val="17242C"/>
                </a:solidFill>
                <a:latin typeface="Arial"/>
                <a:ea typeface="Arial"/>
                <a:cs typeface="Arial"/>
              </a:rPr>
              <a:t>Qualified,</a:t>
            </a:r>
          </a:p>
          <a:p>
            <a:pPr algn="ctr">
              <a:buNone/>
              <a:defRPr sz="2100" b="1">
                <a:solidFill>
                  <a:srgbClr val="17242C"/>
                </a:solidFill>
                <a:latin typeface="Arial"/>
                <a:ea typeface="Arial"/>
                <a:cs typeface="Arial"/>
              </a:defRPr>
            </a:pPr>
            <a:r>
              <a:rPr sz="2100" b="1">
                <a:solidFill>
                  <a:srgbClr val="17242C"/>
                </a:solidFill>
                <a:latin typeface="Arial"/>
                <a:ea typeface="Arial"/>
                <a:cs typeface="Arial"/>
              </a:rPr>
              <a:t>informed decision</a:t>
            </a:r>
          </a:p>
        </p:txBody>
      </p:sp>
      <p:sp>
        <p:nvSpPr>
          <p:cNvPr id="16" name="text-15">
            <a:extLst>
              <a:ext uri="{FF2B5EF4-FFF2-40B4-BE49-F238E27FC236}">
                <a16:creationId xmlns:a16="http://schemas.microsoft.com/office/drawing/2014/main" id="{661F99A9-3E1C-4137-BC12-CBCF55196B7F}"/>
              </a:ext>
            </a:extLst>
          </p:cNvPr>
          <p:cNvSpPr>
            <a:spLocks noGrp="1"/>
          </p:cNvSpPr>
          <p:nvPr/>
        </p:nvSpPr>
        <p:spPr>
          <a:xfrm>
            <a:off x="571500" y="4105275"/>
            <a:ext cx="10953750" cy="742950"/>
          </a:xfrm>
          <a:prstGeom prst="rect">
            <a:avLst/>
          </a:prstGeom>
          <a:noFill/>
          <a:ln w="0">
            <a:noFill/>
          </a:ln>
        </p:spPr>
        <p:txBody>
          <a:bodyPr wrap="square" lIns="0" tIns="0" rIns="0" bIns="0" anchor="t">
            <a:noAutofit/>
          </a:bodyPr>
          <a:lstStyle/>
          <a:p>
            <a:pPr algn="l">
              <a:buNone/>
              <a:defRPr sz="2100" b="0">
                <a:solidFill>
                  <a:srgbClr val="17242C"/>
                </a:solidFill>
                <a:latin typeface="Arial"/>
                <a:ea typeface="Arial"/>
                <a:cs typeface="Arial"/>
              </a:defRPr>
            </a:pPr>
            <a:r>
              <a:rPr sz="2100" b="0">
                <a:solidFill>
                  <a:srgbClr val="17242C"/>
                </a:solidFill>
                <a:latin typeface="Arial"/>
                <a:ea typeface="Arial"/>
                <a:cs typeface="Arial"/>
              </a:rPr>
              <a:t>Protein: convenience     Caffeine: task benefit versus side effects</a:t>
            </a:r>
          </a:p>
        </p:txBody>
      </p:sp>
      <p:sp>
        <p:nvSpPr>
          <p:cNvPr id="17" name="text-16">
            <a:extLst>
              <a:ext uri="{FF2B5EF4-FFF2-40B4-BE49-F238E27FC236}">
                <a16:creationId xmlns:a16="http://schemas.microsoft.com/office/drawing/2014/main" id="{89BA7555-FCA5-48D1-96C7-8CE4C5E5FE62}"/>
              </a:ext>
            </a:extLst>
          </p:cNvPr>
          <p:cNvSpPr>
            <a:spLocks noGrp="1"/>
          </p:cNvSpPr>
          <p:nvPr/>
        </p:nvSpPr>
        <p:spPr>
          <a:xfrm>
            <a:off x="571500" y="4962525"/>
            <a:ext cx="10953750" cy="714375"/>
          </a:xfrm>
          <a:prstGeom prst="rect">
            <a:avLst/>
          </a:prstGeom>
          <a:noFill/>
          <a:ln w="0">
            <a:noFill/>
          </a:ln>
        </p:spPr>
        <p:txBody>
          <a:bodyPr wrap="square" lIns="0" tIns="0" rIns="0" bIns="0" anchor="t">
            <a:noAutofit/>
          </a:bodyPr>
          <a:lstStyle/>
          <a:p>
            <a:pPr algn="l">
              <a:buNone/>
              <a:defRPr sz="2100" b="0">
                <a:solidFill>
                  <a:srgbClr val="17242C"/>
                </a:solidFill>
                <a:latin typeface="Arial"/>
                <a:ea typeface="Arial"/>
                <a:cs typeface="Arial"/>
              </a:defRPr>
            </a:pPr>
            <a:r>
              <a:rPr sz="2100" b="0">
                <a:solidFill>
                  <a:srgbClr val="17242C"/>
                </a:solidFill>
                <a:latin typeface="Arial"/>
                <a:ea typeface="Arial"/>
                <a:cs typeface="Arial"/>
              </a:rPr>
              <a:t>Creatine: repeated high-intensity work     Micronutrients: demonstrated need</a:t>
            </a:r>
          </a:p>
        </p:txBody>
      </p:sp>
      <p:sp>
        <p:nvSpPr>
          <p:cNvPr id="18" name="text-17">
            <a:extLst>
              <a:ext uri="{FF2B5EF4-FFF2-40B4-BE49-F238E27FC236}">
                <a16:creationId xmlns:a16="http://schemas.microsoft.com/office/drawing/2014/main" id="{A171AFED-2E8C-4AFD-ACAF-7540153B0CBD}"/>
              </a:ext>
            </a:extLst>
          </p:cNvPr>
          <p:cNvSpPr>
            <a:spLocks noGrp="1"/>
          </p:cNvSpPr>
          <p:nvPr/>
        </p:nvSpPr>
        <p:spPr>
          <a:xfrm>
            <a:off x="571500" y="5953125"/>
            <a:ext cx="10953750" cy="476250"/>
          </a:xfrm>
          <a:prstGeom prst="rect">
            <a:avLst/>
          </a:prstGeom>
          <a:noFill/>
          <a:ln w="0">
            <a:noFill/>
          </a:ln>
        </p:spPr>
        <p:txBody>
          <a:bodyPr wrap="square" lIns="0" tIns="0" rIns="0" bIns="0" anchor="t">
            <a:noAutofit/>
          </a:bodyPr>
          <a:lstStyle/>
          <a:p>
            <a:pPr algn="l">
              <a:buNone/>
              <a:defRPr sz="1725" b="0">
                <a:solidFill>
                  <a:srgbClr val="52616A"/>
                </a:solidFill>
                <a:latin typeface="Arial"/>
                <a:ea typeface="Arial"/>
                <a:cs typeface="Arial"/>
              </a:defRPr>
            </a:pPr>
            <a:r>
              <a:rPr sz="1725" b="0">
                <a:solidFill>
                  <a:srgbClr val="52616A"/>
                </a:solidFill>
                <a:latin typeface="Arial"/>
                <a:ea typeface="Arial"/>
                <a:cs typeface="Arial"/>
              </a:rPr>
              <a:t>Food, training and recovery remain foundational. Batch testing cannot remove all risk.</a:t>
            </a:r>
          </a:p>
        </p:txBody>
      </p:sp>
    </p:spTree>
    <p:extLst>
      <p:ext uri="{BB962C8B-B14F-4D97-AF65-F5344CB8AC3E}">
        <p14:creationId xmlns:p14="http://schemas.microsoft.com/office/powerpoint/2010/main" val="111948070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 name="text-0">
            <a:extLst>
              <a:ext uri="{FF2B5EF4-FFF2-40B4-BE49-F238E27FC236}">
                <a16:creationId xmlns:a16="http://schemas.microsoft.com/office/drawing/2014/main" id="{13C887FF-74AA-42D6-B05B-69D77212E1E2}"/>
              </a:ext>
            </a:extLst>
          </p:cNvPr>
          <p:cNvSpPr>
            <a:spLocks noGrp="1"/>
          </p:cNvSpPr>
          <p:nvPr/>
        </p:nvSpPr>
        <p:spPr>
          <a:xfrm>
            <a:off x="571500" y="571500"/>
            <a:ext cx="11049000" cy="1009650"/>
          </a:xfrm>
          <a:prstGeom prst="rect">
            <a:avLst/>
          </a:prstGeom>
          <a:noFill/>
          <a:ln w="0">
            <a:noFill/>
          </a:ln>
        </p:spPr>
        <p:txBody>
          <a:bodyPr wrap="square" lIns="0" tIns="0" rIns="0" bIns="0" anchor="t">
            <a:noAutofit/>
          </a:bodyPr>
          <a:lstStyle/>
          <a:p>
            <a:pPr algn="l">
              <a:buNone/>
              <a:defRPr sz="3150" b="1">
                <a:solidFill>
                  <a:srgbClr val="17242C"/>
                </a:solidFill>
                <a:latin typeface="Arial"/>
                <a:ea typeface="Arial"/>
                <a:cs typeface="Arial"/>
              </a:defRPr>
            </a:pPr>
            <a:r>
              <a:rPr sz="3150" b="1">
                <a:solidFill>
                  <a:srgbClr val="17242C"/>
                </a:solidFill>
                <a:latin typeface="Arial"/>
                <a:ea typeface="Arial"/>
                <a:cs typeface="Arial"/>
              </a:rPr>
              <a:t>Sustained movement and performance</a:t>
            </a:r>
          </a:p>
        </p:txBody>
      </p:sp>
      <p:sp>
        <p:nvSpPr>
          <p:cNvPr id="2" name="shape-1">
            <a:extLst>
              <a:ext uri="{FF2B5EF4-FFF2-40B4-BE49-F238E27FC236}">
                <a16:creationId xmlns:a16="http://schemas.microsoft.com/office/drawing/2014/main" id="{1C714E14-AA31-49EA-AFEA-B014F0E5F471}"/>
              </a:ext>
            </a:extLst>
          </p:cNvPr>
          <p:cNvSpPr>
            <a:spLocks noGrp="1"/>
          </p:cNvSpPr>
          <p:nvPr/>
        </p:nvSpPr>
        <p:spPr>
          <a:xfrm>
            <a:off x="571500" y="6315075"/>
            <a:ext cx="11049000" cy="0"/>
          </a:xfrm>
          <a:prstGeom prst="line">
            <a:avLst/>
          </a:prstGeom>
          <a:noFill/>
          <a:ln w="14288">
            <a:solidFill>
              <a:srgbClr val="D5DEE2"/>
            </a:solidFill>
          </a:ln>
        </p:spPr>
        <p:txBody>
          <a:bodyPr/>
          <a:lstStyle/>
          <a:p>
            <a:endParaRPr lang="en-US"/>
          </a:p>
        </p:txBody>
      </p:sp>
      <p:sp>
        <p:nvSpPr>
          <p:cNvPr id="3" name="text-2">
            <a:extLst>
              <a:ext uri="{FF2B5EF4-FFF2-40B4-BE49-F238E27FC236}">
                <a16:creationId xmlns:a16="http://schemas.microsoft.com/office/drawing/2014/main" id="{00A875D8-5B36-4265-AE95-D29109E7DD9D}"/>
              </a:ext>
            </a:extLst>
          </p:cNvPr>
          <p:cNvSpPr>
            <a:spLocks noGrp="1"/>
          </p:cNvSpPr>
          <p:nvPr/>
        </p:nvSpPr>
        <p:spPr>
          <a:xfrm>
            <a:off x="571500" y="6457950"/>
            <a:ext cx="9429750" cy="209550"/>
          </a:xfrm>
          <a:prstGeom prst="rect">
            <a:avLst/>
          </a:prstGeom>
          <a:noFill/>
          <a:ln w="0">
            <a:noFill/>
          </a:ln>
        </p:spPr>
        <p:txBody>
          <a:bodyPr wrap="square" lIns="0" tIns="0" rIns="0" bIns="0" anchor="t">
            <a:noAutofit/>
          </a:bodyPr>
          <a:lstStyle/>
          <a:p>
            <a:pPr algn="l">
              <a:buNone/>
              <a:defRPr sz="1275" b="0">
                <a:solidFill>
                  <a:srgbClr val="52616A"/>
                </a:solidFill>
                <a:latin typeface="Arial"/>
                <a:ea typeface="Arial"/>
                <a:cs typeface="Arial"/>
              </a:defRPr>
            </a:pPr>
            <a:r>
              <a:rPr sz="1275" b="0">
                <a:solidFill>
                  <a:srgbClr val="52616A"/>
                </a:solidFill>
                <a:latin typeface="Arial"/>
                <a:ea typeface="Arial"/>
                <a:cs typeface="Arial"/>
              </a:rPr>
              <a:t>Workbook p30</a:t>
            </a:r>
          </a:p>
        </p:txBody>
      </p:sp>
      <p:sp>
        <p:nvSpPr>
          <p:cNvPr id="4" name="text-3">
            <a:extLst>
              <a:ext uri="{FF2B5EF4-FFF2-40B4-BE49-F238E27FC236}">
                <a16:creationId xmlns:a16="http://schemas.microsoft.com/office/drawing/2014/main" id="{BB9E1C40-6C60-4047-9CC8-00B9068D7BDC}"/>
              </a:ext>
            </a:extLst>
          </p:cNvPr>
          <p:cNvSpPr>
            <a:spLocks noGrp="1"/>
          </p:cNvSpPr>
          <p:nvPr/>
        </p:nvSpPr>
        <p:spPr>
          <a:xfrm>
            <a:off x="11049000" y="6438900"/>
            <a:ext cx="571500" cy="228600"/>
          </a:xfrm>
          <a:prstGeom prst="rect">
            <a:avLst/>
          </a:prstGeom>
          <a:noFill/>
          <a:ln w="0">
            <a:noFill/>
          </a:ln>
        </p:spPr>
        <p:txBody>
          <a:bodyPr wrap="square" lIns="0" tIns="0" rIns="0" bIns="0" anchor="t">
            <a:noAutofit/>
          </a:bodyPr>
          <a:lstStyle/>
          <a:p>
            <a:pPr algn="r">
              <a:buNone/>
              <a:defRPr sz="1350" b="0">
                <a:solidFill>
                  <a:srgbClr val="52616A"/>
                </a:solidFill>
                <a:latin typeface="Arial"/>
                <a:ea typeface="Arial"/>
                <a:cs typeface="Arial"/>
              </a:defRPr>
            </a:pPr>
            <a:r>
              <a:rPr sz="1350" b="0">
                <a:solidFill>
                  <a:srgbClr val="52616A"/>
                </a:solidFill>
                <a:latin typeface="Arial"/>
                <a:ea typeface="Arial"/>
                <a:cs typeface="Arial"/>
              </a:rPr>
              <a:t>54</a:t>
            </a:r>
          </a:p>
        </p:txBody>
      </p:sp>
      <p:pic>
        <p:nvPicPr>
          <p:cNvPr id="17" name="Picture 16"/>
          <p:cNvPicPr>
            <a:picLocks noChangeAspect="1"/>
          </p:cNvPicPr>
          <p:nvPr/>
        </p:nvPicPr>
        <p:blipFill>
          <a:blip r:embed="rId3"/>
          <a:stretch/>
        </p:blipFill>
        <p:spPr>
          <a:xfrm>
            <a:off x="576263" y="1790700"/>
            <a:ext cx="5972175" cy="1990725"/>
          </a:xfrm>
          <a:prstGeom prst="rect">
            <a:avLst/>
          </a:prstGeom>
        </p:spPr>
      </p:pic>
      <p:graphicFrame>
        <p:nvGraphicFramePr>
          <p:cNvPr id="18" name="Chart"/>
          <p:cNvGraphicFramePr/>
          <p:nvPr/>
        </p:nvGraphicFramePr>
        <p:xfrm>
          <a:off x="6619875" y="1771650"/>
          <a:ext cx="4981575" cy="3067050"/>
        </p:xfrm>
        <a:graphic>
          <a:graphicData uri="http://schemas.openxmlformats.org/drawingml/2006/chart">
            <c:chart xmlns:c="http://schemas.openxmlformats.org/drawingml/2006/chart" xmlns:r="http://schemas.openxmlformats.org/officeDocument/2006/relationships" r:id="rId4"/>
          </a:graphicData>
        </a:graphic>
      </p:graphicFrame>
      <p:sp>
        <p:nvSpPr>
          <p:cNvPr id="7" name="text-4">
            <a:extLst>
              <a:ext uri="{FF2B5EF4-FFF2-40B4-BE49-F238E27FC236}">
                <a16:creationId xmlns:a16="http://schemas.microsoft.com/office/drawing/2014/main" id="{76CD1C16-9242-4E7C-BDB4-09005B87FE49}"/>
              </a:ext>
            </a:extLst>
          </p:cNvPr>
          <p:cNvSpPr>
            <a:spLocks noGrp="1"/>
          </p:cNvSpPr>
          <p:nvPr/>
        </p:nvSpPr>
        <p:spPr>
          <a:xfrm>
            <a:off x="571500" y="4000500"/>
            <a:ext cx="5791200" cy="781050"/>
          </a:xfrm>
          <a:prstGeom prst="rect">
            <a:avLst/>
          </a:prstGeom>
          <a:noFill/>
          <a:ln w="0">
            <a:noFill/>
          </a:ln>
        </p:spPr>
        <p:txBody>
          <a:bodyPr wrap="square" lIns="0" tIns="0" rIns="0" bIns="0" anchor="t">
            <a:noAutofit/>
          </a:bodyPr>
          <a:lstStyle/>
          <a:p>
            <a:pPr algn="l">
              <a:buNone/>
              <a:defRPr sz="2325" b="1">
                <a:solidFill>
                  <a:srgbClr val="176779"/>
                </a:solidFill>
                <a:latin typeface="Arial"/>
                <a:ea typeface="Arial"/>
                <a:cs typeface="Arial"/>
              </a:defRPr>
            </a:pPr>
            <a:r>
              <a:rPr sz="2325" b="1">
                <a:solidFill>
                  <a:srgbClr val="176779"/>
                </a:solidFill>
                <a:latin typeface="Arial"/>
                <a:ea typeface="Arial"/>
                <a:cs typeface="Arial"/>
              </a:rPr>
              <a:t>Controlled flexion can extend deceleration</a:t>
            </a:r>
          </a:p>
        </p:txBody>
      </p:sp>
      <p:sp>
        <p:nvSpPr>
          <p:cNvPr id="8" name="text-5">
            <a:extLst>
              <a:ext uri="{FF2B5EF4-FFF2-40B4-BE49-F238E27FC236}">
                <a16:creationId xmlns:a16="http://schemas.microsoft.com/office/drawing/2014/main" id="{2B1D3CD4-295D-4091-893F-365786C6C138}"/>
              </a:ext>
            </a:extLst>
          </p:cNvPr>
          <p:cNvSpPr>
            <a:spLocks noGrp="1"/>
          </p:cNvSpPr>
          <p:nvPr/>
        </p:nvSpPr>
        <p:spPr>
          <a:xfrm>
            <a:off x="571500" y="4810125"/>
            <a:ext cx="5800725" cy="1266825"/>
          </a:xfrm>
          <a:prstGeom prst="rect">
            <a:avLst/>
          </a:prstGeom>
          <a:noFill/>
          <a:ln w="0">
            <a:noFill/>
          </a:ln>
        </p:spPr>
        <p:txBody>
          <a:bodyPr wrap="square" lIns="0" tIns="0" rIns="0" bIns="0" anchor="t">
            <a:noAutofit/>
          </a:bodyPr>
          <a:lstStyle/>
          <a:p>
            <a:pPr algn="l">
              <a:buNone/>
              <a:defRPr sz="2250" b="1">
                <a:solidFill>
                  <a:srgbClr val="176779"/>
                </a:solidFill>
                <a:latin typeface="Arial"/>
                <a:ea typeface="Arial"/>
                <a:cs typeface="Arial"/>
              </a:defRPr>
            </a:pPr>
            <a:r>
              <a:rPr sz="2250" b="1">
                <a:solidFill>
                  <a:srgbClr val="176779"/>
                </a:solidFill>
                <a:latin typeface="Arial"/>
                <a:ea typeface="Arial"/>
                <a:cs typeface="Arial"/>
              </a:rPr>
              <a:t>Same change in momentum</a:t>
            </a:r>
          </a:p>
          <a:p>
            <a:pPr algn="l">
              <a:buNone/>
              <a:defRPr sz="2250" b="1">
                <a:solidFill>
                  <a:srgbClr val="176779"/>
                </a:solidFill>
                <a:latin typeface="Arial"/>
                <a:ea typeface="Arial"/>
                <a:cs typeface="Arial"/>
              </a:defRPr>
            </a:pPr>
            <a:r>
              <a:rPr sz="2250" b="1">
                <a:solidFill>
                  <a:srgbClr val="176779"/>
                </a:solidFill>
                <a:latin typeface="Arial"/>
                <a:ea typeface="Arial"/>
                <a:cs typeface="Arial"/>
              </a:rPr>
              <a:t>Longer time</a:t>
            </a:r>
          </a:p>
          <a:p>
            <a:pPr algn="l">
              <a:buNone/>
              <a:defRPr sz="2250" b="1">
                <a:solidFill>
                  <a:srgbClr val="176779"/>
                </a:solidFill>
                <a:latin typeface="Arial"/>
                <a:ea typeface="Arial"/>
                <a:cs typeface="Arial"/>
              </a:defRPr>
            </a:pPr>
            <a:r>
              <a:rPr sz="2250" b="1">
                <a:solidFill>
                  <a:srgbClr val="176779"/>
                </a:solidFill>
                <a:latin typeface="Arial"/>
                <a:ea typeface="Arial"/>
                <a:cs typeface="Arial"/>
              </a:rPr>
              <a:t>Lower average net force</a:t>
            </a:r>
          </a:p>
        </p:txBody>
      </p:sp>
      <p:sp>
        <p:nvSpPr>
          <p:cNvPr id="9" name="text-6">
            <a:extLst>
              <a:ext uri="{FF2B5EF4-FFF2-40B4-BE49-F238E27FC236}">
                <a16:creationId xmlns:a16="http://schemas.microsoft.com/office/drawing/2014/main" id="{724B4DB4-E727-4ACB-9DBC-08F34F4E96C7}"/>
              </a:ext>
            </a:extLst>
          </p:cNvPr>
          <p:cNvSpPr>
            <a:spLocks noGrp="1"/>
          </p:cNvSpPr>
          <p:nvPr/>
        </p:nvSpPr>
        <p:spPr>
          <a:xfrm>
            <a:off x="7000875" y="5181600"/>
            <a:ext cx="4438650" cy="819150"/>
          </a:xfrm>
          <a:prstGeom prst="rect">
            <a:avLst/>
          </a:prstGeom>
          <a:noFill/>
          <a:ln w="0">
            <a:noFill/>
          </a:ln>
        </p:spPr>
        <p:txBody>
          <a:bodyPr wrap="square" lIns="0" tIns="0" rIns="0" bIns="0" anchor="t">
            <a:noAutofit/>
          </a:bodyPr>
          <a:lstStyle/>
          <a:p>
            <a:pPr algn="l">
              <a:buNone/>
              <a:defRPr sz="1800" b="0">
                <a:solidFill>
                  <a:srgbClr val="52616A"/>
                </a:solidFill>
                <a:latin typeface="Arial"/>
                <a:ea typeface="Arial"/>
                <a:cs typeface="Arial"/>
              </a:defRPr>
            </a:pPr>
            <a:r>
              <a:rPr sz="1800" b="0">
                <a:solidFill>
                  <a:srgbClr val="52616A"/>
                </a:solidFill>
                <a:latin typeface="Arial"/>
                <a:ea typeface="Arial"/>
                <a:cs typeface="Arial"/>
              </a:rPr>
              <a:t>Equal area = equal impulse</a:t>
            </a:r>
          </a:p>
          <a:p>
            <a:pPr algn="l">
              <a:buNone/>
              <a:defRPr sz="1800" b="0">
                <a:solidFill>
                  <a:srgbClr val="52616A"/>
                </a:solidFill>
                <a:latin typeface="Arial"/>
                <a:ea typeface="Arial"/>
                <a:cs typeface="Arial"/>
              </a:defRPr>
            </a:pPr>
            <a:r>
              <a:rPr sz="1800" b="0">
                <a:solidFill>
                  <a:srgbClr val="52616A"/>
                </a:solidFill>
                <a:latin typeface="Arial"/>
                <a:ea typeface="Arial"/>
                <a:cs typeface="Arial"/>
              </a:rPr>
              <a:t>Original conceptual comparison.</a:t>
            </a:r>
          </a:p>
          <a:p>
            <a:pPr algn="l">
              <a:buNone/>
              <a:defRPr sz="1800" b="0">
                <a:solidFill>
                  <a:srgbClr val="52616A"/>
                </a:solidFill>
                <a:latin typeface="Arial"/>
                <a:ea typeface="Arial"/>
                <a:cs typeface="Arial"/>
              </a:defRPr>
            </a:pPr>
            <a:r>
              <a:rPr sz="1800" b="0">
                <a:solidFill>
                  <a:srgbClr val="52616A"/>
                </a:solidFill>
                <a:latin typeface="Arial"/>
                <a:ea typeface="Arial"/>
                <a:cs typeface="Arial"/>
              </a:rPr>
              <a:t>No measured athlete data.</a:t>
            </a:r>
          </a:p>
        </p:txBody>
      </p:sp>
    </p:spTree>
    <p:extLst>
      <p:ext uri="{BB962C8B-B14F-4D97-AF65-F5344CB8AC3E}">
        <p14:creationId xmlns:p14="http://schemas.microsoft.com/office/powerpoint/2010/main" val="43912473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3" name="text-0">
            <a:extLst>
              <a:ext uri="{FF2B5EF4-FFF2-40B4-BE49-F238E27FC236}">
                <a16:creationId xmlns:a16="http://schemas.microsoft.com/office/drawing/2014/main" id="{9C3242C1-744D-42EF-A872-DA85C6F9EC13}"/>
              </a:ext>
            </a:extLst>
          </p:cNvPr>
          <p:cNvSpPr>
            <a:spLocks noGrp="1"/>
          </p:cNvSpPr>
          <p:nvPr/>
        </p:nvSpPr>
        <p:spPr>
          <a:xfrm>
            <a:off x="571500" y="571500"/>
            <a:ext cx="11049000" cy="1009650"/>
          </a:xfrm>
          <a:prstGeom prst="rect">
            <a:avLst/>
          </a:prstGeom>
          <a:noFill/>
          <a:ln w="0">
            <a:noFill/>
          </a:ln>
        </p:spPr>
        <p:txBody>
          <a:bodyPr wrap="square" lIns="0" tIns="0" rIns="0" bIns="0" anchor="t">
            <a:noAutofit/>
          </a:bodyPr>
          <a:lstStyle/>
          <a:p>
            <a:pPr algn="l">
              <a:buNone/>
              <a:defRPr sz="3150" b="1">
                <a:solidFill>
                  <a:srgbClr val="17242C"/>
                </a:solidFill>
                <a:latin typeface="Arial"/>
                <a:ea typeface="Arial"/>
                <a:cs typeface="Arial"/>
              </a:defRPr>
            </a:pPr>
            <a:r>
              <a:rPr sz="3150" b="1">
                <a:solidFill>
                  <a:srgbClr val="17242C"/>
                </a:solidFill>
                <a:latin typeface="Arial"/>
                <a:ea typeface="Arial"/>
                <a:cs typeface="Arial"/>
              </a:rPr>
              <a:t>Recovery and technology for sustained performance</a:t>
            </a:r>
          </a:p>
        </p:txBody>
      </p:sp>
      <p:sp>
        <p:nvSpPr>
          <p:cNvPr id="2" name="shape-1">
            <a:extLst>
              <a:ext uri="{FF2B5EF4-FFF2-40B4-BE49-F238E27FC236}">
                <a16:creationId xmlns:a16="http://schemas.microsoft.com/office/drawing/2014/main" id="{0A611635-FFFD-47FC-A997-444B3AF3BD74}"/>
              </a:ext>
            </a:extLst>
          </p:cNvPr>
          <p:cNvSpPr>
            <a:spLocks noGrp="1"/>
          </p:cNvSpPr>
          <p:nvPr/>
        </p:nvSpPr>
        <p:spPr>
          <a:xfrm>
            <a:off x="571500" y="6315075"/>
            <a:ext cx="11049000" cy="0"/>
          </a:xfrm>
          <a:prstGeom prst="line">
            <a:avLst/>
          </a:prstGeom>
          <a:noFill/>
          <a:ln w="14288">
            <a:solidFill>
              <a:srgbClr val="D5DEE2"/>
            </a:solidFill>
          </a:ln>
        </p:spPr>
        <p:txBody>
          <a:bodyPr/>
          <a:lstStyle/>
          <a:p>
            <a:endParaRPr lang="en-US"/>
          </a:p>
        </p:txBody>
      </p:sp>
      <p:sp>
        <p:nvSpPr>
          <p:cNvPr id="3" name="text-2">
            <a:extLst>
              <a:ext uri="{FF2B5EF4-FFF2-40B4-BE49-F238E27FC236}">
                <a16:creationId xmlns:a16="http://schemas.microsoft.com/office/drawing/2014/main" id="{62966FC0-55A1-483C-BE40-31E6F1CC9697}"/>
              </a:ext>
            </a:extLst>
          </p:cNvPr>
          <p:cNvSpPr>
            <a:spLocks noGrp="1"/>
          </p:cNvSpPr>
          <p:nvPr/>
        </p:nvSpPr>
        <p:spPr>
          <a:xfrm>
            <a:off x="571500" y="6457950"/>
            <a:ext cx="9429750" cy="209550"/>
          </a:xfrm>
          <a:prstGeom prst="rect">
            <a:avLst/>
          </a:prstGeom>
          <a:noFill/>
          <a:ln w="0">
            <a:noFill/>
          </a:ln>
        </p:spPr>
        <p:txBody>
          <a:bodyPr wrap="square" lIns="0" tIns="0" rIns="0" bIns="0" anchor="t">
            <a:noAutofit/>
          </a:bodyPr>
          <a:lstStyle/>
          <a:p>
            <a:pPr algn="l">
              <a:buNone/>
              <a:defRPr sz="1275" b="0">
                <a:solidFill>
                  <a:srgbClr val="52616A"/>
                </a:solidFill>
                <a:latin typeface="Arial"/>
                <a:ea typeface="Arial"/>
                <a:cs typeface="Arial"/>
              </a:defRPr>
            </a:pPr>
            <a:r>
              <a:rPr sz="1275" b="0">
                <a:solidFill>
                  <a:srgbClr val="52616A"/>
                </a:solidFill>
                <a:latin typeface="Arial"/>
                <a:ea typeface="Arial"/>
                <a:cs typeface="Arial"/>
              </a:rPr>
              <a:t>Workbook p31</a:t>
            </a:r>
          </a:p>
        </p:txBody>
      </p:sp>
      <p:sp>
        <p:nvSpPr>
          <p:cNvPr id="4" name="text-3">
            <a:extLst>
              <a:ext uri="{FF2B5EF4-FFF2-40B4-BE49-F238E27FC236}">
                <a16:creationId xmlns:a16="http://schemas.microsoft.com/office/drawing/2014/main" id="{6206412B-CF52-42D0-B065-BF2199F6B3EE}"/>
              </a:ext>
            </a:extLst>
          </p:cNvPr>
          <p:cNvSpPr>
            <a:spLocks noGrp="1"/>
          </p:cNvSpPr>
          <p:nvPr/>
        </p:nvSpPr>
        <p:spPr>
          <a:xfrm>
            <a:off x="11049000" y="6438900"/>
            <a:ext cx="571500" cy="228600"/>
          </a:xfrm>
          <a:prstGeom prst="rect">
            <a:avLst/>
          </a:prstGeom>
          <a:noFill/>
          <a:ln w="0">
            <a:noFill/>
          </a:ln>
        </p:spPr>
        <p:txBody>
          <a:bodyPr wrap="square" lIns="0" tIns="0" rIns="0" bIns="0" anchor="t">
            <a:noAutofit/>
          </a:bodyPr>
          <a:lstStyle/>
          <a:p>
            <a:pPr algn="r">
              <a:buNone/>
              <a:defRPr sz="1350" b="0">
                <a:solidFill>
                  <a:srgbClr val="52616A"/>
                </a:solidFill>
                <a:latin typeface="Arial"/>
                <a:ea typeface="Arial"/>
                <a:cs typeface="Arial"/>
              </a:defRPr>
            </a:pPr>
            <a:r>
              <a:rPr sz="1350" b="0">
                <a:solidFill>
                  <a:srgbClr val="52616A"/>
                </a:solidFill>
                <a:latin typeface="Arial"/>
                <a:ea typeface="Arial"/>
                <a:cs typeface="Arial"/>
              </a:rPr>
              <a:t>55</a:t>
            </a:r>
          </a:p>
        </p:txBody>
      </p:sp>
      <p:sp>
        <p:nvSpPr>
          <p:cNvPr id="5" name="shape-4">
            <a:extLst>
              <a:ext uri="{FF2B5EF4-FFF2-40B4-BE49-F238E27FC236}">
                <a16:creationId xmlns:a16="http://schemas.microsoft.com/office/drawing/2014/main" id="{20801E9F-B62C-4407-839D-83BD609B6A74}"/>
              </a:ext>
            </a:extLst>
          </p:cNvPr>
          <p:cNvSpPr>
            <a:spLocks noGrp="1"/>
          </p:cNvSpPr>
          <p:nvPr/>
        </p:nvSpPr>
        <p:spPr>
          <a:xfrm>
            <a:off x="571500" y="2066925"/>
            <a:ext cx="2419350" cy="0"/>
          </a:xfrm>
          <a:prstGeom prst="line">
            <a:avLst/>
          </a:prstGeom>
          <a:noFill/>
          <a:ln w="14288">
            <a:solidFill>
              <a:srgbClr val="176779"/>
            </a:solidFill>
          </a:ln>
        </p:spPr>
        <p:txBody>
          <a:bodyPr/>
          <a:lstStyle/>
          <a:p>
            <a:endParaRPr lang="en-US"/>
          </a:p>
        </p:txBody>
      </p:sp>
      <p:sp>
        <p:nvSpPr>
          <p:cNvPr id="6" name="text-5">
            <a:extLst>
              <a:ext uri="{FF2B5EF4-FFF2-40B4-BE49-F238E27FC236}">
                <a16:creationId xmlns:a16="http://schemas.microsoft.com/office/drawing/2014/main" id="{0AA6F101-B528-48FC-A134-387E3D5DD29B}"/>
              </a:ext>
            </a:extLst>
          </p:cNvPr>
          <p:cNvSpPr>
            <a:spLocks noGrp="1"/>
          </p:cNvSpPr>
          <p:nvPr/>
        </p:nvSpPr>
        <p:spPr>
          <a:xfrm>
            <a:off x="571500" y="2190750"/>
            <a:ext cx="2419350" cy="1200150"/>
          </a:xfrm>
          <a:prstGeom prst="rect">
            <a:avLst/>
          </a:prstGeom>
          <a:noFill/>
          <a:ln w="0">
            <a:noFill/>
          </a:ln>
        </p:spPr>
        <p:txBody>
          <a:bodyPr wrap="square" lIns="0" tIns="0" rIns="0" bIns="0" anchor="t">
            <a:noAutofit/>
          </a:bodyPr>
          <a:lstStyle/>
          <a:p>
            <a:pPr algn="ctr">
              <a:buNone/>
              <a:defRPr sz="2175" b="1">
                <a:solidFill>
                  <a:srgbClr val="17242C"/>
                </a:solidFill>
                <a:latin typeface="Arial"/>
                <a:ea typeface="Arial"/>
                <a:cs typeface="Arial"/>
              </a:defRPr>
            </a:pPr>
            <a:r>
              <a:rPr sz="2175" b="1">
                <a:solidFill>
                  <a:srgbClr val="17242C"/>
                </a:solidFill>
                <a:latin typeface="Arial"/>
                <a:ea typeface="Arial"/>
                <a:cs typeface="Arial"/>
              </a:rPr>
              <a:t>Valid measures</a:t>
            </a:r>
          </a:p>
          <a:p>
            <a:pPr algn="ctr">
              <a:buNone/>
              <a:defRPr sz="2175" b="1">
                <a:solidFill>
                  <a:srgbClr val="17242C"/>
                </a:solidFill>
                <a:latin typeface="Arial"/>
                <a:ea typeface="Arial"/>
                <a:cs typeface="Arial"/>
              </a:defRPr>
            </a:pPr>
            <a:r>
              <a:rPr sz="2175" b="1">
                <a:solidFill>
                  <a:srgbClr val="17242C"/>
                </a:solidFill>
                <a:latin typeface="Arial"/>
                <a:ea typeface="Arial"/>
                <a:cs typeface="Arial"/>
              </a:rPr>
              <a:t>+ athlete feedback</a:t>
            </a:r>
          </a:p>
        </p:txBody>
      </p:sp>
      <p:sp>
        <p:nvSpPr>
          <p:cNvPr id="7" name="shape-6">
            <a:extLst>
              <a:ext uri="{FF2B5EF4-FFF2-40B4-BE49-F238E27FC236}">
                <a16:creationId xmlns:a16="http://schemas.microsoft.com/office/drawing/2014/main" id="{EBD0D5CC-9EB6-4540-95AC-12AD8B265CD2}"/>
              </a:ext>
            </a:extLst>
          </p:cNvPr>
          <p:cNvSpPr>
            <a:spLocks noGrp="1"/>
          </p:cNvSpPr>
          <p:nvPr/>
        </p:nvSpPr>
        <p:spPr>
          <a:xfrm>
            <a:off x="3067050" y="2524125"/>
            <a:ext cx="304800" cy="171450"/>
          </a:xfrm>
          <a:prstGeom prst="rightArrow">
            <a:avLst/>
          </a:prstGeom>
          <a:solidFill>
            <a:srgbClr val="176779"/>
          </a:solidFill>
          <a:ln w="0">
            <a:noFill/>
          </a:ln>
        </p:spPr>
        <p:txBody>
          <a:bodyPr/>
          <a:lstStyle/>
          <a:p>
            <a:endParaRPr lang="en-US"/>
          </a:p>
        </p:txBody>
      </p:sp>
      <p:sp>
        <p:nvSpPr>
          <p:cNvPr id="8" name="shape-7">
            <a:extLst>
              <a:ext uri="{FF2B5EF4-FFF2-40B4-BE49-F238E27FC236}">
                <a16:creationId xmlns:a16="http://schemas.microsoft.com/office/drawing/2014/main" id="{27F01223-4E9C-4D9D-8E91-C08996676C38}"/>
              </a:ext>
            </a:extLst>
          </p:cNvPr>
          <p:cNvSpPr>
            <a:spLocks noGrp="1"/>
          </p:cNvSpPr>
          <p:nvPr/>
        </p:nvSpPr>
        <p:spPr>
          <a:xfrm>
            <a:off x="3448050" y="2066925"/>
            <a:ext cx="2419350" cy="0"/>
          </a:xfrm>
          <a:prstGeom prst="line">
            <a:avLst/>
          </a:prstGeom>
          <a:noFill/>
          <a:ln w="14288">
            <a:solidFill>
              <a:srgbClr val="176779"/>
            </a:solidFill>
          </a:ln>
        </p:spPr>
        <p:txBody>
          <a:bodyPr/>
          <a:lstStyle/>
          <a:p>
            <a:endParaRPr lang="en-US"/>
          </a:p>
        </p:txBody>
      </p:sp>
      <p:sp>
        <p:nvSpPr>
          <p:cNvPr id="9" name="text-8">
            <a:extLst>
              <a:ext uri="{FF2B5EF4-FFF2-40B4-BE49-F238E27FC236}">
                <a16:creationId xmlns:a16="http://schemas.microsoft.com/office/drawing/2014/main" id="{DE558D09-E719-4464-9562-EE9F5241819C}"/>
              </a:ext>
            </a:extLst>
          </p:cNvPr>
          <p:cNvSpPr>
            <a:spLocks noGrp="1"/>
          </p:cNvSpPr>
          <p:nvPr/>
        </p:nvSpPr>
        <p:spPr>
          <a:xfrm>
            <a:off x="3448050" y="2190750"/>
            <a:ext cx="2419350" cy="1200150"/>
          </a:xfrm>
          <a:prstGeom prst="rect">
            <a:avLst/>
          </a:prstGeom>
          <a:noFill/>
          <a:ln w="0">
            <a:noFill/>
          </a:ln>
        </p:spPr>
        <p:txBody>
          <a:bodyPr wrap="square" lIns="0" tIns="0" rIns="0" bIns="0" anchor="t">
            <a:noAutofit/>
          </a:bodyPr>
          <a:lstStyle/>
          <a:p>
            <a:pPr algn="ctr">
              <a:buNone/>
              <a:defRPr sz="2175" b="1">
                <a:solidFill>
                  <a:srgbClr val="17242C"/>
                </a:solidFill>
                <a:latin typeface="Arial"/>
                <a:ea typeface="Arial"/>
                <a:cs typeface="Arial"/>
              </a:defRPr>
            </a:pPr>
            <a:r>
              <a:rPr sz="2175" b="1">
                <a:solidFill>
                  <a:srgbClr val="17242C"/>
                </a:solidFill>
                <a:latin typeface="Arial"/>
                <a:ea typeface="Arial"/>
                <a:cs typeface="Arial"/>
              </a:rPr>
              <a:t>Interpret</a:t>
            </a:r>
          </a:p>
          <a:p>
            <a:pPr algn="ctr">
              <a:buNone/>
              <a:defRPr sz="2175" b="1">
                <a:solidFill>
                  <a:srgbClr val="17242C"/>
                </a:solidFill>
                <a:latin typeface="Arial"/>
                <a:ea typeface="Arial"/>
                <a:cs typeface="Arial"/>
              </a:defRPr>
            </a:pPr>
            <a:r>
              <a:rPr sz="2175" b="1">
                <a:solidFill>
                  <a:srgbClr val="17242C"/>
                </a:solidFill>
                <a:latin typeface="Arial"/>
                <a:ea typeface="Arial"/>
                <a:cs typeface="Arial"/>
              </a:rPr>
              <a:t>in context</a:t>
            </a:r>
          </a:p>
        </p:txBody>
      </p:sp>
      <p:sp>
        <p:nvSpPr>
          <p:cNvPr id="10" name="shape-9">
            <a:extLst>
              <a:ext uri="{FF2B5EF4-FFF2-40B4-BE49-F238E27FC236}">
                <a16:creationId xmlns:a16="http://schemas.microsoft.com/office/drawing/2014/main" id="{4BF83CA1-223A-4143-AC81-2EFC66141971}"/>
              </a:ext>
            </a:extLst>
          </p:cNvPr>
          <p:cNvSpPr>
            <a:spLocks noGrp="1"/>
          </p:cNvSpPr>
          <p:nvPr/>
        </p:nvSpPr>
        <p:spPr>
          <a:xfrm>
            <a:off x="5943600" y="2524125"/>
            <a:ext cx="304800" cy="171450"/>
          </a:xfrm>
          <a:prstGeom prst="rightArrow">
            <a:avLst/>
          </a:prstGeom>
          <a:solidFill>
            <a:srgbClr val="176779"/>
          </a:solidFill>
          <a:ln w="0">
            <a:noFill/>
          </a:ln>
        </p:spPr>
        <p:txBody>
          <a:bodyPr/>
          <a:lstStyle/>
          <a:p>
            <a:endParaRPr lang="en-US"/>
          </a:p>
        </p:txBody>
      </p:sp>
      <p:sp>
        <p:nvSpPr>
          <p:cNvPr id="11" name="shape-10">
            <a:extLst>
              <a:ext uri="{FF2B5EF4-FFF2-40B4-BE49-F238E27FC236}">
                <a16:creationId xmlns:a16="http://schemas.microsoft.com/office/drawing/2014/main" id="{C820C181-3990-4F0B-83DC-430E784DA513}"/>
              </a:ext>
            </a:extLst>
          </p:cNvPr>
          <p:cNvSpPr>
            <a:spLocks noGrp="1"/>
          </p:cNvSpPr>
          <p:nvPr/>
        </p:nvSpPr>
        <p:spPr>
          <a:xfrm>
            <a:off x="6324600" y="2066925"/>
            <a:ext cx="2419350" cy="0"/>
          </a:xfrm>
          <a:prstGeom prst="line">
            <a:avLst/>
          </a:prstGeom>
          <a:noFill/>
          <a:ln w="14288">
            <a:solidFill>
              <a:srgbClr val="176779"/>
            </a:solidFill>
          </a:ln>
        </p:spPr>
        <p:txBody>
          <a:bodyPr/>
          <a:lstStyle/>
          <a:p>
            <a:endParaRPr lang="en-US"/>
          </a:p>
        </p:txBody>
      </p:sp>
      <p:sp>
        <p:nvSpPr>
          <p:cNvPr id="12" name="text-11">
            <a:extLst>
              <a:ext uri="{FF2B5EF4-FFF2-40B4-BE49-F238E27FC236}">
                <a16:creationId xmlns:a16="http://schemas.microsoft.com/office/drawing/2014/main" id="{99721618-93EE-49DA-A3B6-9A15A75CD61B}"/>
              </a:ext>
            </a:extLst>
          </p:cNvPr>
          <p:cNvSpPr>
            <a:spLocks noGrp="1"/>
          </p:cNvSpPr>
          <p:nvPr/>
        </p:nvSpPr>
        <p:spPr>
          <a:xfrm>
            <a:off x="6324600" y="2190750"/>
            <a:ext cx="2419350" cy="1200150"/>
          </a:xfrm>
          <a:prstGeom prst="rect">
            <a:avLst/>
          </a:prstGeom>
          <a:noFill/>
          <a:ln w="0">
            <a:noFill/>
          </a:ln>
        </p:spPr>
        <p:txBody>
          <a:bodyPr wrap="square" lIns="0" tIns="0" rIns="0" bIns="0" anchor="t">
            <a:noAutofit/>
          </a:bodyPr>
          <a:lstStyle/>
          <a:p>
            <a:pPr algn="ctr">
              <a:buNone/>
              <a:defRPr sz="2175" b="1">
                <a:solidFill>
                  <a:srgbClr val="17242C"/>
                </a:solidFill>
                <a:latin typeface="Arial"/>
                <a:ea typeface="Arial"/>
                <a:cs typeface="Arial"/>
              </a:defRPr>
            </a:pPr>
            <a:r>
              <a:rPr sz="2175" b="1">
                <a:solidFill>
                  <a:srgbClr val="17242C"/>
                </a:solidFill>
                <a:latin typeface="Arial"/>
                <a:ea typeface="Arial"/>
                <a:cs typeface="Arial"/>
              </a:rPr>
              <a:t>Adjust</a:t>
            </a:r>
          </a:p>
          <a:p>
            <a:pPr algn="ctr">
              <a:buNone/>
              <a:defRPr sz="2175" b="1">
                <a:solidFill>
                  <a:srgbClr val="17242C"/>
                </a:solidFill>
                <a:latin typeface="Arial"/>
                <a:ea typeface="Arial"/>
                <a:cs typeface="Arial"/>
              </a:defRPr>
            </a:pPr>
            <a:r>
              <a:rPr sz="2175" b="1">
                <a:solidFill>
                  <a:srgbClr val="17242C"/>
                </a:solidFill>
                <a:latin typeface="Arial"/>
                <a:ea typeface="Arial"/>
                <a:cs typeface="Arial"/>
              </a:rPr>
              <a:t>training</a:t>
            </a:r>
          </a:p>
        </p:txBody>
      </p:sp>
      <p:sp>
        <p:nvSpPr>
          <p:cNvPr id="13" name="shape-12">
            <a:extLst>
              <a:ext uri="{FF2B5EF4-FFF2-40B4-BE49-F238E27FC236}">
                <a16:creationId xmlns:a16="http://schemas.microsoft.com/office/drawing/2014/main" id="{69DFAD9B-17A4-4B34-AE36-074D67E14F23}"/>
              </a:ext>
            </a:extLst>
          </p:cNvPr>
          <p:cNvSpPr>
            <a:spLocks noGrp="1"/>
          </p:cNvSpPr>
          <p:nvPr/>
        </p:nvSpPr>
        <p:spPr>
          <a:xfrm>
            <a:off x="8820150" y="2524125"/>
            <a:ext cx="304800" cy="171450"/>
          </a:xfrm>
          <a:prstGeom prst="rightArrow">
            <a:avLst/>
          </a:prstGeom>
          <a:solidFill>
            <a:srgbClr val="176779"/>
          </a:solidFill>
          <a:ln w="0">
            <a:noFill/>
          </a:ln>
        </p:spPr>
        <p:txBody>
          <a:bodyPr/>
          <a:lstStyle/>
          <a:p>
            <a:endParaRPr lang="en-US"/>
          </a:p>
        </p:txBody>
      </p:sp>
      <p:sp>
        <p:nvSpPr>
          <p:cNvPr id="14" name="shape-13">
            <a:extLst>
              <a:ext uri="{FF2B5EF4-FFF2-40B4-BE49-F238E27FC236}">
                <a16:creationId xmlns:a16="http://schemas.microsoft.com/office/drawing/2014/main" id="{C62DFABF-FA45-4FD1-8251-BDF9B725F65F}"/>
              </a:ext>
            </a:extLst>
          </p:cNvPr>
          <p:cNvSpPr>
            <a:spLocks noGrp="1"/>
          </p:cNvSpPr>
          <p:nvPr/>
        </p:nvSpPr>
        <p:spPr>
          <a:xfrm>
            <a:off x="9201150" y="2066925"/>
            <a:ext cx="2419350" cy="0"/>
          </a:xfrm>
          <a:prstGeom prst="line">
            <a:avLst/>
          </a:prstGeom>
          <a:noFill/>
          <a:ln w="14288">
            <a:solidFill>
              <a:srgbClr val="176779"/>
            </a:solidFill>
          </a:ln>
        </p:spPr>
        <p:txBody>
          <a:bodyPr/>
          <a:lstStyle/>
          <a:p>
            <a:endParaRPr lang="en-US"/>
          </a:p>
        </p:txBody>
      </p:sp>
      <p:sp>
        <p:nvSpPr>
          <p:cNvPr id="15" name="text-14">
            <a:extLst>
              <a:ext uri="{FF2B5EF4-FFF2-40B4-BE49-F238E27FC236}">
                <a16:creationId xmlns:a16="http://schemas.microsoft.com/office/drawing/2014/main" id="{06C3A7C3-3FBA-44AE-9874-34AE103B2C58}"/>
              </a:ext>
            </a:extLst>
          </p:cNvPr>
          <p:cNvSpPr>
            <a:spLocks noGrp="1"/>
          </p:cNvSpPr>
          <p:nvPr/>
        </p:nvSpPr>
        <p:spPr>
          <a:xfrm>
            <a:off x="9201150" y="2190750"/>
            <a:ext cx="2419350" cy="1200150"/>
          </a:xfrm>
          <a:prstGeom prst="rect">
            <a:avLst/>
          </a:prstGeom>
          <a:noFill/>
          <a:ln w="0">
            <a:noFill/>
          </a:ln>
        </p:spPr>
        <p:txBody>
          <a:bodyPr wrap="square" lIns="0" tIns="0" rIns="0" bIns="0" anchor="t">
            <a:noAutofit/>
          </a:bodyPr>
          <a:lstStyle/>
          <a:p>
            <a:pPr algn="ctr">
              <a:buNone/>
              <a:defRPr sz="2175" b="1">
                <a:solidFill>
                  <a:srgbClr val="17242C"/>
                </a:solidFill>
                <a:latin typeface="Arial"/>
                <a:ea typeface="Arial"/>
                <a:cs typeface="Arial"/>
              </a:defRPr>
            </a:pPr>
            <a:r>
              <a:rPr sz="2175" b="1">
                <a:solidFill>
                  <a:srgbClr val="17242C"/>
                </a:solidFill>
                <a:latin typeface="Arial"/>
                <a:ea typeface="Arial"/>
                <a:cs typeface="Arial"/>
              </a:rPr>
              <a:t>Review</a:t>
            </a:r>
          </a:p>
          <a:p>
            <a:pPr algn="ctr">
              <a:buNone/>
              <a:defRPr sz="2175" b="1">
                <a:solidFill>
                  <a:srgbClr val="17242C"/>
                </a:solidFill>
                <a:latin typeface="Arial"/>
                <a:ea typeface="Arial"/>
                <a:cs typeface="Arial"/>
              </a:defRPr>
            </a:pPr>
            <a:r>
              <a:rPr sz="2175" b="1">
                <a:solidFill>
                  <a:srgbClr val="17242C"/>
                </a:solidFill>
                <a:latin typeface="Arial"/>
                <a:ea typeface="Arial"/>
                <a:cs typeface="Arial"/>
              </a:rPr>
              <a:t>performance</a:t>
            </a:r>
          </a:p>
        </p:txBody>
      </p:sp>
      <p:sp>
        <p:nvSpPr>
          <p:cNvPr id="16" name="text-15">
            <a:extLst>
              <a:ext uri="{FF2B5EF4-FFF2-40B4-BE49-F238E27FC236}">
                <a16:creationId xmlns:a16="http://schemas.microsoft.com/office/drawing/2014/main" id="{349797D1-95F7-4ADC-850E-4F8E5A043F3B}"/>
              </a:ext>
            </a:extLst>
          </p:cNvPr>
          <p:cNvSpPr>
            <a:spLocks noGrp="1"/>
          </p:cNvSpPr>
          <p:nvPr/>
        </p:nvSpPr>
        <p:spPr>
          <a:xfrm>
            <a:off x="571500" y="4324350"/>
            <a:ext cx="5229225" cy="781050"/>
          </a:xfrm>
          <a:prstGeom prst="rect">
            <a:avLst/>
          </a:prstGeom>
          <a:noFill/>
          <a:ln w="0">
            <a:noFill/>
          </a:ln>
        </p:spPr>
        <p:txBody>
          <a:bodyPr wrap="square" lIns="0" tIns="0" rIns="0" bIns="0" anchor="t">
            <a:noAutofit/>
          </a:bodyPr>
          <a:lstStyle/>
          <a:p>
            <a:pPr algn="l">
              <a:buNone/>
              <a:defRPr sz="2250" b="1">
                <a:solidFill>
                  <a:srgbClr val="176779"/>
                </a:solidFill>
                <a:latin typeface="Arial"/>
                <a:ea typeface="Arial"/>
                <a:cs typeface="Arial"/>
              </a:defRPr>
            </a:pPr>
            <a:r>
              <a:rPr sz="2250" b="1">
                <a:solidFill>
                  <a:srgbClr val="176779"/>
                </a:solidFill>
                <a:latin typeface="Arial"/>
                <a:ea typeface="Arial"/>
                <a:cs typeface="Arial"/>
              </a:rPr>
              <a:t>Recovery choice</a:t>
            </a:r>
          </a:p>
        </p:txBody>
      </p:sp>
      <p:sp>
        <p:nvSpPr>
          <p:cNvPr id="17" name="shape-16">
            <a:extLst>
              <a:ext uri="{FF2B5EF4-FFF2-40B4-BE49-F238E27FC236}">
                <a16:creationId xmlns:a16="http://schemas.microsoft.com/office/drawing/2014/main" id="{AAEC2151-A01A-4F4A-B83C-8A144E002888}"/>
              </a:ext>
            </a:extLst>
          </p:cNvPr>
          <p:cNvSpPr>
            <a:spLocks noGrp="1"/>
          </p:cNvSpPr>
          <p:nvPr/>
        </p:nvSpPr>
        <p:spPr>
          <a:xfrm>
            <a:off x="571500" y="4781550"/>
            <a:ext cx="5229225" cy="0"/>
          </a:xfrm>
          <a:prstGeom prst="line">
            <a:avLst/>
          </a:prstGeom>
          <a:noFill/>
          <a:ln w="14288">
            <a:solidFill>
              <a:srgbClr val="176779"/>
            </a:solidFill>
          </a:ln>
        </p:spPr>
        <p:txBody>
          <a:bodyPr/>
          <a:lstStyle/>
          <a:p>
            <a:endParaRPr lang="en-US"/>
          </a:p>
        </p:txBody>
      </p:sp>
      <p:sp>
        <p:nvSpPr>
          <p:cNvPr id="18" name="text-17">
            <a:extLst>
              <a:ext uri="{FF2B5EF4-FFF2-40B4-BE49-F238E27FC236}">
                <a16:creationId xmlns:a16="http://schemas.microsoft.com/office/drawing/2014/main" id="{8A6DFDB3-151E-457A-90CA-5ECDE9EE09E5}"/>
              </a:ext>
            </a:extLst>
          </p:cNvPr>
          <p:cNvSpPr>
            <a:spLocks noGrp="1"/>
          </p:cNvSpPr>
          <p:nvPr/>
        </p:nvSpPr>
        <p:spPr>
          <a:xfrm>
            <a:off x="571500" y="5010150"/>
            <a:ext cx="5229225" cy="1038225"/>
          </a:xfrm>
          <a:prstGeom prst="rect">
            <a:avLst/>
          </a:prstGeom>
          <a:noFill/>
          <a:ln w="0">
            <a:noFill/>
          </a:ln>
        </p:spPr>
        <p:txBody>
          <a:bodyPr wrap="square" lIns="0" tIns="0" rIns="0" bIns="0" anchor="t">
            <a:noAutofit/>
          </a:bodyPr>
          <a:lstStyle/>
          <a:p>
            <a:pPr algn="l">
              <a:buNone/>
              <a:defRPr sz="2175" b="0">
                <a:solidFill>
                  <a:srgbClr val="17242C"/>
                </a:solidFill>
                <a:latin typeface="Arial"/>
                <a:ea typeface="Arial"/>
                <a:cs typeface="Arial"/>
              </a:defRPr>
            </a:pPr>
            <a:r>
              <a:rPr sz="2175" b="0">
                <a:solidFill>
                  <a:srgbClr val="17242C"/>
                </a:solidFill>
                <a:latin typeface="Arial"/>
                <a:ea typeface="Arial"/>
                <a:cs typeface="Arial"/>
              </a:rPr>
              <a:t>Fit the fatigue, time available and training goal.</a:t>
            </a:r>
          </a:p>
        </p:txBody>
      </p:sp>
      <p:sp>
        <p:nvSpPr>
          <p:cNvPr id="19" name="text-18">
            <a:extLst>
              <a:ext uri="{FF2B5EF4-FFF2-40B4-BE49-F238E27FC236}">
                <a16:creationId xmlns:a16="http://schemas.microsoft.com/office/drawing/2014/main" id="{0258BD3D-181C-4EE9-B94E-4D16BDE3AF26}"/>
              </a:ext>
            </a:extLst>
          </p:cNvPr>
          <p:cNvSpPr>
            <a:spLocks noGrp="1"/>
          </p:cNvSpPr>
          <p:nvPr/>
        </p:nvSpPr>
        <p:spPr>
          <a:xfrm>
            <a:off x="6391275" y="4324350"/>
            <a:ext cx="5229225" cy="781050"/>
          </a:xfrm>
          <a:prstGeom prst="rect">
            <a:avLst/>
          </a:prstGeom>
          <a:noFill/>
          <a:ln w="0">
            <a:noFill/>
          </a:ln>
        </p:spPr>
        <p:txBody>
          <a:bodyPr wrap="square" lIns="0" tIns="0" rIns="0" bIns="0" anchor="t">
            <a:noAutofit/>
          </a:bodyPr>
          <a:lstStyle/>
          <a:p>
            <a:pPr algn="l">
              <a:buNone/>
              <a:defRPr sz="2250" b="1">
                <a:solidFill>
                  <a:srgbClr val="176779"/>
                </a:solidFill>
                <a:latin typeface="Arial"/>
                <a:ea typeface="Arial"/>
                <a:cs typeface="Arial"/>
              </a:defRPr>
            </a:pPr>
            <a:r>
              <a:rPr sz="2250" b="1">
                <a:solidFill>
                  <a:srgbClr val="176779"/>
                </a:solidFill>
                <a:latin typeface="Arial"/>
                <a:ea typeface="Arial"/>
                <a:cs typeface="Arial"/>
              </a:rPr>
              <a:t>Technology choice</a:t>
            </a:r>
          </a:p>
        </p:txBody>
      </p:sp>
      <p:sp>
        <p:nvSpPr>
          <p:cNvPr id="20" name="shape-19">
            <a:extLst>
              <a:ext uri="{FF2B5EF4-FFF2-40B4-BE49-F238E27FC236}">
                <a16:creationId xmlns:a16="http://schemas.microsoft.com/office/drawing/2014/main" id="{25D4AC3D-85D1-4BB4-BB63-4CBAD407FB76}"/>
              </a:ext>
            </a:extLst>
          </p:cNvPr>
          <p:cNvSpPr>
            <a:spLocks noGrp="1"/>
          </p:cNvSpPr>
          <p:nvPr/>
        </p:nvSpPr>
        <p:spPr>
          <a:xfrm>
            <a:off x="6391275" y="4781550"/>
            <a:ext cx="5229225" cy="0"/>
          </a:xfrm>
          <a:prstGeom prst="line">
            <a:avLst/>
          </a:prstGeom>
          <a:noFill/>
          <a:ln w="14288">
            <a:solidFill>
              <a:srgbClr val="176779"/>
            </a:solidFill>
          </a:ln>
        </p:spPr>
        <p:txBody>
          <a:bodyPr/>
          <a:lstStyle/>
          <a:p>
            <a:endParaRPr lang="en-US"/>
          </a:p>
        </p:txBody>
      </p:sp>
      <p:sp>
        <p:nvSpPr>
          <p:cNvPr id="21" name="text-20">
            <a:extLst>
              <a:ext uri="{FF2B5EF4-FFF2-40B4-BE49-F238E27FC236}">
                <a16:creationId xmlns:a16="http://schemas.microsoft.com/office/drawing/2014/main" id="{A7CFC45C-B99E-416A-A72A-7263C50E2622}"/>
              </a:ext>
            </a:extLst>
          </p:cNvPr>
          <p:cNvSpPr>
            <a:spLocks noGrp="1"/>
          </p:cNvSpPr>
          <p:nvPr/>
        </p:nvSpPr>
        <p:spPr>
          <a:xfrm>
            <a:off x="6391275" y="5010150"/>
            <a:ext cx="5229225" cy="1038225"/>
          </a:xfrm>
          <a:prstGeom prst="rect">
            <a:avLst/>
          </a:prstGeom>
          <a:noFill/>
          <a:ln w="0">
            <a:noFill/>
          </a:ln>
        </p:spPr>
        <p:txBody>
          <a:bodyPr wrap="square" lIns="0" tIns="0" rIns="0" bIns="0" anchor="t">
            <a:noAutofit/>
          </a:bodyPr>
          <a:lstStyle/>
          <a:p>
            <a:pPr algn="l">
              <a:buNone/>
              <a:defRPr sz="2175" b="0">
                <a:solidFill>
                  <a:srgbClr val="17242C"/>
                </a:solidFill>
                <a:latin typeface="Arial"/>
                <a:ea typeface="Arial"/>
                <a:cs typeface="Arial"/>
              </a:defRPr>
            </a:pPr>
            <a:r>
              <a:rPr sz="2175" b="0">
                <a:solidFill>
                  <a:srgbClr val="17242C"/>
                </a:solidFill>
                <a:latin typeface="Arial"/>
                <a:ea typeface="Arial"/>
                <a:cs typeface="Arial"/>
              </a:rPr>
              <a:t>Keep a tool when it improves a relevant decision.</a:t>
            </a:r>
          </a:p>
        </p:txBody>
      </p:sp>
      <p:sp>
        <p:nvSpPr>
          <p:cNvPr id="22" name="text-21">
            <a:extLst>
              <a:ext uri="{FF2B5EF4-FFF2-40B4-BE49-F238E27FC236}">
                <a16:creationId xmlns:a16="http://schemas.microsoft.com/office/drawing/2014/main" id="{D52C3B3F-6BA3-47CC-BF73-2E785CBF7D6D}"/>
              </a:ext>
            </a:extLst>
          </p:cNvPr>
          <p:cNvSpPr>
            <a:spLocks noGrp="1"/>
          </p:cNvSpPr>
          <p:nvPr/>
        </p:nvSpPr>
        <p:spPr>
          <a:xfrm>
            <a:off x="571500" y="5915025"/>
            <a:ext cx="10953750" cy="476250"/>
          </a:xfrm>
          <a:prstGeom prst="rect">
            <a:avLst/>
          </a:prstGeom>
          <a:noFill/>
          <a:ln w="0">
            <a:noFill/>
          </a:ln>
        </p:spPr>
        <p:txBody>
          <a:bodyPr wrap="square" lIns="0" tIns="0" rIns="0" bIns="0" anchor="t">
            <a:noAutofit/>
          </a:bodyPr>
          <a:lstStyle/>
          <a:p>
            <a:pPr algn="l">
              <a:buNone/>
              <a:defRPr sz="1725" b="0">
                <a:solidFill>
                  <a:srgbClr val="52616A"/>
                </a:solidFill>
                <a:latin typeface="Arial"/>
                <a:ea typeface="Arial"/>
                <a:cs typeface="Arial"/>
              </a:defRPr>
            </a:pPr>
            <a:r>
              <a:rPr sz="1725" b="0">
                <a:solidFill>
                  <a:srgbClr val="52616A"/>
                </a:solidFill>
                <a:latin typeface="Arial"/>
                <a:ea typeface="Arial"/>
                <a:cs typeface="Arial"/>
              </a:rPr>
              <a:t>Cool-down, hydrotherapy and relaxation have different purposes and limits.</a:t>
            </a:r>
          </a:p>
        </p:txBody>
      </p:sp>
    </p:spTree>
    <p:extLst>
      <p:ext uri="{BB962C8B-B14F-4D97-AF65-F5344CB8AC3E}">
        <p14:creationId xmlns:p14="http://schemas.microsoft.com/office/powerpoint/2010/main" val="111911019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1" name="text-0">
            <a:extLst>
              <a:ext uri="{FF2B5EF4-FFF2-40B4-BE49-F238E27FC236}">
                <a16:creationId xmlns:a16="http://schemas.microsoft.com/office/drawing/2014/main" id="{75820B22-EE42-46BC-BB46-5DF563AF3F03}"/>
              </a:ext>
            </a:extLst>
          </p:cNvPr>
          <p:cNvSpPr>
            <a:spLocks noGrp="1"/>
          </p:cNvSpPr>
          <p:nvPr/>
        </p:nvSpPr>
        <p:spPr>
          <a:xfrm>
            <a:off x="571500" y="571500"/>
            <a:ext cx="11049000" cy="1009650"/>
          </a:xfrm>
          <a:prstGeom prst="rect">
            <a:avLst/>
          </a:prstGeom>
          <a:noFill/>
          <a:ln w="0">
            <a:noFill/>
          </a:ln>
        </p:spPr>
        <p:txBody>
          <a:bodyPr wrap="square" lIns="0" tIns="0" rIns="0" bIns="0" anchor="t">
            <a:noAutofit/>
          </a:bodyPr>
          <a:lstStyle/>
          <a:p>
            <a:pPr algn="l">
              <a:buNone/>
              <a:defRPr sz="3150" b="1">
                <a:solidFill>
                  <a:srgbClr val="17242C"/>
                </a:solidFill>
                <a:latin typeface="Arial"/>
                <a:ea typeface="Arial"/>
                <a:cs typeface="Arial"/>
              </a:defRPr>
            </a:pPr>
            <a:r>
              <a:rPr sz="3150" b="1">
                <a:solidFill>
                  <a:srgbClr val="17242C"/>
                </a:solidFill>
                <a:latin typeface="Arial"/>
                <a:ea typeface="Arial"/>
                <a:cs typeface="Arial"/>
              </a:rPr>
              <a:t>Injuries, rehabilitation and return to play</a:t>
            </a:r>
          </a:p>
        </p:txBody>
      </p:sp>
      <p:sp>
        <p:nvSpPr>
          <p:cNvPr id="2" name="shape-1">
            <a:extLst>
              <a:ext uri="{FF2B5EF4-FFF2-40B4-BE49-F238E27FC236}">
                <a16:creationId xmlns:a16="http://schemas.microsoft.com/office/drawing/2014/main" id="{FB43C0DD-8DD8-432E-A336-7344F25944BE}"/>
              </a:ext>
            </a:extLst>
          </p:cNvPr>
          <p:cNvSpPr>
            <a:spLocks noGrp="1"/>
          </p:cNvSpPr>
          <p:nvPr/>
        </p:nvSpPr>
        <p:spPr>
          <a:xfrm>
            <a:off x="571500" y="6315075"/>
            <a:ext cx="11049000" cy="0"/>
          </a:xfrm>
          <a:prstGeom prst="line">
            <a:avLst/>
          </a:prstGeom>
          <a:noFill/>
          <a:ln w="14288">
            <a:solidFill>
              <a:srgbClr val="D5DEE2"/>
            </a:solidFill>
          </a:ln>
        </p:spPr>
        <p:txBody>
          <a:bodyPr/>
          <a:lstStyle/>
          <a:p>
            <a:endParaRPr lang="en-US"/>
          </a:p>
        </p:txBody>
      </p:sp>
      <p:sp>
        <p:nvSpPr>
          <p:cNvPr id="3" name="text-2">
            <a:extLst>
              <a:ext uri="{FF2B5EF4-FFF2-40B4-BE49-F238E27FC236}">
                <a16:creationId xmlns:a16="http://schemas.microsoft.com/office/drawing/2014/main" id="{A16AC7BE-4211-443D-B1D3-04A0F7784959}"/>
              </a:ext>
            </a:extLst>
          </p:cNvPr>
          <p:cNvSpPr>
            <a:spLocks noGrp="1"/>
          </p:cNvSpPr>
          <p:nvPr/>
        </p:nvSpPr>
        <p:spPr>
          <a:xfrm>
            <a:off x="571500" y="6457950"/>
            <a:ext cx="9429750" cy="209550"/>
          </a:xfrm>
          <a:prstGeom prst="rect">
            <a:avLst/>
          </a:prstGeom>
          <a:noFill/>
          <a:ln w="0">
            <a:noFill/>
          </a:ln>
        </p:spPr>
        <p:txBody>
          <a:bodyPr wrap="square" lIns="0" tIns="0" rIns="0" bIns="0" anchor="t">
            <a:noAutofit/>
          </a:bodyPr>
          <a:lstStyle/>
          <a:p>
            <a:pPr algn="l">
              <a:buNone/>
              <a:defRPr sz="1275" b="0">
                <a:solidFill>
                  <a:srgbClr val="52616A"/>
                </a:solidFill>
                <a:latin typeface="Arial"/>
                <a:ea typeface="Arial"/>
                <a:cs typeface="Arial"/>
              </a:defRPr>
            </a:pPr>
            <a:r>
              <a:rPr sz="1275" b="0">
                <a:solidFill>
                  <a:srgbClr val="52616A"/>
                </a:solidFill>
                <a:latin typeface="Arial"/>
                <a:ea typeface="Arial"/>
                <a:cs typeface="Arial"/>
              </a:rPr>
              <a:t>Workbook p32</a:t>
            </a:r>
          </a:p>
        </p:txBody>
      </p:sp>
      <p:sp>
        <p:nvSpPr>
          <p:cNvPr id="4" name="text-3">
            <a:extLst>
              <a:ext uri="{FF2B5EF4-FFF2-40B4-BE49-F238E27FC236}">
                <a16:creationId xmlns:a16="http://schemas.microsoft.com/office/drawing/2014/main" id="{DBC54AE0-DDA5-4013-9C55-B027B2801BF3}"/>
              </a:ext>
            </a:extLst>
          </p:cNvPr>
          <p:cNvSpPr>
            <a:spLocks noGrp="1"/>
          </p:cNvSpPr>
          <p:nvPr/>
        </p:nvSpPr>
        <p:spPr>
          <a:xfrm>
            <a:off x="11049000" y="6438900"/>
            <a:ext cx="571500" cy="228600"/>
          </a:xfrm>
          <a:prstGeom prst="rect">
            <a:avLst/>
          </a:prstGeom>
          <a:noFill/>
          <a:ln w="0">
            <a:noFill/>
          </a:ln>
        </p:spPr>
        <p:txBody>
          <a:bodyPr wrap="square" lIns="0" tIns="0" rIns="0" bIns="0" anchor="t">
            <a:noAutofit/>
          </a:bodyPr>
          <a:lstStyle/>
          <a:p>
            <a:pPr algn="r">
              <a:buNone/>
              <a:defRPr sz="1350" b="0">
                <a:solidFill>
                  <a:srgbClr val="52616A"/>
                </a:solidFill>
                <a:latin typeface="Arial"/>
                <a:ea typeface="Arial"/>
                <a:cs typeface="Arial"/>
              </a:defRPr>
            </a:pPr>
            <a:r>
              <a:rPr sz="1350" b="0">
                <a:solidFill>
                  <a:srgbClr val="52616A"/>
                </a:solidFill>
                <a:latin typeface="Arial"/>
                <a:ea typeface="Arial"/>
                <a:cs typeface="Arial"/>
              </a:rPr>
              <a:t>56</a:t>
            </a:r>
          </a:p>
        </p:txBody>
      </p:sp>
      <p:sp>
        <p:nvSpPr>
          <p:cNvPr id="5" name="text-4">
            <a:extLst>
              <a:ext uri="{FF2B5EF4-FFF2-40B4-BE49-F238E27FC236}">
                <a16:creationId xmlns:a16="http://schemas.microsoft.com/office/drawing/2014/main" id="{B6D3EDCE-22C7-40C0-A54F-6562DE7B6735}"/>
              </a:ext>
            </a:extLst>
          </p:cNvPr>
          <p:cNvSpPr>
            <a:spLocks noGrp="1"/>
          </p:cNvSpPr>
          <p:nvPr/>
        </p:nvSpPr>
        <p:spPr>
          <a:xfrm>
            <a:off x="571500" y="1743075"/>
            <a:ext cx="11049000" cy="638175"/>
          </a:xfrm>
          <a:prstGeom prst="rect">
            <a:avLst/>
          </a:prstGeom>
          <a:noFill/>
          <a:ln w="0">
            <a:noFill/>
          </a:ln>
        </p:spPr>
        <p:txBody>
          <a:bodyPr wrap="square" lIns="0" tIns="0" rIns="0" bIns="0" anchor="t">
            <a:noAutofit/>
          </a:bodyPr>
          <a:lstStyle/>
          <a:p>
            <a:pPr algn="l">
              <a:buNone/>
              <a:defRPr sz="1950" b="1">
                <a:solidFill>
                  <a:srgbClr val="176779"/>
                </a:solidFill>
                <a:latin typeface="Arial"/>
                <a:ea typeface="Arial"/>
                <a:cs typeface="Arial"/>
              </a:defRPr>
            </a:pPr>
            <a:r>
              <a:rPr sz="1950" b="1">
                <a:solidFill>
                  <a:srgbClr val="176779"/>
                </a:solidFill>
                <a:latin typeface="Arial"/>
                <a:ea typeface="Arial"/>
                <a:cs typeface="Arial"/>
              </a:rPr>
              <a:t>TOTAPS: Talk → Observe → Touch → Active movement → Passive movement → Skills test</a:t>
            </a:r>
          </a:p>
        </p:txBody>
      </p:sp>
      <p:sp>
        <p:nvSpPr>
          <p:cNvPr id="6" name="shape-5">
            <a:extLst>
              <a:ext uri="{FF2B5EF4-FFF2-40B4-BE49-F238E27FC236}">
                <a16:creationId xmlns:a16="http://schemas.microsoft.com/office/drawing/2014/main" id="{F9557F0D-51A8-42FD-9F07-050A561514DF}"/>
              </a:ext>
            </a:extLst>
          </p:cNvPr>
          <p:cNvSpPr>
            <a:spLocks noGrp="1"/>
          </p:cNvSpPr>
          <p:nvPr/>
        </p:nvSpPr>
        <p:spPr>
          <a:xfrm>
            <a:off x="571500" y="2562225"/>
            <a:ext cx="3378200" cy="0"/>
          </a:xfrm>
          <a:prstGeom prst="line">
            <a:avLst/>
          </a:prstGeom>
          <a:noFill/>
          <a:ln w="14288">
            <a:solidFill>
              <a:srgbClr val="176779"/>
            </a:solidFill>
          </a:ln>
        </p:spPr>
        <p:txBody>
          <a:bodyPr/>
          <a:lstStyle/>
          <a:p>
            <a:endParaRPr lang="en-US"/>
          </a:p>
        </p:txBody>
      </p:sp>
      <p:sp>
        <p:nvSpPr>
          <p:cNvPr id="7" name="text-6">
            <a:extLst>
              <a:ext uri="{FF2B5EF4-FFF2-40B4-BE49-F238E27FC236}">
                <a16:creationId xmlns:a16="http://schemas.microsoft.com/office/drawing/2014/main" id="{8829EF02-1C6A-449F-BA7F-5A06104477F9}"/>
              </a:ext>
            </a:extLst>
          </p:cNvPr>
          <p:cNvSpPr>
            <a:spLocks noGrp="1"/>
          </p:cNvSpPr>
          <p:nvPr/>
        </p:nvSpPr>
        <p:spPr>
          <a:xfrm>
            <a:off x="571500" y="2686050"/>
            <a:ext cx="3378200" cy="1200150"/>
          </a:xfrm>
          <a:prstGeom prst="rect">
            <a:avLst/>
          </a:prstGeom>
          <a:noFill/>
          <a:ln w="0">
            <a:noFill/>
          </a:ln>
        </p:spPr>
        <p:txBody>
          <a:bodyPr wrap="square" lIns="0" tIns="0" rIns="0" bIns="0" anchor="t">
            <a:noAutofit/>
          </a:bodyPr>
          <a:lstStyle/>
          <a:p>
            <a:pPr algn="ctr">
              <a:buNone/>
              <a:defRPr sz="2100" b="1">
                <a:solidFill>
                  <a:srgbClr val="17242C"/>
                </a:solidFill>
                <a:latin typeface="Arial"/>
                <a:ea typeface="Arial"/>
                <a:cs typeface="Arial"/>
              </a:defRPr>
            </a:pPr>
            <a:r>
              <a:rPr sz="2100" b="1">
                <a:solidFill>
                  <a:srgbClr val="17242C"/>
                </a:solidFill>
                <a:latin typeface="Arial"/>
                <a:ea typeface="Arial"/>
                <a:cs typeface="Arial"/>
              </a:rPr>
              <a:t>Assessment by</a:t>
            </a:r>
          </a:p>
          <a:p>
            <a:pPr algn="ctr">
              <a:buNone/>
              <a:defRPr sz="2100" b="1">
                <a:solidFill>
                  <a:srgbClr val="17242C"/>
                </a:solidFill>
                <a:latin typeface="Arial"/>
                <a:ea typeface="Arial"/>
                <a:cs typeface="Arial"/>
              </a:defRPr>
            </a:pPr>
            <a:r>
              <a:rPr sz="2100" b="1">
                <a:solidFill>
                  <a:srgbClr val="17242C"/>
                </a:solidFill>
                <a:latin typeface="Arial"/>
                <a:ea typeface="Arial"/>
                <a:cs typeface="Arial"/>
              </a:rPr>
              <a:t>trained person</a:t>
            </a:r>
          </a:p>
        </p:txBody>
      </p:sp>
      <p:sp>
        <p:nvSpPr>
          <p:cNvPr id="8" name="shape-7">
            <a:extLst>
              <a:ext uri="{FF2B5EF4-FFF2-40B4-BE49-F238E27FC236}">
                <a16:creationId xmlns:a16="http://schemas.microsoft.com/office/drawing/2014/main" id="{08988E17-8EC9-4940-A518-3AFCC147FADB}"/>
              </a:ext>
            </a:extLst>
          </p:cNvPr>
          <p:cNvSpPr>
            <a:spLocks noGrp="1"/>
          </p:cNvSpPr>
          <p:nvPr/>
        </p:nvSpPr>
        <p:spPr>
          <a:xfrm>
            <a:off x="4025900" y="3019425"/>
            <a:ext cx="304800" cy="171450"/>
          </a:xfrm>
          <a:prstGeom prst="rightArrow">
            <a:avLst/>
          </a:prstGeom>
          <a:solidFill>
            <a:srgbClr val="176779"/>
          </a:solidFill>
          <a:ln w="0">
            <a:noFill/>
          </a:ln>
        </p:spPr>
        <p:txBody>
          <a:bodyPr/>
          <a:lstStyle/>
          <a:p>
            <a:endParaRPr lang="en-US"/>
          </a:p>
        </p:txBody>
      </p:sp>
      <p:sp>
        <p:nvSpPr>
          <p:cNvPr id="9" name="shape-8">
            <a:extLst>
              <a:ext uri="{FF2B5EF4-FFF2-40B4-BE49-F238E27FC236}">
                <a16:creationId xmlns:a16="http://schemas.microsoft.com/office/drawing/2014/main" id="{D2E5A4D2-15A5-4B07-A14D-EBDCEF33D37E}"/>
              </a:ext>
            </a:extLst>
          </p:cNvPr>
          <p:cNvSpPr>
            <a:spLocks noGrp="1"/>
          </p:cNvSpPr>
          <p:nvPr/>
        </p:nvSpPr>
        <p:spPr>
          <a:xfrm>
            <a:off x="4406900" y="2562225"/>
            <a:ext cx="3378200" cy="0"/>
          </a:xfrm>
          <a:prstGeom prst="line">
            <a:avLst/>
          </a:prstGeom>
          <a:noFill/>
          <a:ln w="14288">
            <a:solidFill>
              <a:srgbClr val="176779"/>
            </a:solidFill>
          </a:ln>
        </p:spPr>
        <p:txBody>
          <a:bodyPr/>
          <a:lstStyle/>
          <a:p>
            <a:endParaRPr lang="en-US"/>
          </a:p>
        </p:txBody>
      </p:sp>
      <p:sp>
        <p:nvSpPr>
          <p:cNvPr id="10" name="text-9">
            <a:extLst>
              <a:ext uri="{FF2B5EF4-FFF2-40B4-BE49-F238E27FC236}">
                <a16:creationId xmlns:a16="http://schemas.microsoft.com/office/drawing/2014/main" id="{A39F6F8B-C32C-4AF8-83CF-B3C9E3E200F4}"/>
              </a:ext>
            </a:extLst>
          </p:cNvPr>
          <p:cNvSpPr>
            <a:spLocks noGrp="1"/>
          </p:cNvSpPr>
          <p:nvPr/>
        </p:nvSpPr>
        <p:spPr>
          <a:xfrm>
            <a:off x="4406900" y="2686050"/>
            <a:ext cx="3378200" cy="1200150"/>
          </a:xfrm>
          <a:prstGeom prst="rect">
            <a:avLst/>
          </a:prstGeom>
          <a:noFill/>
          <a:ln w="0">
            <a:noFill/>
          </a:ln>
        </p:spPr>
        <p:txBody>
          <a:bodyPr wrap="square" lIns="0" tIns="0" rIns="0" bIns="0" anchor="t">
            <a:noAutofit/>
          </a:bodyPr>
          <a:lstStyle/>
          <a:p>
            <a:pPr algn="ctr">
              <a:buNone/>
              <a:defRPr sz="2100" b="1">
                <a:solidFill>
                  <a:srgbClr val="17242C"/>
                </a:solidFill>
                <a:latin typeface="Arial"/>
                <a:ea typeface="Arial"/>
                <a:cs typeface="Arial"/>
              </a:defRPr>
            </a:pPr>
            <a:r>
              <a:rPr sz="2100" b="1">
                <a:solidFill>
                  <a:srgbClr val="17242C"/>
                </a:solidFill>
                <a:latin typeface="Arial"/>
                <a:ea typeface="Arial"/>
                <a:cs typeface="Arial"/>
              </a:rPr>
              <a:t>Pain, concern or</a:t>
            </a:r>
          </a:p>
          <a:p>
            <a:pPr algn="ctr">
              <a:buNone/>
              <a:defRPr sz="2100" b="1">
                <a:solidFill>
                  <a:srgbClr val="17242C"/>
                </a:solidFill>
                <a:latin typeface="Arial"/>
                <a:ea typeface="Arial"/>
                <a:cs typeface="Arial"/>
              </a:defRPr>
            </a:pPr>
            <a:r>
              <a:rPr sz="2100" b="1">
                <a:solidFill>
                  <a:srgbClr val="17242C"/>
                </a:solidFill>
                <a:latin typeface="Arial"/>
                <a:ea typeface="Arial"/>
                <a:cs typeface="Arial"/>
              </a:rPr>
              <a:t>significant signs</a:t>
            </a:r>
          </a:p>
        </p:txBody>
      </p:sp>
      <p:sp>
        <p:nvSpPr>
          <p:cNvPr id="11" name="shape-10">
            <a:extLst>
              <a:ext uri="{FF2B5EF4-FFF2-40B4-BE49-F238E27FC236}">
                <a16:creationId xmlns:a16="http://schemas.microsoft.com/office/drawing/2014/main" id="{F44DE5AB-9FCC-47A9-BB60-3E44E5F184A1}"/>
              </a:ext>
            </a:extLst>
          </p:cNvPr>
          <p:cNvSpPr>
            <a:spLocks noGrp="1"/>
          </p:cNvSpPr>
          <p:nvPr/>
        </p:nvSpPr>
        <p:spPr>
          <a:xfrm>
            <a:off x="7861300" y="3019425"/>
            <a:ext cx="304800" cy="171450"/>
          </a:xfrm>
          <a:prstGeom prst="rightArrow">
            <a:avLst/>
          </a:prstGeom>
          <a:solidFill>
            <a:srgbClr val="176779"/>
          </a:solidFill>
          <a:ln w="0">
            <a:noFill/>
          </a:ln>
        </p:spPr>
        <p:txBody>
          <a:bodyPr/>
          <a:lstStyle/>
          <a:p>
            <a:endParaRPr lang="en-US"/>
          </a:p>
        </p:txBody>
      </p:sp>
      <p:sp>
        <p:nvSpPr>
          <p:cNvPr id="12" name="shape-11">
            <a:extLst>
              <a:ext uri="{FF2B5EF4-FFF2-40B4-BE49-F238E27FC236}">
                <a16:creationId xmlns:a16="http://schemas.microsoft.com/office/drawing/2014/main" id="{92FF6786-CA2A-41BA-85D6-6554CB971802}"/>
              </a:ext>
            </a:extLst>
          </p:cNvPr>
          <p:cNvSpPr>
            <a:spLocks noGrp="1"/>
          </p:cNvSpPr>
          <p:nvPr/>
        </p:nvSpPr>
        <p:spPr>
          <a:xfrm>
            <a:off x="8242300" y="2562225"/>
            <a:ext cx="3378200" cy="0"/>
          </a:xfrm>
          <a:prstGeom prst="line">
            <a:avLst/>
          </a:prstGeom>
          <a:noFill/>
          <a:ln w="14288">
            <a:solidFill>
              <a:srgbClr val="176779"/>
            </a:solidFill>
          </a:ln>
        </p:spPr>
        <p:txBody>
          <a:bodyPr/>
          <a:lstStyle/>
          <a:p>
            <a:endParaRPr lang="en-US"/>
          </a:p>
        </p:txBody>
      </p:sp>
      <p:sp>
        <p:nvSpPr>
          <p:cNvPr id="13" name="text-12">
            <a:extLst>
              <a:ext uri="{FF2B5EF4-FFF2-40B4-BE49-F238E27FC236}">
                <a16:creationId xmlns:a16="http://schemas.microsoft.com/office/drawing/2014/main" id="{0EF68C5B-85AF-48BB-97B3-AD67EAC51024}"/>
              </a:ext>
            </a:extLst>
          </p:cNvPr>
          <p:cNvSpPr>
            <a:spLocks noGrp="1"/>
          </p:cNvSpPr>
          <p:nvPr/>
        </p:nvSpPr>
        <p:spPr>
          <a:xfrm>
            <a:off x="8242300" y="2686050"/>
            <a:ext cx="3378200" cy="1200150"/>
          </a:xfrm>
          <a:prstGeom prst="rect">
            <a:avLst/>
          </a:prstGeom>
          <a:noFill/>
          <a:ln w="0">
            <a:noFill/>
          </a:ln>
        </p:spPr>
        <p:txBody>
          <a:bodyPr wrap="square" lIns="0" tIns="0" rIns="0" bIns="0" anchor="t">
            <a:noAutofit/>
          </a:bodyPr>
          <a:lstStyle/>
          <a:p>
            <a:pPr algn="ctr">
              <a:buNone/>
              <a:defRPr sz="2100" b="1">
                <a:solidFill>
                  <a:srgbClr val="17242C"/>
                </a:solidFill>
                <a:latin typeface="Arial"/>
                <a:ea typeface="Arial"/>
                <a:cs typeface="Arial"/>
              </a:defRPr>
            </a:pPr>
            <a:r>
              <a:rPr sz="2100" b="1">
                <a:solidFill>
                  <a:srgbClr val="17242C"/>
                </a:solidFill>
                <a:latin typeface="Arial"/>
                <a:ea typeface="Arial"/>
                <a:cs typeface="Arial"/>
              </a:rPr>
              <a:t>Stop and seek</a:t>
            </a:r>
          </a:p>
          <a:p>
            <a:pPr algn="ctr">
              <a:buNone/>
              <a:defRPr sz="2100" b="1">
                <a:solidFill>
                  <a:srgbClr val="17242C"/>
                </a:solidFill>
                <a:latin typeface="Arial"/>
                <a:ea typeface="Arial"/>
                <a:cs typeface="Arial"/>
              </a:defRPr>
            </a:pPr>
            <a:r>
              <a:rPr sz="2100" b="1">
                <a:solidFill>
                  <a:srgbClr val="17242C"/>
                </a:solidFill>
                <a:latin typeface="Arial"/>
                <a:ea typeface="Arial"/>
                <a:cs typeface="Arial"/>
              </a:rPr>
              <a:t>appropriate assessment</a:t>
            </a:r>
          </a:p>
        </p:txBody>
      </p:sp>
      <p:sp>
        <p:nvSpPr>
          <p:cNvPr id="14" name="shape-13">
            <a:extLst>
              <a:ext uri="{FF2B5EF4-FFF2-40B4-BE49-F238E27FC236}">
                <a16:creationId xmlns:a16="http://schemas.microsoft.com/office/drawing/2014/main" id="{4F9017CB-A517-4BD4-BFC5-AA8D3F4A1557}"/>
              </a:ext>
            </a:extLst>
          </p:cNvPr>
          <p:cNvSpPr>
            <a:spLocks noGrp="1"/>
          </p:cNvSpPr>
          <p:nvPr/>
        </p:nvSpPr>
        <p:spPr>
          <a:xfrm>
            <a:off x="571500" y="4286250"/>
            <a:ext cx="11049000" cy="0"/>
          </a:xfrm>
          <a:prstGeom prst="line">
            <a:avLst/>
          </a:prstGeom>
          <a:noFill/>
          <a:ln w="14288">
            <a:solidFill>
              <a:srgbClr val="D5DEE2"/>
            </a:solidFill>
          </a:ln>
        </p:spPr>
        <p:txBody>
          <a:bodyPr/>
          <a:lstStyle/>
          <a:p>
            <a:endParaRPr lang="en-US"/>
          </a:p>
        </p:txBody>
      </p:sp>
      <p:sp>
        <p:nvSpPr>
          <p:cNvPr id="15" name="text-14">
            <a:extLst>
              <a:ext uri="{FF2B5EF4-FFF2-40B4-BE49-F238E27FC236}">
                <a16:creationId xmlns:a16="http://schemas.microsoft.com/office/drawing/2014/main" id="{AA1508F3-91B8-4F20-A6C8-659DA96E264F}"/>
              </a:ext>
            </a:extLst>
          </p:cNvPr>
          <p:cNvSpPr>
            <a:spLocks noGrp="1"/>
          </p:cNvSpPr>
          <p:nvPr/>
        </p:nvSpPr>
        <p:spPr>
          <a:xfrm>
            <a:off x="571500" y="4581525"/>
            <a:ext cx="11049000" cy="400050"/>
          </a:xfrm>
          <a:prstGeom prst="rect">
            <a:avLst/>
          </a:prstGeom>
          <a:noFill/>
          <a:ln w="0">
            <a:noFill/>
          </a:ln>
        </p:spPr>
        <p:txBody>
          <a:bodyPr wrap="square" lIns="0" tIns="0" rIns="0" bIns="0" anchor="t">
            <a:noAutofit/>
          </a:bodyPr>
          <a:lstStyle/>
          <a:p>
            <a:pPr algn="l">
              <a:buNone/>
              <a:defRPr sz="2325" b="1">
                <a:solidFill>
                  <a:srgbClr val="176779"/>
                </a:solidFill>
                <a:latin typeface="Arial"/>
                <a:ea typeface="Arial"/>
                <a:cs typeface="Arial"/>
              </a:defRPr>
            </a:pPr>
            <a:r>
              <a:rPr sz="2325" b="1">
                <a:solidFill>
                  <a:srgbClr val="176779"/>
                </a:solidFill>
                <a:latin typeface="Arial"/>
                <a:ea typeface="Arial"/>
                <a:cs typeface="Arial"/>
              </a:rPr>
              <a:t>Rehabilitation and return</a:t>
            </a:r>
          </a:p>
        </p:txBody>
      </p:sp>
      <p:sp>
        <p:nvSpPr>
          <p:cNvPr id="16" name="text-15">
            <a:extLst>
              <a:ext uri="{FF2B5EF4-FFF2-40B4-BE49-F238E27FC236}">
                <a16:creationId xmlns:a16="http://schemas.microsoft.com/office/drawing/2014/main" id="{3CB6603A-D254-4BB8-A00D-B3EE376461A7}"/>
              </a:ext>
            </a:extLst>
          </p:cNvPr>
          <p:cNvSpPr>
            <a:spLocks noGrp="1"/>
          </p:cNvSpPr>
          <p:nvPr/>
        </p:nvSpPr>
        <p:spPr>
          <a:xfrm>
            <a:off x="571500" y="5153025"/>
            <a:ext cx="2505075" cy="733425"/>
          </a:xfrm>
          <a:prstGeom prst="rect">
            <a:avLst/>
          </a:prstGeom>
          <a:noFill/>
          <a:ln w="0">
            <a:noFill/>
          </a:ln>
        </p:spPr>
        <p:txBody>
          <a:bodyPr wrap="square" lIns="0" tIns="0" rIns="0" bIns="0" anchor="t">
            <a:noAutofit/>
          </a:bodyPr>
          <a:lstStyle/>
          <a:p>
            <a:pPr algn="l">
              <a:buNone/>
              <a:defRPr sz="1950" b="0">
                <a:solidFill>
                  <a:srgbClr val="17242C"/>
                </a:solidFill>
                <a:latin typeface="Arial"/>
                <a:ea typeface="Arial"/>
                <a:cs typeface="Arial"/>
              </a:defRPr>
            </a:pPr>
            <a:r>
              <a:rPr sz="1950" b="0">
                <a:solidFill>
                  <a:srgbClr val="17242C"/>
                </a:solidFill>
                <a:latin typeface="Arial"/>
                <a:ea typeface="Arial"/>
                <a:cs typeface="Arial"/>
              </a:rPr>
              <a:t>Symptoms and function</a:t>
            </a:r>
          </a:p>
        </p:txBody>
      </p:sp>
      <p:sp>
        <p:nvSpPr>
          <p:cNvPr id="17" name="text-16">
            <a:extLst>
              <a:ext uri="{FF2B5EF4-FFF2-40B4-BE49-F238E27FC236}">
                <a16:creationId xmlns:a16="http://schemas.microsoft.com/office/drawing/2014/main" id="{E00A9B00-095E-4369-B9EA-E8DA473B7599}"/>
              </a:ext>
            </a:extLst>
          </p:cNvPr>
          <p:cNvSpPr>
            <a:spLocks noGrp="1"/>
          </p:cNvSpPr>
          <p:nvPr/>
        </p:nvSpPr>
        <p:spPr>
          <a:xfrm>
            <a:off x="3409950" y="5153025"/>
            <a:ext cx="2505075" cy="733425"/>
          </a:xfrm>
          <a:prstGeom prst="rect">
            <a:avLst/>
          </a:prstGeom>
          <a:noFill/>
          <a:ln w="0">
            <a:noFill/>
          </a:ln>
        </p:spPr>
        <p:txBody>
          <a:bodyPr wrap="square" lIns="0" tIns="0" rIns="0" bIns="0" anchor="t">
            <a:noAutofit/>
          </a:bodyPr>
          <a:lstStyle/>
          <a:p>
            <a:pPr algn="l">
              <a:buNone/>
              <a:defRPr sz="1950" b="0">
                <a:solidFill>
                  <a:srgbClr val="17242C"/>
                </a:solidFill>
                <a:latin typeface="Arial"/>
                <a:ea typeface="Arial"/>
                <a:cs typeface="Arial"/>
              </a:defRPr>
            </a:pPr>
            <a:r>
              <a:rPr sz="1950" b="0">
                <a:solidFill>
                  <a:srgbClr val="17242C"/>
                </a:solidFill>
                <a:latin typeface="Arial"/>
                <a:ea typeface="Arial"/>
                <a:cs typeface="Arial"/>
              </a:rPr>
              <a:t>Sport demands</a:t>
            </a:r>
          </a:p>
        </p:txBody>
      </p:sp>
      <p:sp>
        <p:nvSpPr>
          <p:cNvPr id="18" name="text-17">
            <a:extLst>
              <a:ext uri="{FF2B5EF4-FFF2-40B4-BE49-F238E27FC236}">
                <a16:creationId xmlns:a16="http://schemas.microsoft.com/office/drawing/2014/main" id="{84E1F852-C71B-46A5-92AD-92F62548F86E}"/>
              </a:ext>
            </a:extLst>
          </p:cNvPr>
          <p:cNvSpPr>
            <a:spLocks noGrp="1"/>
          </p:cNvSpPr>
          <p:nvPr/>
        </p:nvSpPr>
        <p:spPr>
          <a:xfrm>
            <a:off x="6248400" y="5153025"/>
            <a:ext cx="2505075" cy="733425"/>
          </a:xfrm>
          <a:prstGeom prst="rect">
            <a:avLst/>
          </a:prstGeom>
          <a:noFill/>
          <a:ln w="0">
            <a:noFill/>
          </a:ln>
        </p:spPr>
        <p:txBody>
          <a:bodyPr wrap="square" lIns="0" tIns="0" rIns="0" bIns="0" anchor="t">
            <a:noAutofit/>
          </a:bodyPr>
          <a:lstStyle/>
          <a:p>
            <a:pPr algn="l">
              <a:buNone/>
              <a:defRPr sz="1950" b="0">
                <a:solidFill>
                  <a:srgbClr val="17242C"/>
                </a:solidFill>
                <a:latin typeface="Arial"/>
                <a:ea typeface="Arial"/>
                <a:cs typeface="Arial"/>
              </a:defRPr>
            </a:pPr>
            <a:r>
              <a:rPr sz="1950" b="0">
                <a:solidFill>
                  <a:srgbClr val="17242C"/>
                </a:solidFill>
                <a:latin typeface="Arial"/>
                <a:ea typeface="Arial"/>
                <a:cs typeface="Arial"/>
              </a:rPr>
              <a:t>Psychological readiness</a:t>
            </a:r>
          </a:p>
        </p:txBody>
      </p:sp>
      <p:sp>
        <p:nvSpPr>
          <p:cNvPr id="19" name="text-18">
            <a:extLst>
              <a:ext uri="{FF2B5EF4-FFF2-40B4-BE49-F238E27FC236}">
                <a16:creationId xmlns:a16="http://schemas.microsoft.com/office/drawing/2014/main" id="{D846A3C4-2EA8-4247-86B5-7B69470D6DEB}"/>
              </a:ext>
            </a:extLst>
          </p:cNvPr>
          <p:cNvSpPr>
            <a:spLocks noGrp="1"/>
          </p:cNvSpPr>
          <p:nvPr/>
        </p:nvSpPr>
        <p:spPr>
          <a:xfrm>
            <a:off x="9086850" y="5153025"/>
            <a:ext cx="2505075" cy="733425"/>
          </a:xfrm>
          <a:prstGeom prst="rect">
            <a:avLst/>
          </a:prstGeom>
          <a:noFill/>
          <a:ln w="0">
            <a:noFill/>
          </a:ln>
        </p:spPr>
        <p:txBody>
          <a:bodyPr wrap="square" lIns="0" tIns="0" rIns="0" bIns="0" anchor="t">
            <a:noAutofit/>
          </a:bodyPr>
          <a:lstStyle/>
          <a:p>
            <a:pPr algn="l">
              <a:buNone/>
              <a:defRPr sz="1950" b="0">
                <a:solidFill>
                  <a:srgbClr val="17242C"/>
                </a:solidFill>
                <a:latin typeface="Arial"/>
                <a:ea typeface="Arial"/>
                <a:cs typeface="Arial"/>
              </a:defRPr>
            </a:pPr>
            <a:r>
              <a:rPr sz="1950" b="0">
                <a:solidFill>
                  <a:srgbClr val="17242C"/>
                </a:solidFill>
                <a:latin typeface="Arial"/>
                <a:ea typeface="Arial"/>
                <a:cs typeface="Arial"/>
              </a:rPr>
              <a:t>Medical advice and policy</a:t>
            </a:r>
          </a:p>
        </p:txBody>
      </p:sp>
      <p:sp>
        <p:nvSpPr>
          <p:cNvPr id="20" name="text-19">
            <a:extLst>
              <a:ext uri="{FF2B5EF4-FFF2-40B4-BE49-F238E27FC236}">
                <a16:creationId xmlns:a16="http://schemas.microsoft.com/office/drawing/2014/main" id="{F641702A-8E5F-41FF-978E-559FA21AE195}"/>
              </a:ext>
            </a:extLst>
          </p:cNvPr>
          <p:cNvSpPr>
            <a:spLocks noGrp="1"/>
          </p:cNvSpPr>
          <p:nvPr/>
        </p:nvSpPr>
        <p:spPr>
          <a:xfrm>
            <a:off x="571500" y="5953125"/>
            <a:ext cx="10953750" cy="476250"/>
          </a:xfrm>
          <a:prstGeom prst="rect">
            <a:avLst/>
          </a:prstGeom>
          <a:noFill/>
          <a:ln w="0">
            <a:noFill/>
          </a:ln>
        </p:spPr>
        <p:txBody>
          <a:bodyPr wrap="square" lIns="0" tIns="0" rIns="0" bIns="0" anchor="t">
            <a:noAutofit/>
          </a:bodyPr>
          <a:lstStyle/>
          <a:p>
            <a:pPr algn="l">
              <a:buNone/>
              <a:defRPr sz="1725" b="0">
                <a:solidFill>
                  <a:srgbClr val="966032"/>
                </a:solidFill>
                <a:latin typeface="Arial"/>
                <a:ea typeface="Arial"/>
                <a:cs typeface="Arial"/>
              </a:defRPr>
            </a:pPr>
            <a:r>
              <a:rPr sz="1725" b="0">
                <a:solidFill>
                  <a:srgbClr val="966032"/>
                </a:solidFill>
                <a:latin typeface="Arial"/>
                <a:ea typeface="Arial"/>
                <a:cs typeface="Arial"/>
              </a:rPr>
              <a:t>Suspected concussion: removal and medical assessment. No same-day return.</a:t>
            </a:r>
          </a:p>
        </p:txBody>
      </p:sp>
    </p:spTree>
    <p:extLst>
      <p:ext uri="{BB962C8B-B14F-4D97-AF65-F5344CB8AC3E}">
        <p14:creationId xmlns:p14="http://schemas.microsoft.com/office/powerpoint/2010/main" val="94767712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text-0">
            <a:extLst>
              <a:ext uri="{FF2B5EF4-FFF2-40B4-BE49-F238E27FC236}">
                <a16:creationId xmlns:a16="http://schemas.microsoft.com/office/drawing/2014/main" id="{4671FA83-419A-4A41-81E7-5A5BFC0BE20D}"/>
              </a:ext>
            </a:extLst>
          </p:cNvPr>
          <p:cNvSpPr>
            <a:spLocks noGrp="1"/>
          </p:cNvSpPr>
          <p:nvPr/>
        </p:nvSpPr>
        <p:spPr>
          <a:xfrm>
            <a:off x="571500" y="571500"/>
            <a:ext cx="11049000" cy="1009650"/>
          </a:xfrm>
          <a:prstGeom prst="rect">
            <a:avLst/>
          </a:prstGeom>
          <a:noFill/>
          <a:ln w="0">
            <a:noFill/>
          </a:ln>
        </p:spPr>
        <p:txBody>
          <a:bodyPr wrap="square" lIns="0" tIns="0" rIns="0" bIns="0" anchor="t">
            <a:noAutofit/>
          </a:bodyPr>
          <a:lstStyle/>
          <a:p>
            <a:pPr algn="l">
              <a:buNone/>
              <a:defRPr sz="3150" b="1">
                <a:solidFill>
                  <a:srgbClr val="17242C"/>
                </a:solidFill>
                <a:latin typeface="Arial"/>
                <a:ea typeface="Arial"/>
                <a:cs typeface="Arial"/>
              </a:defRPr>
            </a:pPr>
            <a:r>
              <a:rPr sz="3150" b="1">
                <a:solidFill>
                  <a:srgbClr val="17242C"/>
                </a:solidFill>
                <a:latin typeface="Arial"/>
                <a:ea typeface="Arial"/>
                <a:cs typeface="Arial"/>
              </a:rPr>
              <a:t>A29  Question</a:t>
            </a:r>
          </a:p>
        </p:txBody>
      </p:sp>
      <p:sp>
        <p:nvSpPr>
          <p:cNvPr id="2" name="shape-1">
            <a:extLst>
              <a:ext uri="{FF2B5EF4-FFF2-40B4-BE49-F238E27FC236}">
                <a16:creationId xmlns:a16="http://schemas.microsoft.com/office/drawing/2014/main" id="{872D3F2D-640B-4AD2-A35B-3800EF99F6C5}"/>
              </a:ext>
            </a:extLst>
          </p:cNvPr>
          <p:cNvSpPr>
            <a:spLocks noGrp="1"/>
          </p:cNvSpPr>
          <p:nvPr/>
        </p:nvSpPr>
        <p:spPr>
          <a:xfrm>
            <a:off x="571500" y="6315075"/>
            <a:ext cx="11049000" cy="0"/>
          </a:xfrm>
          <a:prstGeom prst="line">
            <a:avLst/>
          </a:prstGeom>
          <a:noFill/>
          <a:ln w="14288">
            <a:solidFill>
              <a:srgbClr val="D5DEE2"/>
            </a:solidFill>
          </a:ln>
        </p:spPr>
        <p:txBody>
          <a:bodyPr/>
          <a:lstStyle/>
          <a:p>
            <a:endParaRPr lang="en-US"/>
          </a:p>
        </p:txBody>
      </p:sp>
      <p:sp>
        <p:nvSpPr>
          <p:cNvPr id="3" name="text-2">
            <a:extLst>
              <a:ext uri="{FF2B5EF4-FFF2-40B4-BE49-F238E27FC236}">
                <a16:creationId xmlns:a16="http://schemas.microsoft.com/office/drawing/2014/main" id="{BF83AC56-A0F7-4E10-BB2E-11E6F53467EA}"/>
              </a:ext>
            </a:extLst>
          </p:cNvPr>
          <p:cNvSpPr>
            <a:spLocks noGrp="1"/>
          </p:cNvSpPr>
          <p:nvPr/>
        </p:nvSpPr>
        <p:spPr>
          <a:xfrm>
            <a:off x="571500" y="6457950"/>
            <a:ext cx="9429750" cy="209550"/>
          </a:xfrm>
          <a:prstGeom prst="rect">
            <a:avLst/>
          </a:prstGeom>
          <a:noFill/>
          <a:ln w="0">
            <a:noFill/>
          </a:ln>
        </p:spPr>
        <p:txBody>
          <a:bodyPr wrap="square" lIns="0" tIns="0" rIns="0" bIns="0" anchor="t">
            <a:noAutofit/>
          </a:bodyPr>
          <a:lstStyle/>
          <a:p>
            <a:pPr algn="l">
              <a:buNone/>
              <a:defRPr sz="1275" b="0">
                <a:solidFill>
                  <a:srgbClr val="52616A"/>
                </a:solidFill>
                <a:latin typeface="Arial"/>
                <a:ea typeface="Arial"/>
                <a:cs typeface="Arial"/>
              </a:defRPr>
            </a:pPr>
            <a:r>
              <a:rPr sz="1275" b="0">
                <a:solidFill>
                  <a:srgbClr val="52616A"/>
                </a:solidFill>
                <a:latin typeface="Arial"/>
                <a:ea typeface="Arial"/>
                <a:cs typeface="Arial"/>
              </a:rPr>
              <a:t>Workbook p32   A29</a:t>
            </a:r>
          </a:p>
        </p:txBody>
      </p:sp>
      <p:sp>
        <p:nvSpPr>
          <p:cNvPr id="4" name="text-3">
            <a:extLst>
              <a:ext uri="{FF2B5EF4-FFF2-40B4-BE49-F238E27FC236}">
                <a16:creationId xmlns:a16="http://schemas.microsoft.com/office/drawing/2014/main" id="{FDCD8C88-7B3F-4118-B403-E3A2EBFBD8C0}"/>
              </a:ext>
            </a:extLst>
          </p:cNvPr>
          <p:cNvSpPr>
            <a:spLocks noGrp="1"/>
          </p:cNvSpPr>
          <p:nvPr/>
        </p:nvSpPr>
        <p:spPr>
          <a:xfrm>
            <a:off x="11049000" y="6438900"/>
            <a:ext cx="571500" cy="228600"/>
          </a:xfrm>
          <a:prstGeom prst="rect">
            <a:avLst/>
          </a:prstGeom>
          <a:noFill/>
          <a:ln w="0">
            <a:noFill/>
          </a:ln>
        </p:spPr>
        <p:txBody>
          <a:bodyPr wrap="square" lIns="0" tIns="0" rIns="0" bIns="0" anchor="t">
            <a:noAutofit/>
          </a:bodyPr>
          <a:lstStyle/>
          <a:p>
            <a:pPr algn="r">
              <a:buNone/>
              <a:defRPr sz="1350" b="0">
                <a:solidFill>
                  <a:srgbClr val="52616A"/>
                </a:solidFill>
                <a:latin typeface="Arial"/>
                <a:ea typeface="Arial"/>
                <a:cs typeface="Arial"/>
              </a:defRPr>
            </a:pPr>
            <a:r>
              <a:rPr sz="1350" b="0">
                <a:solidFill>
                  <a:srgbClr val="52616A"/>
                </a:solidFill>
                <a:latin typeface="Arial"/>
                <a:ea typeface="Arial"/>
                <a:cs typeface="Arial"/>
              </a:rPr>
              <a:t>57</a:t>
            </a:r>
          </a:p>
        </p:txBody>
      </p:sp>
      <p:sp>
        <p:nvSpPr>
          <p:cNvPr id="5" name="text-4">
            <a:extLst>
              <a:ext uri="{FF2B5EF4-FFF2-40B4-BE49-F238E27FC236}">
                <a16:creationId xmlns:a16="http://schemas.microsoft.com/office/drawing/2014/main" id="{E6FA15CF-3E1F-4099-8581-3EF0063A05A2}"/>
              </a:ext>
            </a:extLst>
          </p:cNvPr>
          <p:cNvSpPr>
            <a:spLocks noGrp="1"/>
          </p:cNvSpPr>
          <p:nvPr/>
        </p:nvSpPr>
        <p:spPr>
          <a:xfrm>
            <a:off x="571500" y="1533525"/>
            <a:ext cx="10953750" cy="323850"/>
          </a:xfrm>
          <a:prstGeom prst="rect">
            <a:avLst/>
          </a:prstGeom>
          <a:noFill/>
          <a:ln w="0">
            <a:noFill/>
          </a:ln>
        </p:spPr>
        <p:txBody>
          <a:bodyPr wrap="square" lIns="0" tIns="0" rIns="0" bIns="0" anchor="t">
            <a:noAutofit/>
          </a:bodyPr>
          <a:lstStyle/>
          <a:p>
            <a:pPr algn="l">
              <a:buNone/>
              <a:defRPr sz="1725" b="1">
                <a:solidFill>
                  <a:srgbClr val="176779"/>
                </a:solidFill>
                <a:latin typeface="Arial"/>
                <a:ea typeface="Arial"/>
                <a:cs typeface="Arial"/>
              </a:defRPr>
            </a:pPr>
            <a:r>
              <a:rPr sz="1725" b="1">
                <a:solidFill>
                  <a:srgbClr val="176779"/>
                </a:solidFill>
                <a:latin typeface="Arial"/>
                <a:ea typeface="Arial"/>
                <a:cs typeface="Arial"/>
              </a:rPr>
              <a:t>2 minutes</a:t>
            </a:r>
          </a:p>
        </p:txBody>
      </p:sp>
      <p:sp>
        <p:nvSpPr>
          <p:cNvPr id="6" name="text-5">
            <a:extLst>
              <a:ext uri="{FF2B5EF4-FFF2-40B4-BE49-F238E27FC236}">
                <a16:creationId xmlns:a16="http://schemas.microsoft.com/office/drawing/2014/main" id="{801BB7D5-4A93-49C1-A16F-EFBD9F9DBBC0}"/>
              </a:ext>
            </a:extLst>
          </p:cNvPr>
          <p:cNvSpPr>
            <a:spLocks noGrp="1"/>
          </p:cNvSpPr>
          <p:nvPr/>
        </p:nvSpPr>
        <p:spPr>
          <a:xfrm>
            <a:off x="571500" y="2238375"/>
            <a:ext cx="10763250" cy="3000375"/>
          </a:xfrm>
          <a:prstGeom prst="rect">
            <a:avLst/>
          </a:prstGeom>
          <a:noFill/>
          <a:ln w="0">
            <a:noFill/>
          </a:ln>
        </p:spPr>
        <p:txBody>
          <a:bodyPr wrap="square" lIns="0" tIns="0" rIns="0" bIns="0" anchor="t">
            <a:noAutofit/>
          </a:bodyPr>
          <a:lstStyle/>
          <a:p>
            <a:pPr algn="l">
              <a:buNone/>
              <a:defRPr sz="2700" b="0">
                <a:solidFill>
                  <a:srgbClr val="17242C"/>
                </a:solidFill>
                <a:latin typeface="Arial"/>
                <a:ea typeface="Arial"/>
                <a:cs typeface="Arial"/>
              </a:defRPr>
            </a:pPr>
            <a:r>
              <a:rPr sz="2700" b="0">
                <a:solidFill>
                  <a:srgbClr val="17242C"/>
                </a:solidFill>
                <a:latin typeface="Arial"/>
                <a:ea typeface="Arial"/>
                <a:cs typeface="Arial"/>
              </a:rPr>
              <a:t>A player feels pain during active movement after an injury but wants to complete the skills test to play a final. Identify TWO problems with this decision and state the appropriate general next step.</a:t>
            </a:r>
          </a:p>
        </p:txBody>
      </p:sp>
      <p:sp>
        <p:nvSpPr>
          <p:cNvPr id="7" name="text-6">
            <a:extLst>
              <a:ext uri="{FF2B5EF4-FFF2-40B4-BE49-F238E27FC236}">
                <a16:creationId xmlns:a16="http://schemas.microsoft.com/office/drawing/2014/main" id="{91EDA759-E21F-413E-9807-826BE5611F78}"/>
              </a:ext>
            </a:extLst>
          </p:cNvPr>
          <p:cNvSpPr>
            <a:spLocks noGrp="1"/>
          </p:cNvSpPr>
          <p:nvPr/>
        </p:nvSpPr>
        <p:spPr>
          <a:xfrm>
            <a:off x="571500" y="5724525"/>
            <a:ext cx="10953750" cy="476250"/>
          </a:xfrm>
          <a:prstGeom prst="rect">
            <a:avLst/>
          </a:prstGeom>
          <a:noFill/>
          <a:ln w="0">
            <a:noFill/>
          </a:ln>
        </p:spPr>
        <p:txBody>
          <a:bodyPr wrap="square" lIns="0" tIns="0" rIns="0" bIns="0" anchor="t">
            <a:noAutofit/>
          </a:bodyPr>
          <a:lstStyle/>
          <a:p>
            <a:pPr algn="l">
              <a:buNone/>
              <a:defRPr sz="1725" b="0">
                <a:solidFill>
                  <a:srgbClr val="52616A"/>
                </a:solidFill>
                <a:latin typeface="Arial"/>
                <a:ea typeface="Arial"/>
                <a:cs typeface="Arial"/>
              </a:defRPr>
            </a:pPr>
            <a:r>
              <a:rPr sz="1725" b="0">
                <a:solidFill>
                  <a:srgbClr val="52616A"/>
                </a:solidFill>
                <a:latin typeface="Arial"/>
                <a:ea typeface="Arial"/>
                <a:cs typeface="Arial"/>
              </a:rPr>
              <a:t>Write key phrases or a brief plan, then be ready to explain your reasoning.</a:t>
            </a:r>
          </a:p>
        </p:txBody>
      </p:sp>
    </p:spTree>
    <p:extLst>
      <p:ext uri="{BB962C8B-B14F-4D97-AF65-F5344CB8AC3E}">
        <p14:creationId xmlns:p14="http://schemas.microsoft.com/office/powerpoint/2010/main" val="183832401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 name="text-0">
            <a:extLst>
              <a:ext uri="{FF2B5EF4-FFF2-40B4-BE49-F238E27FC236}">
                <a16:creationId xmlns:a16="http://schemas.microsoft.com/office/drawing/2014/main" id="{B72D367D-AF3E-4408-A024-9B8446832B88}"/>
              </a:ext>
            </a:extLst>
          </p:cNvPr>
          <p:cNvSpPr>
            <a:spLocks noGrp="1"/>
          </p:cNvSpPr>
          <p:nvPr/>
        </p:nvSpPr>
        <p:spPr>
          <a:xfrm>
            <a:off x="571500" y="571500"/>
            <a:ext cx="11049000" cy="1009650"/>
          </a:xfrm>
          <a:prstGeom prst="rect">
            <a:avLst/>
          </a:prstGeom>
          <a:noFill/>
          <a:ln w="0">
            <a:noFill/>
          </a:ln>
        </p:spPr>
        <p:txBody>
          <a:bodyPr wrap="square" lIns="0" tIns="0" rIns="0" bIns="0" anchor="t">
            <a:noAutofit/>
          </a:bodyPr>
          <a:lstStyle/>
          <a:p>
            <a:pPr algn="l">
              <a:buNone/>
              <a:defRPr sz="3150" b="1">
                <a:solidFill>
                  <a:srgbClr val="17242C"/>
                </a:solidFill>
                <a:latin typeface="Arial"/>
                <a:ea typeface="Arial"/>
                <a:cs typeface="Arial"/>
              </a:defRPr>
            </a:pPr>
            <a:r>
              <a:rPr sz="3150" b="1">
                <a:solidFill>
                  <a:srgbClr val="17242C"/>
                </a:solidFill>
                <a:latin typeface="Arial"/>
                <a:ea typeface="Arial"/>
                <a:cs typeface="Arial"/>
              </a:rPr>
              <a:t>A29  Stop progression and arrange assessment</a:t>
            </a:r>
          </a:p>
        </p:txBody>
      </p:sp>
      <p:sp>
        <p:nvSpPr>
          <p:cNvPr id="2" name="shape-1">
            <a:extLst>
              <a:ext uri="{FF2B5EF4-FFF2-40B4-BE49-F238E27FC236}">
                <a16:creationId xmlns:a16="http://schemas.microsoft.com/office/drawing/2014/main" id="{B104AF09-E038-4DEF-9972-D2E69DA43C10}"/>
              </a:ext>
            </a:extLst>
          </p:cNvPr>
          <p:cNvSpPr>
            <a:spLocks noGrp="1"/>
          </p:cNvSpPr>
          <p:nvPr/>
        </p:nvSpPr>
        <p:spPr>
          <a:xfrm>
            <a:off x="571500" y="6315075"/>
            <a:ext cx="11049000" cy="0"/>
          </a:xfrm>
          <a:prstGeom prst="line">
            <a:avLst/>
          </a:prstGeom>
          <a:noFill/>
          <a:ln w="14288">
            <a:solidFill>
              <a:srgbClr val="D5DEE2"/>
            </a:solidFill>
          </a:ln>
        </p:spPr>
        <p:txBody>
          <a:bodyPr/>
          <a:lstStyle/>
          <a:p>
            <a:endParaRPr lang="en-US"/>
          </a:p>
        </p:txBody>
      </p:sp>
      <p:sp>
        <p:nvSpPr>
          <p:cNvPr id="3" name="text-2">
            <a:extLst>
              <a:ext uri="{FF2B5EF4-FFF2-40B4-BE49-F238E27FC236}">
                <a16:creationId xmlns:a16="http://schemas.microsoft.com/office/drawing/2014/main" id="{D2283D77-A886-46F4-9133-3544628AC3F6}"/>
              </a:ext>
            </a:extLst>
          </p:cNvPr>
          <p:cNvSpPr>
            <a:spLocks noGrp="1"/>
          </p:cNvSpPr>
          <p:nvPr/>
        </p:nvSpPr>
        <p:spPr>
          <a:xfrm>
            <a:off x="571500" y="6457950"/>
            <a:ext cx="9429750" cy="209550"/>
          </a:xfrm>
          <a:prstGeom prst="rect">
            <a:avLst/>
          </a:prstGeom>
          <a:noFill/>
          <a:ln w="0">
            <a:noFill/>
          </a:ln>
        </p:spPr>
        <p:txBody>
          <a:bodyPr wrap="square" lIns="0" tIns="0" rIns="0" bIns="0" anchor="t">
            <a:noAutofit/>
          </a:bodyPr>
          <a:lstStyle/>
          <a:p>
            <a:pPr algn="l">
              <a:buNone/>
              <a:defRPr sz="1275" b="0">
                <a:solidFill>
                  <a:srgbClr val="52616A"/>
                </a:solidFill>
                <a:latin typeface="Arial"/>
                <a:ea typeface="Arial"/>
                <a:cs typeface="Arial"/>
              </a:defRPr>
            </a:pPr>
            <a:r>
              <a:rPr sz="1275" b="0">
                <a:solidFill>
                  <a:srgbClr val="52616A"/>
                </a:solidFill>
                <a:latin typeface="Arial"/>
                <a:ea typeface="Arial"/>
                <a:cs typeface="Arial"/>
              </a:rPr>
              <a:t>Workbook p32   A29</a:t>
            </a:r>
          </a:p>
        </p:txBody>
      </p:sp>
      <p:sp>
        <p:nvSpPr>
          <p:cNvPr id="4" name="text-3">
            <a:extLst>
              <a:ext uri="{FF2B5EF4-FFF2-40B4-BE49-F238E27FC236}">
                <a16:creationId xmlns:a16="http://schemas.microsoft.com/office/drawing/2014/main" id="{BF7856DC-7F9B-43E5-BFDF-A1DC8B74C873}"/>
              </a:ext>
            </a:extLst>
          </p:cNvPr>
          <p:cNvSpPr>
            <a:spLocks noGrp="1"/>
          </p:cNvSpPr>
          <p:nvPr/>
        </p:nvSpPr>
        <p:spPr>
          <a:xfrm>
            <a:off x="11049000" y="6438900"/>
            <a:ext cx="571500" cy="228600"/>
          </a:xfrm>
          <a:prstGeom prst="rect">
            <a:avLst/>
          </a:prstGeom>
          <a:noFill/>
          <a:ln w="0">
            <a:noFill/>
          </a:ln>
        </p:spPr>
        <p:txBody>
          <a:bodyPr wrap="square" lIns="0" tIns="0" rIns="0" bIns="0" anchor="t">
            <a:noAutofit/>
          </a:bodyPr>
          <a:lstStyle/>
          <a:p>
            <a:pPr algn="r">
              <a:buNone/>
              <a:defRPr sz="1350" b="0">
                <a:solidFill>
                  <a:srgbClr val="52616A"/>
                </a:solidFill>
                <a:latin typeface="Arial"/>
                <a:ea typeface="Arial"/>
                <a:cs typeface="Arial"/>
              </a:defRPr>
            </a:pPr>
            <a:r>
              <a:rPr sz="1350" b="0">
                <a:solidFill>
                  <a:srgbClr val="52616A"/>
                </a:solidFill>
                <a:latin typeface="Arial"/>
                <a:ea typeface="Arial"/>
                <a:cs typeface="Arial"/>
              </a:rPr>
              <a:t>58</a:t>
            </a:r>
          </a:p>
        </p:txBody>
      </p:sp>
      <p:sp>
        <p:nvSpPr>
          <p:cNvPr id="5" name="text-4">
            <a:extLst>
              <a:ext uri="{FF2B5EF4-FFF2-40B4-BE49-F238E27FC236}">
                <a16:creationId xmlns:a16="http://schemas.microsoft.com/office/drawing/2014/main" id="{28B42EC6-ADA8-434F-971C-4A320B1291E1}"/>
              </a:ext>
            </a:extLst>
          </p:cNvPr>
          <p:cNvSpPr>
            <a:spLocks noGrp="1"/>
          </p:cNvSpPr>
          <p:nvPr/>
        </p:nvSpPr>
        <p:spPr>
          <a:xfrm>
            <a:off x="571500" y="1924050"/>
            <a:ext cx="2476500" cy="781050"/>
          </a:xfrm>
          <a:prstGeom prst="rect">
            <a:avLst/>
          </a:prstGeom>
          <a:noFill/>
          <a:ln w="0">
            <a:noFill/>
          </a:ln>
        </p:spPr>
        <p:txBody>
          <a:bodyPr wrap="square" lIns="0" tIns="0" rIns="0" bIns="0" anchor="t">
            <a:noAutofit/>
          </a:bodyPr>
          <a:lstStyle/>
          <a:p>
            <a:pPr algn="l">
              <a:buNone/>
              <a:defRPr sz="2175" b="1">
                <a:solidFill>
                  <a:srgbClr val="176779"/>
                </a:solidFill>
                <a:latin typeface="Arial"/>
                <a:ea typeface="Arial"/>
                <a:cs typeface="Arial"/>
              </a:defRPr>
            </a:pPr>
            <a:r>
              <a:rPr sz="2175" b="1">
                <a:solidFill>
                  <a:srgbClr val="176779"/>
                </a:solidFill>
                <a:latin typeface="Arial"/>
                <a:ea typeface="Arial"/>
                <a:cs typeface="Arial"/>
              </a:rPr>
              <a:t>Problem 1</a:t>
            </a:r>
          </a:p>
        </p:txBody>
      </p:sp>
      <p:sp>
        <p:nvSpPr>
          <p:cNvPr id="6" name="text-5">
            <a:extLst>
              <a:ext uri="{FF2B5EF4-FFF2-40B4-BE49-F238E27FC236}">
                <a16:creationId xmlns:a16="http://schemas.microsoft.com/office/drawing/2014/main" id="{FD8B0E27-9BB6-4606-B9B5-95CDBA227E69}"/>
              </a:ext>
            </a:extLst>
          </p:cNvPr>
          <p:cNvSpPr>
            <a:spLocks noGrp="1"/>
          </p:cNvSpPr>
          <p:nvPr/>
        </p:nvSpPr>
        <p:spPr>
          <a:xfrm>
            <a:off x="3333750" y="1924050"/>
            <a:ext cx="8286750" cy="962025"/>
          </a:xfrm>
          <a:prstGeom prst="rect">
            <a:avLst/>
          </a:prstGeom>
          <a:noFill/>
          <a:ln w="0">
            <a:noFill/>
          </a:ln>
        </p:spPr>
        <p:txBody>
          <a:bodyPr wrap="square" lIns="0" tIns="0" rIns="0" bIns="0" anchor="t">
            <a:noAutofit/>
          </a:bodyPr>
          <a:lstStyle/>
          <a:p>
            <a:pPr algn="l">
              <a:buNone/>
              <a:defRPr sz="2175" b="0">
                <a:solidFill>
                  <a:srgbClr val="17242C"/>
                </a:solidFill>
                <a:latin typeface="Arial"/>
                <a:ea typeface="Arial"/>
                <a:cs typeface="Arial"/>
              </a:defRPr>
            </a:pPr>
            <a:r>
              <a:rPr sz="2175" b="0">
                <a:solidFill>
                  <a:srgbClr val="17242C"/>
                </a:solidFill>
                <a:latin typeface="Arial"/>
                <a:ea typeface="Arial"/>
                <a:cs typeface="Arial"/>
              </a:rPr>
              <a:t>Pain during active movement means progression is inappropriate.</a:t>
            </a:r>
          </a:p>
        </p:txBody>
      </p:sp>
      <p:sp>
        <p:nvSpPr>
          <p:cNvPr id="7" name="shape-6">
            <a:extLst>
              <a:ext uri="{FF2B5EF4-FFF2-40B4-BE49-F238E27FC236}">
                <a16:creationId xmlns:a16="http://schemas.microsoft.com/office/drawing/2014/main" id="{91F13CF4-3ED1-450A-B9FD-C7051A822D03}"/>
              </a:ext>
            </a:extLst>
          </p:cNvPr>
          <p:cNvSpPr>
            <a:spLocks noGrp="1"/>
          </p:cNvSpPr>
          <p:nvPr/>
        </p:nvSpPr>
        <p:spPr>
          <a:xfrm>
            <a:off x="571500" y="2895600"/>
            <a:ext cx="11049000" cy="0"/>
          </a:xfrm>
          <a:prstGeom prst="line">
            <a:avLst/>
          </a:prstGeom>
          <a:noFill/>
          <a:ln w="14288">
            <a:solidFill>
              <a:srgbClr val="D5DEE2"/>
            </a:solidFill>
          </a:ln>
        </p:spPr>
        <p:txBody>
          <a:bodyPr/>
          <a:lstStyle/>
          <a:p>
            <a:endParaRPr lang="en-US"/>
          </a:p>
        </p:txBody>
      </p:sp>
      <p:sp>
        <p:nvSpPr>
          <p:cNvPr id="8" name="text-7">
            <a:extLst>
              <a:ext uri="{FF2B5EF4-FFF2-40B4-BE49-F238E27FC236}">
                <a16:creationId xmlns:a16="http://schemas.microsoft.com/office/drawing/2014/main" id="{E29C1B05-4677-4EB3-BBAE-DE48BC1BC035}"/>
              </a:ext>
            </a:extLst>
          </p:cNvPr>
          <p:cNvSpPr>
            <a:spLocks noGrp="1"/>
          </p:cNvSpPr>
          <p:nvPr/>
        </p:nvSpPr>
        <p:spPr>
          <a:xfrm>
            <a:off x="571500" y="3048000"/>
            <a:ext cx="2476500" cy="781050"/>
          </a:xfrm>
          <a:prstGeom prst="rect">
            <a:avLst/>
          </a:prstGeom>
          <a:noFill/>
          <a:ln w="0">
            <a:noFill/>
          </a:ln>
        </p:spPr>
        <p:txBody>
          <a:bodyPr wrap="square" lIns="0" tIns="0" rIns="0" bIns="0" anchor="t">
            <a:noAutofit/>
          </a:bodyPr>
          <a:lstStyle/>
          <a:p>
            <a:pPr algn="l">
              <a:buNone/>
              <a:defRPr sz="2175" b="1">
                <a:solidFill>
                  <a:srgbClr val="176779"/>
                </a:solidFill>
                <a:latin typeface="Arial"/>
                <a:ea typeface="Arial"/>
                <a:cs typeface="Arial"/>
              </a:defRPr>
            </a:pPr>
            <a:r>
              <a:rPr sz="2175" b="1">
                <a:solidFill>
                  <a:srgbClr val="176779"/>
                </a:solidFill>
                <a:latin typeface="Arial"/>
                <a:ea typeface="Arial"/>
                <a:cs typeface="Arial"/>
              </a:rPr>
              <a:t>Problem 2</a:t>
            </a:r>
          </a:p>
        </p:txBody>
      </p:sp>
      <p:sp>
        <p:nvSpPr>
          <p:cNvPr id="9" name="text-8">
            <a:extLst>
              <a:ext uri="{FF2B5EF4-FFF2-40B4-BE49-F238E27FC236}">
                <a16:creationId xmlns:a16="http://schemas.microsoft.com/office/drawing/2014/main" id="{F180C684-6C27-43C8-BB59-C4089058370F}"/>
              </a:ext>
            </a:extLst>
          </p:cNvPr>
          <p:cNvSpPr>
            <a:spLocks noGrp="1"/>
          </p:cNvSpPr>
          <p:nvPr/>
        </p:nvSpPr>
        <p:spPr>
          <a:xfrm>
            <a:off x="3333750" y="3048000"/>
            <a:ext cx="8286750" cy="962025"/>
          </a:xfrm>
          <a:prstGeom prst="rect">
            <a:avLst/>
          </a:prstGeom>
          <a:noFill/>
          <a:ln w="0">
            <a:noFill/>
          </a:ln>
        </p:spPr>
        <p:txBody>
          <a:bodyPr wrap="square" lIns="0" tIns="0" rIns="0" bIns="0" anchor="t">
            <a:noAutofit/>
          </a:bodyPr>
          <a:lstStyle/>
          <a:p>
            <a:pPr algn="l">
              <a:buNone/>
              <a:defRPr sz="2175" b="0">
                <a:solidFill>
                  <a:srgbClr val="17242C"/>
                </a:solidFill>
                <a:latin typeface="Arial"/>
                <a:ea typeface="Arial"/>
                <a:cs typeface="Arial"/>
              </a:defRPr>
            </a:pPr>
            <a:r>
              <a:rPr sz="2175" b="0">
                <a:solidFill>
                  <a:srgbClr val="17242C"/>
                </a:solidFill>
                <a:latin typeface="Arial"/>
                <a:ea typeface="Arial"/>
                <a:cs typeface="Arial"/>
              </a:rPr>
              <a:t>A final creates pressure, but does not demonstrate readiness.</a:t>
            </a:r>
          </a:p>
        </p:txBody>
      </p:sp>
      <p:sp>
        <p:nvSpPr>
          <p:cNvPr id="10" name="shape-9">
            <a:extLst>
              <a:ext uri="{FF2B5EF4-FFF2-40B4-BE49-F238E27FC236}">
                <a16:creationId xmlns:a16="http://schemas.microsoft.com/office/drawing/2014/main" id="{46294A4E-57BC-4E0F-96F6-DB0DA7FB7C1C}"/>
              </a:ext>
            </a:extLst>
          </p:cNvPr>
          <p:cNvSpPr>
            <a:spLocks noGrp="1"/>
          </p:cNvSpPr>
          <p:nvPr/>
        </p:nvSpPr>
        <p:spPr>
          <a:xfrm>
            <a:off x="571500" y="4019550"/>
            <a:ext cx="11049000" cy="0"/>
          </a:xfrm>
          <a:prstGeom prst="line">
            <a:avLst/>
          </a:prstGeom>
          <a:noFill/>
          <a:ln w="14288">
            <a:solidFill>
              <a:srgbClr val="D5DEE2"/>
            </a:solidFill>
          </a:ln>
        </p:spPr>
        <p:txBody>
          <a:bodyPr/>
          <a:lstStyle/>
          <a:p>
            <a:endParaRPr lang="en-US"/>
          </a:p>
        </p:txBody>
      </p:sp>
      <p:sp>
        <p:nvSpPr>
          <p:cNvPr id="11" name="text-10">
            <a:extLst>
              <a:ext uri="{FF2B5EF4-FFF2-40B4-BE49-F238E27FC236}">
                <a16:creationId xmlns:a16="http://schemas.microsoft.com/office/drawing/2014/main" id="{3C9E5149-C2FF-4073-BAE2-1CD4C5D0AE8F}"/>
              </a:ext>
            </a:extLst>
          </p:cNvPr>
          <p:cNvSpPr>
            <a:spLocks noGrp="1"/>
          </p:cNvSpPr>
          <p:nvPr/>
        </p:nvSpPr>
        <p:spPr>
          <a:xfrm>
            <a:off x="571500" y="4171950"/>
            <a:ext cx="2476500" cy="781050"/>
          </a:xfrm>
          <a:prstGeom prst="rect">
            <a:avLst/>
          </a:prstGeom>
          <a:noFill/>
          <a:ln w="0">
            <a:noFill/>
          </a:ln>
        </p:spPr>
        <p:txBody>
          <a:bodyPr wrap="square" lIns="0" tIns="0" rIns="0" bIns="0" anchor="t">
            <a:noAutofit/>
          </a:bodyPr>
          <a:lstStyle/>
          <a:p>
            <a:pPr algn="l">
              <a:buNone/>
              <a:defRPr sz="2175" b="1">
                <a:solidFill>
                  <a:srgbClr val="176779"/>
                </a:solidFill>
                <a:latin typeface="Arial"/>
                <a:ea typeface="Arial"/>
                <a:cs typeface="Arial"/>
              </a:defRPr>
            </a:pPr>
            <a:r>
              <a:rPr sz="2175" b="1">
                <a:solidFill>
                  <a:srgbClr val="176779"/>
                </a:solidFill>
                <a:latin typeface="Arial"/>
                <a:ea typeface="Arial"/>
                <a:cs typeface="Arial"/>
              </a:rPr>
              <a:t>Next step</a:t>
            </a:r>
          </a:p>
        </p:txBody>
      </p:sp>
      <p:sp>
        <p:nvSpPr>
          <p:cNvPr id="12" name="text-11">
            <a:extLst>
              <a:ext uri="{FF2B5EF4-FFF2-40B4-BE49-F238E27FC236}">
                <a16:creationId xmlns:a16="http://schemas.microsoft.com/office/drawing/2014/main" id="{7E87F395-FA3F-44B6-83FA-5A2896BE601E}"/>
              </a:ext>
            </a:extLst>
          </p:cNvPr>
          <p:cNvSpPr>
            <a:spLocks noGrp="1"/>
          </p:cNvSpPr>
          <p:nvPr/>
        </p:nvSpPr>
        <p:spPr>
          <a:xfrm>
            <a:off x="3333750" y="4171950"/>
            <a:ext cx="8286750" cy="962025"/>
          </a:xfrm>
          <a:prstGeom prst="rect">
            <a:avLst/>
          </a:prstGeom>
          <a:noFill/>
          <a:ln w="0">
            <a:noFill/>
          </a:ln>
        </p:spPr>
        <p:txBody>
          <a:bodyPr wrap="square" lIns="0" tIns="0" rIns="0" bIns="0" anchor="t">
            <a:noAutofit/>
          </a:bodyPr>
          <a:lstStyle/>
          <a:p>
            <a:pPr algn="l">
              <a:buNone/>
              <a:defRPr sz="2175" b="0">
                <a:solidFill>
                  <a:srgbClr val="17242C"/>
                </a:solidFill>
                <a:latin typeface="Arial"/>
                <a:ea typeface="Arial"/>
                <a:cs typeface="Arial"/>
              </a:defRPr>
            </a:pPr>
            <a:r>
              <a:rPr sz="2175" b="0">
                <a:solidFill>
                  <a:srgbClr val="17242C"/>
                </a:solidFill>
                <a:latin typeface="Arial"/>
                <a:ea typeface="Arial"/>
                <a:cs typeface="Arial"/>
              </a:rPr>
              <a:t>Stop activity/assessment progression and arrange appropriate assessment or referral.</a:t>
            </a:r>
          </a:p>
        </p:txBody>
      </p:sp>
      <p:sp>
        <p:nvSpPr>
          <p:cNvPr id="13" name="text-12">
            <a:extLst>
              <a:ext uri="{FF2B5EF4-FFF2-40B4-BE49-F238E27FC236}">
                <a16:creationId xmlns:a16="http://schemas.microsoft.com/office/drawing/2014/main" id="{63A593D9-2331-41CE-9ADB-83879476792D}"/>
              </a:ext>
            </a:extLst>
          </p:cNvPr>
          <p:cNvSpPr>
            <a:spLocks noGrp="1"/>
          </p:cNvSpPr>
          <p:nvPr/>
        </p:nvSpPr>
        <p:spPr>
          <a:xfrm>
            <a:off x="571500" y="5743575"/>
            <a:ext cx="10953750" cy="476250"/>
          </a:xfrm>
          <a:prstGeom prst="rect">
            <a:avLst/>
          </a:prstGeom>
          <a:noFill/>
          <a:ln w="0">
            <a:noFill/>
          </a:ln>
        </p:spPr>
        <p:txBody>
          <a:bodyPr wrap="square" lIns="0" tIns="0" rIns="0" bIns="0" anchor="t">
            <a:noAutofit/>
          </a:bodyPr>
          <a:lstStyle/>
          <a:p>
            <a:pPr algn="l">
              <a:buNone/>
              <a:defRPr sz="1725" b="0">
                <a:solidFill>
                  <a:srgbClr val="966032"/>
                </a:solidFill>
                <a:latin typeface="Arial"/>
                <a:ea typeface="Arial"/>
                <a:cs typeface="Arial"/>
              </a:defRPr>
            </a:pPr>
            <a:r>
              <a:rPr sz="1725" b="0">
                <a:solidFill>
                  <a:srgbClr val="966032"/>
                </a:solidFill>
                <a:latin typeface="Arial"/>
                <a:ea typeface="Arial"/>
                <a:cs typeface="Arial"/>
              </a:rPr>
              <a:t>Do not force passive movement or a skills test to prove fitness.</a:t>
            </a:r>
          </a:p>
        </p:txBody>
      </p:sp>
    </p:spTree>
    <p:extLst>
      <p:ext uri="{BB962C8B-B14F-4D97-AF65-F5344CB8AC3E}">
        <p14:creationId xmlns:p14="http://schemas.microsoft.com/office/powerpoint/2010/main" val="149503516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 name="text-0">
            <a:extLst>
              <a:ext uri="{FF2B5EF4-FFF2-40B4-BE49-F238E27FC236}">
                <a16:creationId xmlns:a16="http://schemas.microsoft.com/office/drawing/2014/main" id="{A491A404-FEE2-4D99-AC9D-7F8A779217D9}"/>
              </a:ext>
            </a:extLst>
          </p:cNvPr>
          <p:cNvSpPr>
            <a:spLocks noGrp="1"/>
          </p:cNvSpPr>
          <p:nvPr/>
        </p:nvSpPr>
        <p:spPr>
          <a:xfrm>
            <a:off x="571500" y="571500"/>
            <a:ext cx="11049000" cy="1009650"/>
          </a:xfrm>
          <a:prstGeom prst="rect">
            <a:avLst/>
          </a:prstGeom>
          <a:noFill/>
          <a:ln w="0">
            <a:noFill/>
          </a:ln>
        </p:spPr>
        <p:txBody>
          <a:bodyPr wrap="square" lIns="0" tIns="0" rIns="0" bIns="0" anchor="t">
            <a:noAutofit/>
          </a:bodyPr>
          <a:lstStyle/>
          <a:p>
            <a:pPr algn="l">
              <a:buNone/>
              <a:defRPr sz="3150" b="1">
                <a:solidFill>
                  <a:srgbClr val="17242C"/>
                </a:solidFill>
                <a:latin typeface="Arial"/>
                <a:ea typeface="Arial"/>
                <a:cs typeface="Arial"/>
              </a:defRPr>
            </a:pPr>
            <a:r>
              <a:rPr sz="3150" b="1">
                <a:solidFill>
                  <a:srgbClr val="17242C"/>
                </a:solidFill>
                <a:latin typeface="Arial"/>
                <a:ea typeface="Arial"/>
                <a:cs typeface="Arial"/>
              </a:rPr>
              <a:t>Drugs, performance and ethical responsibility</a:t>
            </a:r>
          </a:p>
        </p:txBody>
      </p:sp>
      <p:sp>
        <p:nvSpPr>
          <p:cNvPr id="2" name="shape-1">
            <a:extLst>
              <a:ext uri="{FF2B5EF4-FFF2-40B4-BE49-F238E27FC236}">
                <a16:creationId xmlns:a16="http://schemas.microsoft.com/office/drawing/2014/main" id="{FC24F256-E658-4132-8FDE-FC19B1EE974D}"/>
              </a:ext>
            </a:extLst>
          </p:cNvPr>
          <p:cNvSpPr>
            <a:spLocks noGrp="1"/>
          </p:cNvSpPr>
          <p:nvPr/>
        </p:nvSpPr>
        <p:spPr>
          <a:xfrm>
            <a:off x="571500" y="6315075"/>
            <a:ext cx="11049000" cy="0"/>
          </a:xfrm>
          <a:prstGeom prst="line">
            <a:avLst/>
          </a:prstGeom>
          <a:noFill/>
          <a:ln w="14288">
            <a:solidFill>
              <a:srgbClr val="D5DEE2"/>
            </a:solidFill>
          </a:ln>
        </p:spPr>
        <p:txBody>
          <a:bodyPr/>
          <a:lstStyle/>
          <a:p>
            <a:endParaRPr lang="en-US"/>
          </a:p>
        </p:txBody>
      </p:sp>
      <p:sp>
        <p:nvSpPr>
          <p:cNvPr id="3" name="text-2">
            <a:extLst>
              <a:ext uri="{FF2B5EF4-FFF2-40B4-BE49-F238E27FC236}">
                <a16:creationId xmlns:a16="http://schemas.microsoft.com/office/drawing/2014/main" id="{5BD4AABF-7D7C-4533-A24E-976AB70AD49A}"/>
              </a:ext>
            </a:extLst>
          </p:cNvPr>
          <p:cNvSpPr>
            <a:spLocks noGrp="1"/>
          </p:cNvSpPr>
          <p:nvPr/>
        </p:nvSpPr>
        <p:spPr>
          <a:xfrm>
            <a:off x="571500" y="6457950"/>
            <a:ext cx="9429750" cy="209550"/>
          </a:xfrm>
          <a:prstGeom prst="rect">
            <a:avLst/>
          </a:prstGeom>
          <a:noFill/>
          <a:ln w="0">
            <a:noFill/>
          </a:ln>
        </p:spPr>
        <p:txBody>
          <a:bodyPr wrap="square" lIns="0" tIns="0" rIns="0" bIns="0" anchor="t">
            <a:noAutofit/>
          </a:bodyPr>
          <a:lstStyle/>
          <a:p>
            <a:pPr algn="l">
              <a:buNone/>
              <a:defRPr sz="1275" b="0">
                <a:solidFill>
                  <a:srgbClr val="52616A"/>
                </a:solidFill>
                <a:latin typeface="Arial"/>
                <a:ea typeface="Arial"/>
                <a:cs typeface="Arial"/>
              </a:defRPr>
            </a:pPr>
            <a:r>
              <a:rPr sz="1275" b="0">
                <a:solidFill>
                  <a:srgbClr val="52616A"/>
                </a:solidFill>
                <a:latin typeface="Arial"/>
                <a:ea typeface="Arial"/>
                <a:cs typeface="Arial"/>
              </a:rPr>
              <a:t>Workbook p33</a:t>
            </a:r>
          </a:p>
        </p:txBody>
      </p:sp>
      <p:sp>
        <p:nvSpPr>
          <p:cNvPr id="4" name="text-3">
            <a:extLst>
              <a:ext uri="{FF2B5EF4-FFF2-40B4-BE49-F238E27FC236}">
                <a16:creationId xmlns:a16="http://schemas.microsoft.com/office/drawing/2014/main" id="{3A677B7A-96DD-4BE8-A3DE-7E5EFDD584A9}"/>
              </a:ext>
            </a:extLst>
          </p:cNvPr>
          <p:cNvSpPr>
            <a:spLocks noGrp="1"/>
          </p:cNvSpPr>
          <p:nvPr/>
        </p:nvSpPr>
        <p:spPr>
          <a:xfrm>
            <a:off x="11049000" y="6438900"/>
            <a:ext cx="571500" cy="228600"/>
          </a:xfrm>
          <a:prstGeom prst="rect">
            <a:avLst/>
          </a:prstGeom>
          <a:noFill/>
          <a:ln w="0">
            <a:noFill/>
          </a:ln>
        </p:spPr>
        <p:txBody>
          <a:bodyPr wrap="square" lIns="0" tIns="0" rIns="0" bIns="0" anchor="t">
            <a:noAutofit/>
          </a:bodyPr>
          <a:lstStyle/>
          <a:p>
            <a:pPr algn="r">
              <a:buNone/>
              <a:defRPr sz="1350" b="0">
                <a:solidFill>
                  <a:srgbClr val="52616A"/>
                </a:solidFill>
                <a:latin typeface="Arial"/>
                <a:ea typeface="Arial"/>
                <a:cs typeface="Arial"/>
              </a:defRPr>
            </a:pPr>
            <a:r>
              <a:rPr sz="1350" b="0">
                <a:solidFill>
                  <a:srgbClr val="52616A"/>
                </a:solidFill>
                <a:latin typeface="Arial"/>
                <a:ea typeface="Arial"/>
                <a:cs typeface="Arial"/>
              </a:rPr>
              <a:t>59</a:t>
            </a:r>
          </a:p>
        </p:txBody>
      </p:sp>
      <p:sp>
        <p:nvSpPr>
          <p:cNvPr id="5" name="text-4">
            <a:extLst>
              <a:ext uri="{FF2B5EF4-FFF2-40B4-BE49-F238E27FC236}">
                <a16:creationId xmlns:a16="http://schemas.microsoft.com/office/drawing/2014/main" id="{846E7907-A5BD-47E0-ABC4-08C4EF6A810C}"/>
              </a:ext>
            </a:extLst>
          </p:cNvPr>
          <p:cNvSpPr>
            <a:spLocks noGrp="1"/>
          </p:cNvSpPr>
          <p:nvPr/>
        </p:nvSpPr>
        <p:spPr>
          <a:xfrm>
            <a:off x="571500" y="2009775"/>
            <a:ext cx="3289300" cy="781050"/>
          </a:xfrm>
          <a:prstGeom prst="rect">
            <a:avLst/>
          </a:prstGeom>
          <a:noFill/>
          <a:ln w="0">
            <a:noFill/>
          </a:ln>
        </p:spPr>
        <p:txBody>
          <a:bodyPr wrap="square" lIns="0" tIns="0" rIns="0" bIns="0" anchor="t">
            <a:noAutofit/>
          </a:bodyPr>
          <a:lstStyle/>
          <a:p>
            <a:pPr algn="l">
              <a:buNone/>
              <a:defRPr sz="2250" b="1">
                <a:solidFill>
                  <a:srgbClr val="176779"/>
                </a:solidFill>
                <a:latin typeface="Arial"/>
                <a:ea typeface="Arial"/>
                <a:cs typeface="Arial"/>
              </a:defRPr>
            </a:pPr>
            <a:r>
              <a:rPr sz="2250" b="1">
                <a:solidFill>
                  <a:srgbClr val="176779"/>
                </a:solidFill>
                <a:latin typeface="Arial"/>
                <a:ea typeface="Arial"/>
                <a:cs typeface="Arial"/>
              </a:rPr>
              <a:t>Health and readiness</a:t>
            </a:r>
          </a:p>
        </p:txBody>
      </p:sp>
      <p:sp>
        <p:nvSpPr>
          <p:cNvPr id="6" name="shape-5">
            <a:extLst>
              <a:ext uri="{FF2B5EF4-FFF2-40B4-BE49-F238E27FC236}">
                <a16:creationId xmlns:a16="http://schemas.microsoft.com/office/drawing/2014/main" id="{40B2A0AD-9FD0-4FF5-A037-35949AAF5D7B}"/>
              </a:ext>
            </a:extLst>
          </p:cNvPr>
          <p:cNvSpPr>
            <a:spLocks noGrp="1"/>
          </p:cNvSpPr>
          <p:nvPr/>
        </p:nvSpPr>
        <p:spPr>
          <a:xfrm>
            <a:off x="571500" y="2809875"/>
            <a:ext cx="3289300" cy="0"/>
          </a:xfrm>
          <a:prstGeom prst="line">
            <a:avLst/>
          </a:prstGeom>
          <a:noFill/>
          <a:ln w="14288">
            <a:solidFill>
              <a:srgbClr val="176779"/>
            </a:solidFill>
          </a:ln>
        </p:spPr>
        <p:txBody>
          <a:bodyPr/>
          <a:lstStyle/>
          <a:p>
            <a:endParaRPr lang="en-US"/>
          </a:p>
        </p:txBody>
      </p:sp>
      <p:sp>
        <p:nvSpPr>
          <p:cNvPr id="7" name="text-6">
            <a:extLst>
              <a:ext uri="{FF2B5EF4-FFF2-40B4-BE49-F238E27FC236}">
                <a16:creationId xmlns:a16="http://schemas.microsoft.com/office/drawing/2014/main" id="{DECBC60D-4807-4570-929F-1DA19A5D580D}"/>
              </a:ext>
            </a:extLst>
          </p:cNvPr>
          <p:cNvSpPr>
            <a:spLocks noGrp="1"/>
          </p:cNvSpPr>
          <p:nvPr/>
        </p:nvSpPr>
        <p:spPr>
          <a:xfrm>
            <a:off x="571500" y="3038475"/>
            <a:ext cx="3289300" cy="2838450"/>
          </a:xfrm>
          <a:prstGeom prst="rect">
            <a:avLst/>
          </a:prstGeom>
          <a:noFill/>
          <a:ln w="0">
            <a:noFill/>
          </a:ln>
        </p:spPr>
        <p:txBody>
          <a:bodyPr wrap="square" lIns="0" tIns="0" rIns="0" bIns="0" anchor="t">
            <a:noAutofit/>
          </a:bodyPr>
          <a:lstStyle/>
          <a:p>
            <a:pPr algn="l">
              <a:buNone/>
              <a:defRPr sz="2175" b="0">
                <a:solidFill>
                  <a:srgbClr val="17242C"/>
                </a:solidFill>
                <a:latin typeface="Arial"/>
                <a:ea typeface="Arial"/>
                <a:cs typeface="Arial"/>
              </a:defRPr>
            </a:pPr>
            <a:r>
              <a:rPr sz="2175" b="0">
                <a:solidFill>
                  <a:srgbClr val="17242C"/>
                </a:solidFill>
                <a:latin typeface="Arial"/>
                <a:ea typeface="Arial"/>
                <a:cs typeface="Arial"/>
              </a:rPr>
              <a:t>Symptom relief does not establish healing or readiness to compete.</a:t>
            </a:r>
          </a:p>
        </p:txBody>
      </p:sp>
      <p:sp>
        <p:nvSpPr>
          <p:cNvPr id="8" name="text-7">
            <a:extLst>
              <a:ext uri="{FF2B5EF4-FFF2-40B4-BE49-F238E27FC236}">
                <a16:creationId xmlns:a16="http://schemas.microsoft.com/office/drawing/2014/main" id="{91E44466-46F5-445B-82AA-7FCEDE5DB6CE}"/>
              </a:ext>
            </a:extLst>
          </p:cNvPr>
          <p:cNvSpPr>
            <a:spLocks noGrp="1"/>
          </p:cNvSpPr>
          <p:nvPr/>
        </p:nvSpPr>
        <p:spPr>
          <a:xfrm>
            <a:off x="4451350" y="2009775"/>
            <a:ext cx="3289300" cy="781050"/>
          </a:xfrm>
          <a:prstGeom prst="rect">
            <a:avLst/>
          </a:prstGeom>
          <a:noFill/>
          <a:ln w="0">
            <a:noFill/>
          </a:ln>
        </p:spPr>
        <p:txBody>
          <a:bodyPr wrap="square" lIns="0" tIns="0" rIns="0" bIns="0" anchor="t">
            <a:noAutofit/>
          </a:bodyPr>
          <a:lstStyle/>
          <a:p>
            <a:pPr algn="l">
              <a:buNone/>
              <a:defRPr sz="2250" b="1">
                <a:solidFill>
                  <a:srgbClr val="176779"/>
                </a:solidFill>
                <a:latin typeface="Arial"/>
                <a:ea typeface="Arial"/>
                <a:cs typeface="Arial"/>
              </a:defRPr>
            </a:pPr>
            <a:r>
              <a:rPr sz="2250" b="1">
                <a:solidFill>
                  <a:srgbClr val="176779"/>
                </a:solidFill>
                <a:latin typeface="Arial"/>
                <a:ea typeface="Arial"/>
                <a:cs typeface="Arial"/>
              </a:rPr>
              <a:t>Rules and responsibility</a:t>
            </a:r>
          </a:p>
        </p:txBody>
      </p:sp>
      <p:sp>
        <p:nvSpPr>
          <p:cNvPr id="9" name="shape-8">
            <a:extLst>
              <a:ext uri="{FF2B5EF4-FFF2-40B4-BE49-F238E27FC236}">
                <a16:creationId xmlns:a16="http://schemas.microsoft.com/office/drawing/2014/main" id="{AB7B9358-B0C1-40B6-B2D7-FF404CA4C4D8}"/>
              </a:ext>
            </a:extLst>
          </p:cNvPr>
          <p:cNvSpPr>
            <a:spLocks noGrp="1"/>
          </p:cNvSpPr>
          <p:nvPr/>
        </p:nvSpPr>
        <p:spPr>
          <a:xfrm>
            <a:off x="4451350" y="2809875"/>
            <a:ext cx="3289300" cy="0"/>
          </a:xfrm>
          <a:prstGeom prst="line">
            <a:avLst/>
          </a:prstGeom>
          <a:noFill/>
          <a:ln w="14288">
            <a:solidFill>
              <a:srgbClr val="176779"/>
            </a:solidFill>
          </a:ln>
        </p:spPr>
        <p:txBody>
          <a:bodyPr/>
          <a:lstStyle/>
          <a:p>
            <a:endParaRPr lang="en-US"/>
          </a:p>
        </p:txBody>
      </p:sp>
      <p:sp>
        <p:nvSpPr>
          <p:cNvPr id="10" name="text-9">
            <a:extLst>
              <a:ext uri="{FF2B5EF4-FFF2-40B4-BE49-F238E27FC236}">
                <a16:creationId xmlns:a16="http://schemas.microsoft.com/office/drawing/2014/main" id="{52240388-71D9-4A3D-98B9-670FEC163C08}"/>
              </a:ext>
            </a:extLst>
          </p:cNvPr>
          <p:cNvSpPr>
            <a:spLocks noGrp="1"/>
          </p:cNvSpPr>
          <p:nvPr/>
        </p:nvSpPr>
        <p:spPr>
          <a:xfrm>
            <a:off x="4451350" y="3038475"/>
            <a:ext cx="3289300" cy="2838450"/>
          </a:xfrm>
          <a:prstGeom prst="rect">
            <a:avLst/>
          </a:prstGeom>
          <a:noFill/>
          <a:ln w="0">
            <a:noFill/>
          </a:ln>
        </p:spPr>
        <p:txBody>
          <a:bodyPr wrap="square" lIns="0" tIns="0" rIns="0" bIns="0" anchor="t">
            <a:noAutofit/>
          </a:bodyPr>
          <a:lstStyle/>
          <a:p>
            <a:pPr algn="l">
              <a:buNone/>
              <a:defRPr sz="2175" b="0">
                <a:solidFill>
                  <a:srgbClr val="17242C"/>
                </a:solidFill>
                <a:latin typeface="Arial"/>
                <a:ea typeface="Arial"/>
                <a:cs typeface="Arial"/>
              </a:defRPr>
            </a:pPr>
            <a:r>
              <a:rPr sz="2175" b="0">
                <a:solidFill>
                  <a:srgbClr val="17242C"/>
                </a:solidFill>
                <a:latin typeface="Arial"/>
                <a:ea typeface="Arial"/>
                <a:cs typeface="Arial"/>
              </a:rPr>
              <a:t>Therapeutic purpose does not automatically mean sporting permission.</a:t>
            </a:r>
          </a:p>
        </p:txBody>
      </p:sp>
      <p:sp>
        <p:nvSpPr>
          <p:cNvPr id="11" name="text-10">
            <a:extLst>
              <a:ext uri="{FF2B5EF4-FFF2-40B4-BE49-F238E27FC236}">
                <a16:creationId xmlns:a16="http://schemas.microsoft.com/office/drawing/2014/main" id="{0F6EC557-F733-4052-A699-CC592DA16E5A}"/>
              </a:ext>
            </a:extLst>
          </p:cNvPr>
          <p:cNvSpPr>
            <a:spLocks noGrp="1"/>
          </p:cNvSpPr>
          <p:nvPr/>
        </p:nvSpPr>
        <p:spPr>
          <a:xfrm>
            <a:off x="8331200" y="2009775"/>
            <a:ext cx="3289300" cy="781050"/>
          </a:xfrm>
          <a:prstGeom prst="rect">
            <a:avLst/>
          </a:prstGeom>
          <a:noFill/>
          <a:ln w="0">
            <a:noFill/>
          </a:ln>
        </p:spPr>
        <p:txBody>
          <a:bodyPr wrap="square" lIns="0" tIns="0" rIns="0" bIns="0" anchor="t">
            <a:noAutofit/>
          </a:bodyPr>
          <a:lstStyle/>
          <a:p>
            <a:pPr algn="l">
              <a:buNone/>
              <a:defRPr sz="2250" b="1">
                <a:solidFill>
                  <a:srgbClr val="176779"/>
                </a:solidFill>
                <a:latin typeface="Arial"/>
                <a:ea typeface="Arial"/>
                <a:cs typeface="Arial"/>
              </a:defRPr>
            </a:pPr>
            <a:r>
              <a:rPr sz="2250" b="1">
                <a:solidFill>
                  <a:srgbClr val="176779"/>
                </a:solidFill>
                <a:latin typeface="Arial"/>
                <a:ea typeface="Arial"/>
                <a:cs typeface="Arial"/>
              </a:rPr>
              <a:t>Ethics and testing</a:t>
            </a:r>
          </a:p>
        </p:txBody>
      </p:sp>
      <p:sp>
        <p:nvSpPr>
          <p:cNvPr id="12" name="shape-11">
            <a:extLst>
              <a:ext uri="{FF2B5EF4-FFF2-40B4-BE49-F238E27FC236}">
                <a16:creationId xmlns:a16="http://schemas.microsoft.com/office/drawing/2014/main" id="{951A2188-C737-4223-936F-8A5C674C9E44}"/>
              </a:ext>
            </a:extLst>
          </p:cNvPr>
          <p:cNvSpPr>
            <a:spLocks noGrp="1"/>
          </p:cNvSpPr>
          <p:nvPr/>
        </p:nvSpPr>
        <p:spPr>
          <a:xfrm>
            <a:off x="8331200" y="2809875"/>
            <a:ext cx="3289300" cy="0"/>
          </a:xfrm>
          <a:prstGeom prst="line">
            <a:avLst/>
          </a:prstGeom>
          <a:noFill/>
          <a:ln w="14288">
            <a:solidFill>
              <a:srgbClr val="176779"/>
            </a:solidFill>
          </a:ln>
        </p:spPr>
        <p:txBody>
          <a:bodyPr/>
          <a:lstStyle/>
          <a:p>
            <a:endParaRPr lang="en-US"/>
          </a:p>
        </p:txBody>
      </p:sp>
      <p:sp>
        <p:nvSpPr>
          <p:cNvPr id="13" name="text-12">
            <a:extLst>
              <a:ext uri="{FF2B5EF4-FFF2-40B4-BE49-F238E27FC236}">
                <a16:creationId xmlns:a16="http://schemas.microsoft.com/office/drawing/2014/main" id="{9237B079-A232-4E34-B500-7EE45852726C}"/>
              </a:ext>
            </a:extLst>
          </p:cNvPr>
          <p:cNvSpPr>
            <a:spLocks noGrp="1"/>
          </p:cNvSpPr>
          <p:nvPr/>
        </p:nvSpPr>
        <p:spPr>
          <a:xfrm>
            <a:off x="8331200" y="3038475"/>
            <a:ext cx="3289300" cy="2838450"/>
          </a:xfrm>
          <a:prstGeom prst="rect">
            <a:avLst/>
          </a:prstGeom>
          <a:noFill/>
          <a:ln w="0">
            <a:noFill/>
          </a:ln>
        </p:spPr>
        <p:txBody>
          <a:bodyPr wrap="square" lIns="0" tIns="0" rIns="0" bIns="0" anchor="t">
            <a:noAutofit/>
          </a:bodyPr>
          <a:lstStyle/>
          <a:p>
            <a:pPr algn="l">
              <a:buNone/>
              <a:defRPr sz="2175" b="0">
                <a:solidFill>
                  <a:srgbClr val="17242C"/>
                </a:solidFill>
                <a:latin typeface="Arial"/>
                <a:ea typeface="Arial"/>
                <a:cs typeface="Arial"/>
              </a:defRPr>
            </a:pPr>
            <a:r>
              <a:rPr sz="2175" b="0">
                <a:solidFill>
                  <a:srgbClr val="17242C"/>
                </a:solidFill>
                <a:latin typeface="Arial"/>
                <a:ea typeface="Arial"/>
                <a:cs typeface="Arial"/>
              </a:rPr>
              <a:t>Consider fairness, coercion and duty of care. Testing has limits.</a:t>
            </a:r>
          </a:p>
        </p:txBody>
      </p:sp>
      <p:sp>
        <p:nvSpPr>
          <p:cNvPr id="14" name="text-13">
            <a:extLst>
              <a:ext uri="{FF2B5EF4-FFF2-40B4-BE49-F238E27FC236}">
                <a16:creationId xmlns:a16="http://schemas.microsoft.com/office/drawing/2014/main" id="{4BE2E429-E692-4F39-9538-E861FE537AA5}"/>
              </a:ext>
            </a:extLst>
          </p:cNvPr>
          <p:cNvSpPr>
            <a:spLocks noGrp="1"/>
          </p:cNvSpPr>
          <p:nvPr/>
        </p:nvSpPr>
        <p:spPr>
          <a:xfrm>
            <a:off x="571500" y="5876925"/>
            <a:ext cx="10953750" cy="476250"/>
          </a:xfrm>
          <a:prstGeom prst="rect">
            <a:avLst/>
          </a:prstGeom>
          <a:noFill/>
          <a:ln w="0">
            <a:noFill/>
          </a:ln>
        </p:spPr>
        <p:txBody>
          <a:bodyPr wrap="square" lIns="0" tIns="0" rIns="0" bIns="0" anchor="t">
            <a:noAutofit/>
          </a:bodyPr>
          <a:lstStyle/>
          <a:p>
            <a:pPr algn="l">
              <a:buNone/>
              <a:defRPr sz="1725" b="0">
                <a:solidFill>
                  <a:srgbClr val="52616A"/>
                </a:solidFill>
                <a:latin typeface="Arial"/>
                <a:ea typeface="Arial"/>
                <a:cs typeface="Arial"/>
              </a:defRPr>
            </a:pPr>
            <a:r>
              <a:rPr sz="1725" b="0">
                <a:solidFill>
                  <a:srgbClr val="52616A"/>
                </a:solidFill>
                <a:latin typeface="Arial"/>
                <a:ea typeface="Arial"/>
                <a:cs typeface="Arial"/>
              </a:rPr>
              <a:t>Use current authoritative advice for the medicine, rules and any therapeutic-use process.</a:t>
            </a:r>
          </a:p>
        </p:txBody>
      </p:sp>
    </p:spTree>
    <p:extLst>
      <p:ext uri="{BB962C8B-B14F-4D97-AF65-F5344CB8AC3E}">
        <p14:creationId xmlns:p14="http://schemas.microsoft.com/office/powerpoint/2010/main" val="134158053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text-0">
            <a:extLst>
              <a:ext uri="{FF2B5EF4-FFF2-40B4-BE49-F238E27FC236}">
                <a16:creationId xmlns:a16="http://schemas.microsoft.com/office/drawing/2014/main" id="{50702D46-E702-4503-AAE0-AAF3238277EA}"/>
              </a:ext>
            </a:extLst>
          </p:cNvPr>
          <p:cNvSpPr>
            <a:spLocks noGrp="1"/>
          </p:cNvSpPr>
          <p:nvPr/>
        </p:nvSpPr>
        <p:spPr>
          <a:xfrm>
            <a:off x="571500" y="571500"/>
            <a:ext cx="11049000" cy="1009650"/>
          </a:xfrm>
          <a:prstGeom prst="rect">
            <a:avLst/>
          </a:prstGeom>
          <a:noFill/>
          <a:ln w="0">
            <a:noFill/>
          </a:ln>
        </p:spPr>
        <p:txBody>
          <a:bodyPr wrap="square" lIns="0" tIns="0" rIns="0" bIns="0" anchor="t">
            <a:noAutofit/>
          </a:bodyPr>
          <a:lstStyle/>
          <a:p>
            <a:pPr algn="l">
              <a:buNone/>
              <a:defRPr sz="3150" b="1">
                <a:solidFill>
                  <a:srgbClr val="17242C"/>
                </a:solidFill>
                <a:latin typeface="Arial"/>
                <a:ea typeface="Arial"/>
                <a:cs typeface="Arial"/>
              </a:defRPr>
            </a:pPr>
            <a:r>
              <a:rPr sz="3150" b="1">
                <a:solidFill>
                  <a:srgbClr val="17242C"/>
                </a:solidFill>
                <a:latin typeface="Arial"/>
                <a:ea typeface="Arial"/>
                <a:cs typeface="Arial"/>
              </a:rPr>
              <a:t>Consolidation and next steps</a:t>
            </a:r>
          </a:p>
        </p:txBody>
      </p:sp>
      <p:sp>
        <p:nvSpPr>
          <p:cNvPr id="2" name="shape-1">
            <a:extLst>
              <a:ext uri="{FF2B5EF4-FFF2-40B4-BE49-F238E27FC236}">
                <a16:creationId xmlns:a16="http://schemas.microsoft.com/office/drawing/2014/main" id="{FEB7E1F9-01F1-448E-82C0-A0D6A116FAC5}"/>
              </a:ext>
            </a:extLst>
          </p:cNvPr>
          <p:cNvSpPr>
            <a:spLocks noGrp="1"/>
          </p:cNvSpPr>
          <p:nvPr/>
        </p:nvSpPr>
        <p:spPr>
          <a:xfrm>
            <a:off x="571500" y="6315075"/>
            <a:ext cx="11049000" cy="0"/>
          </a:xfrm>
          <a:prstGeom prst="line">
            <a:avLst/>
          </a:prstGeom>
          <a:noFill/>
          <a:ln w="14288">
            <a:solidFill>
              <a:srgbClr val="D5DEE2"/>
            </a:solidFill>
          </a:ln>
        </p:spPr>
        <p:txBody>
          <a:bodyPr/>
          <a:lstStyle/>
          <a:p>
            <a:endParaRPr lang="en-US"/>
          </a:p>
        </p:txBody>
      </p:sp>
      <p:sp>
        <p:nvSpPr>
          <p:cNvPr id="3" name="text-2">
            <a:extLst>
              <a:ext uri="{FF2B5EF4-FFF2-40B4-BE49-F238E27FC236}">
                <a16:creationId xmlns:a16="http://schemas.microsoft.com/office/drawing/2014/main" id="{9B8594AF-8510-4AE2-BEF1-0392C6E13A81}"/>
              </a:ext>
            </a:extLst>
          </p:cNvPr>
          <p:cNvSpPr>
            <a:spLocks noGrp="1"/>
          </p:cNvSpPr>
          <p:nvPr/>
        </p:nvSpPr>
        <p:spPr>
          <a:xfrm>
            <a:off x="571500" y="6457950"/>
            <a:ext cx="9429750" cy="209550"/>
          </a:xfrm>
          <a:prstGeom prst="rect">
            <a:avLst/>
          </a:prstGeom>
          <a:noFill/>
          <a:ln w="0">
            <a:noFill/>
          </a:ln>
        </p:spPr>
        <p:txBody>
          <a:bodyPr wrap="square" lIns="0" tIns="0" rIns="0" bIns="0" anchor="t">
            <a:noAutofit/>
          </a:bodyPr>
          <a:lstStyle/>
          <a:p>
            <a:pPr algn="l">
              <a:buNone/>
              <a:defRPr sz="1275" b="0">
                <a:solidFill>
                  <a:srgbClr val="52616A"/>
                </a:solidFill>
                <a:latin typeface="Arial"/>
                <a:ea typeface="Arial"/>
                <a:cs typeface="Arial"/>
              </a:defRPr>
            </a:pPr>
            <a:r>
              <a:rPr sz="1275" b="0">
                <a:solidFill>
                  <a:srgbClr val="52616A"/>
                </a:solidFill>
                <a:latin typeface="Arial"/>
                <a:ea typeface="Arial"/>
                <a:cs typeface="Arial"/>
              </a:rPr>
              <a:t>Workbook p34   A31</a:t>
            </a:r>
          </a:p>
        </p:txBody>
      </p:sp>
      <p:sp>
        <p:nvSpPr>
          <p:cNvPr id="4" name="text-3">
            <a:extLst>
              <a:ext uri="{FF2B5EF4-FFF2-40B4-BE49-F238E27FC236}">
                <a16:creationId xmlns:a16="http://schemas.microsoft.com/office/drawing/2014/main" id="{70D18C7D-FE13-420C-B317-7A2B7384D8A9}"/>
              </a:ext>
            </a:extLst>
          </p:cNvPr>
          <p:cNvSpPr>
            <a:spLocks noGrp="1"/>
          </p:cNvSpPr>
          <p:nvPr/>
        </p:nvSpPr>
        <p:spPr>
          <a:xfrm>
            <a:off x="11049000" y="6438900"/>
            <a:ext cx="571500" cy="228600"/>
          </a:xfrm>
          <a:prstGeom prst="rect">
            <a:avLst/>
          </a:prstGeom>
          <a:noFill/>
          <a:ln w="0">
            <a:noFill/>
          </a:ln>
        </p:spPr>
        <p:txBody>
          <a:bodyPr wrap="square" lIns="0" tIns="0" rIns="0" bIns="0" anchor="t">
            <a:noAutofit/>
          </a:bodyPr>
          <a:lstStyle/>
          <a:p>
            <a:pPr algn="r">
              <a:buNone/>
              <a:defRPr sz="1350" b="0">
                <a:solidFill>
                  <a:srgbClr val="52616A"/>
                </a:solidFill>
                <a:latin typeface="Arial"/>
                <a:ea typeface="Arial"/>
                <a:cs typeface="Arial"/>
              </a:defRPr>
            </a:pPr>
            <a:r>
              <a:rPr sz="1350" b="0">
                <a:solidFill>
                  <a:srgbClr val="52616A"/>
                </a:solidFill>
                <a:latin typeface="Arial"/>
                <a:ea typeface="Arial"/>
                <a:cs typeface="Arial"/>
              </a:rPr>
              <a:t>60</a:t>
            </a:r>
          </a:p>
        </p:txBody>
      </p:sp>
      <p:sp>
        <p:nvSpPr>
          <p:cNvPr id="5" name="text-4">
            <a:extLst>
              <a:ext uri="{FF2B5EF4-FFF2-40B4-BE49-F238E27FC236}">
                <a16:creationId xmlns:a16="http://schemas.microsoft.com/office/drawing/2014/main" id="{8B5D4650-C5F2-42BD-95A3-565DE69D442F}"/>
              </a:ext>
            </a:extLst>
          </p:cNvPr>
          <p:cNvSpPr>
            <a:spLocks noGrp="1"/>
          </p:cNvSpPr>
          <p:nvPr/>
        </p:nvSpPr>
        <p:spPr>
          <a:xfrm>
            <a:off x="571500" y="1533525"/>
            <a:ext cx="10953750" cy="323850"/>
          </a:xfrm>
          <a:prstGeom prst="rect">
            <a:avLst/>
          </a:prstGeom>
          <a:noFill/>
          <a:ln w="0">
            <a:noFill/>
          </a:ln>
        </p:spPr>
        <p:txBody>
          <a:bodyPr wrap="square" lIns="0" tIns="0" rIns="0" bIns="0" anchor="t">
            <a:noAutofit/>
          </a:bodyPr>
          <a:lstStyle/>
          <a:p>
            <a:pPr algn="l">
              <a:buNone/>
              <a:defRPr sz="1725" b="1">
                <a:solidFill>
                  <a:srgbClr val="176779"/>
                </a:solidFill>
                <a:latin typeface="Arial"/>
                <a:ea typeface="Arial"/>
                <a:cs typeface="Arial"/>
              </a:defRPr>
            </a:pPr>
            <a:r>
              <a:rPr sz="1725" b="1">
                <a:solidFill>
                  <a:srgbClr val="176779"/>
                </a:solidFill>
                <a:latin typeface="Arial"/>
                <a:ea typeface="Arial"/>
                <a:cs typeface="Arial"/>
              </a:rPr>
              <a:t>A31   5 minutes total across both question slides</a:t>
            </a:r>
          </a:p>
        </p:txBody>
      </p:sp>
      <p:sp>
        <p:nvSpPr>
          <p:cNvPr id="6" name="text-5">
            <a:extLst>
              <a:ext uri="{FF2B5EF4-FFF2-40B4-BE49-F238E27FC236}">
                <a16:creationId xmlns:a16="http://schemas.microsoft.com/office/drawing/2014/main" id="{69B0D6D5-41B0-4F3B-B88A-CC860921DDDD}"/>
              </a:ext>
            </a:extLst>
          </p:cNvPr>
          <p:cNvSpPr>
            <a:spLocks noGrp="1"/>
          </p:cNvSpPr>
          <p:nvPr/>
        </p:nvSpPr>
        <p:spPr>
          <a:xfrm>
            <a:off x="571500" y="2076450"/>
            <a:ext cx="11001375" cy="3810000"/>
          </a:xfrm>
          <a:prstGeom prst="rect">
            <a:avLst/>
          </a:prstGeom>
          <a:noFill/>
          <a:ln w="0">
            <a:noFill/>
          </a:ln>
        </p:spPr>
        <p:txBody>
          <a:bodyPr wrap="square" lIns="0" tIns="0" rIns="0" bIns="0" anchor="t">
            <a:noAutofit/>
          </a:bodyPr>
          <a:lstStyle/>
          <a:p>
            <a:pPr algn="l">
              <a:buNone/>
              <a:defRPr sz="2400" b="0">
                <a:solidFill>
                  <a:srgbClr val="17242C"/>
                </a:solidFill>
                <a:latin typeface="Arial"/>
                <a:ea typeface="Arial"/>
                <a:cs typeface="Arial"/>
              </a:defRPr>
            </a:pPr>
            <a:r>
              <a:rPr sz="2400" b="0">
                <a:solidFill>
                  <a:srgbClr val="17242C"/>
                </a:solidFill>
                <a:latin typeface="Arial"/>
                <a:ea typeface="Arial"/>
                <a:cs typeface="Arial"/>
              </a:rPr>
              <a:t>1. A city’s crude death rate rises as its population ages. Name a useful additional measure for comparing mortality over time and explain why.</a:t>
            </a:r>
          </a:p>
          <a:p>
            <a:endParaRPr sz="2400" b="0">
              <a:solidFill>
                <a:srgbClr val="17242C"/>
              </a:solidFill>
              <a:latin typeface="Arial"/>
              <a:ea typeface="Arial"/>
              <a:cs typeface="Arial"/>
            </a:endParaRPr>
          </a:p>
          <a:p>
            <a:pPr algn="l">
              <a:buNone/>
              <a:defRPr sz="2400" b="0">
                <a:solidFill>
                  <a:srgbClr val="17242C"/>
                </a:solidFill>
                <a:latin typeface="Arial"/>
                <a:ea typeface="Arial"/>
                <a:cs typeface="Arial"/>
              </a:defRPr>
            </a:pPr>
            <a:r>
              <a:rPr sz="2400" b="0">
                <a:solidFill>
                  <a:srgbClr val="17242C"/>
                </a:solidFill>
                <a:latin typeface="Arial"/>
                <a:ea typeface="Arial"/>
                <a:cs typeface="Arial"/>
              </a:rPr>
              <a:t>2. A health campaign reaches many residents but very few people with low incomes. What question should be asked before claiming it reduced inequity?</a:t>
            </a:r>
          </a:p>
          <a:p>
            <a:endParaRPr sz="2400" b="0">
              <a:solidFill>
                <a:srgbClr val="17242C"/>
              </a:solidFill>
              <a:latin typeface="Arial"/>
              <a:ea typeface="Arial"/>
              <a:cs typeface="Arial"/>
            </a:endParaRPr>
          </a:p>
          <a:p>
            <a:pPr algn="l">
              <a:buNone/>
              <a:defRPr sz="2400" b="0">
                <a:solidFill>
                  <a:srgbClr val="17242C"/>
                </a:solidFill>
                <a:latin typeface="Arial"/>
                <a:ea typeface="Arial"/>
                <a:cs typeface="Arial"/>
              </a:defRPr>
            </a:pPr>
            <a:r>
              <a:rPr sz="2400" b="0">
                <a:solidFill>
                  <a:srgbClr val="17242C"/>
                </a:solidFill>
                <a:latin typeface="Arial"/>
                <a:ea typeface="Arial"/>
                <a:cs typeface="Arial"/>
              </a:rPr>
              <a:t>3. Name one link between progressive resistance training and improved force production.</a:t>
            </a:r>
          </a:p>
        </p:txBody>
      </p:sp>
    </p:spTree>
    <p:extLst>
      <p:ext uri="{BB962C8B-B14F-4D97-AF65-F5344CB8AC3E}">
        <p14:creationId xmlns:p14="http://schemas.microsoft.com/office/powerpoint/2010/main" val="183512677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text-0">
            <a:extLst>
              <a:ext uri="{FF2B5EF4-FFF2-40B4-BE49-F238E27FC236}">
                <a16:creationId xmlns:a16="http://schemas.microsoft.com/office/drawing/2014/main" id="{447792F9-D6E2-4E2C-A4C6-0E725D655D15}"/>
              </a:ext>
            </a:extLst>
          </p:cNvPr>
          <p:cNvSpPr>
            <a:spLocks noGrp="1"/>
          </p:cNvSpPr>
          <p:nvPr/>
        </p:nvSpPr>
        <p:spPr>
          <a:xfrm>
            <a:off x="571500" y="571500"/>
            <a:ext cx="11049000" cy="1009650"/>
          </a:xfrm>
          <a:prstGeom prst="rect">
            <a:avLst/>
          </a:prstGeom>
          <a:noFill/>
          <a:ln w="0">
            <a:noFill/>
          </a:ln>
        </p:spPr>
        <p:txBody>
          <a:bodyPr wrap="square" lIns="0" tIns="0" rIns="0" bIns="0" anchor="t">
            <a:noAutofit/>
          </a:bodyPr>
          <a:lstStyle/>
          <a:p>
            <a:pPr algn="l">
              <a:buNone/>
              <a:defRPr sz="3150" b="1">
                <a:solidFill>
                  <a:srgbClr val="17242C"/>
                </a:solidFill>
                <a:latin typeface="Arial"/>
                <a:ea typeface="Arial"/>
                <a:cs typeface="Arial"/>
              </a:defRPr>
            </a:pPr>
            <a:r>
              <a:rPr sz="3150" b="1">
                <a:solidFill>
                  <a:srgbClr val="17242C"/>
                </a:solidFill>
                <a:latin typeface="Arial"/>
                <a:ea typeface="Arial"/>
                <a:cs typeface="Arial"/>
              </a:rPr>
              <a:t>A31  Question (2/2)</a:t>
            </a:r>
          </a:p>
        </p:txBody>
      </p:sp>
      <p:sp>
        <p:nvSpPr>
          <p:cNvPr id="2" name="shape-1">
            <a:extLst>
              <a:ext uri="{FF2B5EF4-FFF2-40B4-BE49-F238E27FC236}">
                <a16:creationId xmlns:a16="http://schemas.microsoft.com/office/drawing/2014/main" id="{7D38B56F-959D-4341-9CC0-2179DD975487}"/>
              </a:ext>
            </a:extLst>
          </p:cNvPr>
          <p:cNvSpPr>
            <a:spLocks noGrp="1"/>
          </p:cNvSpPr>
          <p:nvPr/>
        </p:nvSpPr>
        <p:spPr>
          <a:xfrm>
            <a:off x="571500" y="6315075"/>
            <a:ext cx="11049000" cy="0"/>
          </a:xfrm>
          <a:prstGeom prst="line">
            <a:avLst/>
          </a:prstGeom>
          <a:noFill/>
          <a:ln w="14288">
            <a:solidFill>
              <a:srgbClr val="D5DEE2"/>
            </a:solidFill>
          </a:ln>
        </p:spPr>
        <p:txBody>
          <a:bodyPr/>
          <a:lstStyle/>
          <a:p>
            <a:endParaRPr lang="en-US"/>
          </a:p>
        </p:txBody>
      </p:sp>
      <p:sp>
        <p:nvSpPr>
          <p:cNvPr id="3" name="text-2">
            <a:extLst>
              <a:ext uri="{FF2B5EF4-FFF2-40B4-BE49-F238E27FC236}">
                <a16:creationId xmlns:a16="http://schemas.microsoft.com/office/drawing/2014/main" id="{D0C78D78-2246-48EA-BCAC-5D226DE1F779}"/>
              </a:ext>
            </a:extLst>
          </p:cNvPr>
          <p:cNvSpPr>
            <a:spLocks noGrp="1"/>
          </p:cNvSpPr>
          <p:nvPr/>
        </p:nvSpPr>
        <p:spPr>
          <a:xfrm>
            <a:off x="571500" y="6457950"/>
            <a:ext cx="9429750" cy="209550"/>
          </a:xfrm>
          <a:prstGeom prst="rect">
            <a:avLst/>
          </a:prstGeom>
          <a:noFill/>
          <a:ln w="0">
            <a:noFill/>
          </a:ln>
        </p:spPr>
        <p:txBody>
          <a:bodyPr wrap="square" lIns="0" tIns="0" rIns="0" bIns="0" anchor="t">
            <a:noAutofit/>
          </a:bodyPr>
          <a:lstStyle/>
          <a:p>
            <a:pPr algn="l">
              <a:buNone/>
              <a:defRPr sz="1275" b="0">
                <a:solidFill>
                  <a:srgbClr val="52616A"/>
                </a:solidFill>
                <a:latin typeface="Arial"/>
                <a:ea typeface="Arial"/>
                <a:cs typeface="Arial"/>
              </a:defRPr>
            </a:pPr>
            <a:r>
              <a:rPr sz="1275" b="0">
                <a:solidFill>
                  <a:srgbClr val="52616A"/>
                </a:solidFill>
                <a:latin typeface="Arial"/>
                <a:ea typeface="Arial"/>
                <a:cs typeface="Arial"/>
              </a:rPr>
              <a:t>Workbook p34   A31</a:t>
            </a:r>
          </a:p>
        </p:txBody>
      </p:sp>
      <p:sp>
        <p:nvSpPr>
          <p:cNvPr id="4" name="text-3">
            <a:extLst>
              <a:ext uri="{FF2B5EF4-FFF2-40B4-BE49-F238E27FC236}">
                <a16:creationId xmlns:a16="http://schemas.microsoft.com/office/drawing/2014/main" id="{FF77EF96-C35B-4A5A-B954-C7950BB208C0}"/>
              </a:ext>
            </a:extLst>
          </p:cNvPr>
          <p:cNvSpPr>
            <a:spLocks noGrp="1"/>
          </p:cNvSpPr>
          <p:nvPr/>
        </p:nvSpPr>
        <p:spPr>
          <a:xfrm>
            <a:off x="11049000" y="6438900"/>
            <a:ext cx="571500" cy="228600"/>
          </a:xfrm>
          <a:prstGeom prst="rect">
            <a:avLst/>
          </a:prstGeom>
          <a:noFill/>
          <a:ln w="0">
            <a:noFill/>
          </a:ln>
        </p:spPr>
        <p:txBody>
          <a:bodyPr wrap="square" lIns="0" tIns="0" rIns="0" bIns="0" anchor="t">
            <a:noAutofit/>
          </a:bodyPr>
          <a:lstStyle/>
          <a:p>
            <a:pPr algn="r">
              <a:buNone/>
              <a:defRPr sz="1350" b="0">
                <a:solidFill>
                  <a:srgbClr val="52616A"/>
                </a:solidFill>
                <a:latin typeface="Arial"/>
                <a:ea typeface="Arial"/>
                <a:cs typeface="Arial"/>
              </a:defRPr>
            </a:pPr>
            <a:r>
              <a:rPr sz="1350" b="0">
                <a:solidFill>
                  <a:srgbClr val="52616A"/>
                </a:solidFill>
                <a:latin typeface="Arial"/>
                <a:ea typeface="Arial"/>
                <a:cs typeface="Arial"/>
              </a:rPr>
              <a:t>61</a:t>
            </a:r>
          </a:p>
        </p:txBody>
      </p:sp>
      <p:sp>
        <p:nvSpPr>
          <p:cNvPr id="5" name="text-4">
            <a:extLst>
              <a:ext uri="{FF2B5EF4-FFF2-40B4-BE49-F238E27FC236}">
                <a16:creationId xmlns:a16="http://schemas.microsoft.com/office/drawing/2014/main" id="{B1D086FA-4C9B-476B-BC4C-E2959D286106}"/>
              </a:ext>
            </a:extLst>
          </p:cNvPr>
          <p:cNvSpPr>
            <a:spLocks noGrp="1"/>
          </p:cNvSpPr>
          <p:nvPr/>
        </p:nvSpPr>
        <p:spPr>
          <a:xfrm>
            <a:off x="571500" y="1533525"/>
            <a:ext cx="10953750" cy="323850"/>
          </a:xfrm>
          <a:prstGeom prst="rect">
            <a:avLst/>
          </a:prstGeom>
          <a:noFill/>
          <a:ln w="0">
            <a:noFill/>
          </a:ln>
        </p:spPr>
        <p:txBody>
          <a:bodyPr wrap="square" lIns="0" tIns="0" rIns="0" bIns="0" anchor="t">
            <a:noAutofit/>
          </a:bodyPr>
          <a:lstStyle/>
          <a:p>
            <a:pPr algn="l">
              <a:buNone/>
              <a:defRPr sz="1725" b="1">
                <a:solidFill>
                  <a:srgbClr val="176779"/>
                </a:solidFill>
                <a:latin typeface="Arial"/>
                <a:ea typeface="Arial"/>
                <a:cs typeface="Arial"/>
              </a:defRPr>
            </a:pPr>
            <a:r>
              <a:rPr sz="1725" b="1">
                <a:solidFill>
                  <a:srgbClr val="176779"/>
                </a:solidFill>
                <a:latin typeface="Arial"/>
                <a:ea typeface="Arial"/>
                <a:cs typeface="Arial"/>
              </a:rPr>
              <a:t>A31   5 minutes total across both question slides</a:t>
            </a:r>
          </a:p>
        </p:txBody>
      </p:sp>
      <p:sp>
        <p:nvSpPr>
          <p:cNvPr id="6" name="text-5">
            <a:extLst>
              <a:ext uri="{FF2B5EF4-FFF2-40B4-BE49-F238E27FC236}">
                <a16:creationId xmlns:a16="http://schemas.microsoft.com/office/drawing/2014/main" id="{6CF7F43C-EC4E-4D7B-9432-8676B53ACCFA}"/>
              </a:ext>
            </a:extLst>
          </p:cNvPr>
          <p:cNvSpPr>
            <a:spLocks noGrp="1"/>
          </p:cNvSpPr>
          <p:nvPr/>
        </p:nvSpPr>
        <p:spPr>
          <a:xfrm>
            <a:off x="571500" y="2076450"/>
            <a:ext cx="11001375" cy="3810000"/>
          </a:xfrm>
          <a:prstGeom prst="rect">
            <a:avLst/>
          </a:prstGeom>
          <a:noFill/>
          <a:ln w="0">
            <a:noFill/>
          </a:ln>
        </p:spPr>
        <p:txBody>
          <a:bodyPr wrap="square" lIns="0" tIns="0" rIns="0" bIns="0" anchor="t">
            <a:noAutofit/>
          </a:bodyPr>
          <a:lstStyle/>
          <a:p>
            <a:pPr algn="l">
              <a:buNone/>
              <a:defRPr sz="2250" b="0">
                <a:solidFill>
                  <a:srgbClr val="17242C"/>
                </a:solidFill>
                <a:latin typeface="Arial"/>
                <a:ea typeface="Arial"/>
                <a:cs typeface="Arial"/>
              </a:defRPr>
            </a:pPr>
            <a:r>
              <a:rPr sz="2250" b="0">
                <a:solidFill>
                  <a:srgbClr val="17242C"/>
                </a:solidFill>
                <a:latin typeface="Arial"/>
                <a:ea typeface="Arial"/>
                <a:cs typeface="Arial"/>
              </a:rPr>
              <a:t>4. Why should a successful individual-sport training plan not be copied unchanged by an entire team?</a:t>
            </a:r>
          </a:p>
          <a:p>
            <a:endParaRPr sz="2250" b="0">
              <a:solidFill>
                <a:srgbClr val="17242C"/>
              </a:solidFill>
              <a:latin typeface="Arial"/>
              <a:ea typeface="Arial"/>
              <a:cs typeface="Arial"/>
            </a:endParaRPr>
          </a:p>
          <a:p>
            <a:pPr algn="l">
              <a:buNone/>
              <a:defRPr sz="2250" b="0">
                <a:solidFill>
                  <a:srgbClr val="17242C"/>
                </a:solidFill>
                <a:latin typeface="Arial"/>
                <a:ea typeface="Arial"/>
                <a:cs typeface="Arial"/>
              </a:defRPr>
            </a:pPr>
            <a:r>
              <a:rPr sz="2250" b="0">
                <a:solidFill>
                  <a:srgbClr val="17242C"/>
                </a:solidFill>
                <a:latin typeface="Arial"/>
                <a:ea typeface="Arial"/>
                <a:cs typeface="Arial"/>
              </a:rPr>
              <a:t>5. Unpack this question: “Justify TWO recovery strategies for a tennis player during a tournament. (6 marks)” Identify the verb, exact number of choices and the contextual link needed. Do not write the full answer.</a:t>
            </a:r>
          </a:p>
        </p:txBody>
      </p:sp>
    </p:spTree>
    <p:extLst>
      <p:ext uri="{BB962C8B-B14F-4D97-AF65-F5344CB8AC3E}">
        <p14:creationId xmlns:p14="http://schemas.microsoft.com/office/powerpoint/2010/main" val="63927501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 name="text-0">
            <a:extLst>
              <a:ext uri="{FF2B5EF4-FFF2-40B4-BE49-F238E27FC236}">
                <a16:creationId xmlns:a16="http://schemas.microsoft.com/office/drawing/2014/main" id="{97C2ED0C-87E3-4485-B344-A182232046ED}"/>
              </a:ext>
            </a:extLst>
          </p:cNvPr>
          <p:cNvSpPr>
            <a:spLocks noGrp="1"/>
          </p:cNvSpPr>
          <p:nvPr/>
        </p:nvSpPr>
        <p:spPr>
          <a:xfrm>
            <a:off x="571500" y="571500"/>
            <a:ext cx="11049000" cy="1009650"/>
          </a:xfrm>
          <a:prstGeom prst="rect">
            <a:avLst/>
          </a:prstGeom>
          <a:noFill/>
          <a:ln w="0">
            <a:noFill/>
          </a:ln>
        </p:spPr>
        <p:txBody>
          <a:bodyPr wrap="square" lIns="0" tIns="0" rIns="0" bIns="0" anchor="t">
            <a:noAutofit/>
          </a:bodyPr>
          <a:lstStyle/>
          <a:p>
            <a:pPr algn="l">
              <a:buNone/>
              <a:defRPr sz="3150" b="1">
                <a:solidFill>
                  <a:srgbClr val="17242C"/>
                </a:solidFill>
                <a:latin typeface="Arial"/>
                <a:ea typeface="Arial"/>
                <a:cs typeface="Arial"/>
              </a:defRPr>
            </a:pPr>
            <a:r>
              <a:rPr sz="3150" b="1">
                <a:solidFill>
                  <a:srgbClr val="17242C"/>
                </a:solidFill>
                <a:latin typeface="Arial"/>
                <a:ea typeface="Arial"/>
                <a:cs typeface="Arial"/>
              </a:rPr>
              <a:t>A31  The missing links</a:t>
            </a:r>
          </a:p>
        </p:txBody>
      </p:sp>
      <p:sp>
        <p:nvSpPr>
          <p:cNvPr id="2" name="shape-1">
            <a:extLst>
              <a:ext uri="{FF2B5EF4-FFF2-40B4-BE49-F238E27FC236}">
                <a16:creationId xmlns:a16="http://schemas.microsoft.com/office/drawing/2014/main" id="{82DD32CC-57FE-46B0-AC68-3319A1D24F0D}"/>
              </a:ext>
            </a:extLst>
          </p:cNvPr>
          <p:cNvSpPr>
            <a:spLocks noGrp="1"/>
          </p:cNvSpPr>
          <p:nvPr/>
        </p:nvSpPr>
        <p:spPr>
          <a:xfrm>
            <a:off x="571500" y="6315075"/>
            <a:ext cx="11049000" cy="0"/>
          </a:xfrm>
          <a:prstGeom prst="line">
            <a:avLst/>
          </a:prstGeom>
          <a:noFill/>
          <a:ln w="14288">
            <a:solidFill>
              <a:srgbClr val="D5DEE2"/>
            </a:solidFill>
          </a:ln>
        </p:spPr>
        <p:txBody>
          <a:bodyPr/>
          <a:lstStyle/>
          <a:p>
            <a:endParaRPr lang="en-US"/>
          </a:p>
        </p:txBody>
      </p:sp>
      <p:sp>
        <p:nvSpPr>
          <p:cNvPr id="3" name="text-2">
            <a:extLst>
              <a:ext uri="{FF2B5EF4-FFF2-40B4-BE49-F238E27FC236}">
                <a16:creationId xmlns:a16="http://schemas.microsoft.com/office/drawing/2014/main" id="{1D242A14-4FD6-4007-A9EE-717F2C111790}"/>
              </a:ext>
            </a:extLst>
          </p:cNvPr>
          <p:cNvSpPr>
            <a:spLocks noGrp="1"/>
          </p:cNvSpPr>
          <p:nvPr/>
        </p:nvSpPr>
        <p:spPr>
          <a:xfrm>
            <a:off x="571500" y="6457950"/>
            <a:ext cx="9429750" cy="209550"/>
          </a:xfrm>
          <a:prstGeom prst="rect">
            <a:avLst/>
          </a:prstGeom>
          <a:noFill/>
          <a:ln w="0">
            <a:noFill/>
          </a:ln>
        </p:spPr>
        <p:txBody>
          <a:bodyPr wrap="square" lIns="0" tIns="0" rIns="0" bIns="0" anchor="t">
            <a:noAutofit/>
          </a:bodyPr>
          <a:lstStyle/>
          <a:p>
            <a:pPr algn="l">
              <a:buNone/>
              <a:defRPr sz="1275" b="0">
                <a:solidFill>
                  <a:srgbClr val="52616A"/>
                </a:solidFill>
                <a:latin typeface="Arial"/>
                <a:ea typeface="Arial"/>
                <a:cs typeface="Arial"/>
              </a:defRPr>
            </a:pPr>
            <a:r>
              <a:rPr sz="1275" b="0">
                <a:solidFill>
                  <a:srgbClr val="52616A"/>
                </a:solidFill>
                <a:latin typeface="Arial"/>
                <a:ea typeface="Arial"/>
                <a:cs typeface="Arial"/>
              </a:rPr>
              <a:t>Workbook p34   A31</a:t>
            </a:r>
          </a:p>
        </p:txBody>
      </p:sp>
      <p:sp>
        <p:nvSpPr>
          <p:cNvPr id="4" name="text-3">
            <a:extLst>
              <a:ext uri="{FF2B5EF4-FFF2-40B4-BE49-F238E27FC236}">
                <a16:creationId xmlns:a16="http://schemas.microsoft.com/office/drawing/2014/main" id="{7A212777-2566-4422-938F-B78D48522983}"/>
              </a:ext>
            </a:extLst>
          </p:cNvPr>
          <p:cNvSpPr>
            <a:spLocks noGrp="1"/>
          </p:cNvSpPr>
          <p:nvPr/>
        </p:nvSpPr>
        <p:spPr>
          <a:xfrm>
            <a:off x="11049000" y="6438900"/>
            <a:ext cx="571500" cy="228600"/>
          </a:xfrm>
          <a:prstGeom prst="rect">
            <a:avLst/>
          </a:prstGeom>
          <a:noFill/>
          <a:ln w="0">
            <a:noFill/>
          </a:ln>
        </p:spPr>
        <p:txBody>
          <a:bodyPr wrap="square" lIns="0" tIns="0" rIns="0" bIns="0" anchor="t">
            <a:noAutofit/>
          </a:bodyPr>
          <a:lstStyle/>
          <a:p>
            <a:pPr algn="r">
              <a:buNone/>
              <a:defRPr sz="1350" b="0">
                <a:solidFill>
                  <a:srgbClr val="52616A"/>
                </a:solidFill>
                <a:latin typeface="Arial"/>
                <a:ea typeface="Arial"/>
                <a:cs typeface="Arial"/>
              </a:defRPr>
            </a:pPr>
            <a:r>
              <a:rPr sz="1350" b="0">
                <a:solidFill>
                  <a:srgbClr val="52616A"/>
                </a:solidFill>
                <a:latin typeface="Arial"/>
                <a:ea typeface="Arial"/>
                <a:cs typeface="Arial"/>
              </a:rPr>
              <a:t>62</a:t>
            </a:r>
          </a:p>
        </p:txBody>
      </p:sp>
      <p:sp>
        <p:nvSpPr>
          <p:cNvPr id="5" name="text-4">
            <a:extLst>
              <a:ext uri="{FF2B5EF4-FFF2-40B4-BE49-F238E27FC236}">
                <a16:creationId xmlns:a16="http://schemas.microsoft.com/office/drawing/2014/main" id="{CB9570B9-0493-46B4-86CF-518DF2AEA933}"/>
              </a:ext>
            </a:extLst>
          </p:cNvPr>
          <p:cNvSpPr>
            <a:spLocks noGrp="1"/>
          </p:cNvSpPr>
          <p:nvPr/>
        </p:nvSpPr>
        <p:spPr>
          <a:xfrm>
            <a:off x="571500" y="1790700"/>
            <a:ext cx="2238375" cy="781050"/>
          </a:xfrm>
          <a:prstGeom prst="rect">
            <a:avLst/>
          </a:prstGeom>
          <a:noFill/>
          <a:ln w="0">
            <a:noFill/>
          </a:ln>
        </p:spPr>
        <p:txBody>
          <a:bodyPr wrap="square" lIns="0" tIns="0" rIns="0" bIns="0" anchor="t">
            <a:noAutofit/>
          </a:bodyPr>
          <a:lstStyle/>
          <a:p>
            <a:pPr algn="l">
              <a:buNone/>
              <a:defRPr sz="2100" b="1">
                <a:solidFill>
                  <a:srgbClr val="176779"/>
                </a:solidFill>
                <a:latin typeface="Arial"/>
                <a:ea typeface="Arial"/>
                <a:cs typeface="Arial"/>
              </a:defRPr>
            </a:pPr>
            <a:r>
              <a:rPr sz="2100" b="1">
                <a:solidFill>
                  <a:srgbClr val="176779"/>
                </a:solidFill>
                <a:latin typeface="Arial"/>
                <a:ea typeface="Arial"/>
                <a:cs typeface="Arial"/>
              </a:rPr>
              <a:t>1–2: health evidence</a:t>
            </a:r>
          </a:p>
        </p:txBody>
      </p:sp>
      <p:sp>
        <p:nvSpPr>
          <p:cNvPr id="6" name="text-5">
            <a:extLst>
              <a:ext uri="{FF2B5EF4-FFF2-40B4-BE49-F238E27FC236}">
                <a16:creationId xmlns:a16="http://schemas.microsoft.com/office/drawing/2014/main" id="{9BA01108-3FA1-4815-BB8B-CF74D30852D4}"/>
              </a:ext>
            </a:extLst>
          </p:cNvPr>
          <p:cNvSpPr>
            <a:spLocks noGrp="1"/>
          </p:cNvSpPr>
          <p:nvPr/>
        </p:nvSpPr>
        <p:spPr>
          <a:xfrm>
            <a:off x="3095625" y="1790700"/>
            <a:ext cx="8524875" cy="1104900"/>
          </a:xfrm>
          <a:prstGeom prst="rect">
            <a:avLst/>
          </a:prstGeom>
          <a:noFill/>
          <a:ln w="0">
            <a:noFill/>
          </a:ln>
        </p:spPr>
        <p:txBody>
          <a:bodyPr wrap="square" lIns="0" tIns="0" rIns="0" bIns="0" anchor="t">
            <a:noAutofit/>
          </a:bodyPr>
          <a:lstStyle/>
          <a:p>
            <a:pPr algn="l">
              <a:buNone/>
              <a:defRPr sz="2100" b="0">
                <a:solidFill>
                  <a:srgbClr val="17242C"/>
                </a:solidFill>
                <a:latin typeface="Arial"/>
                <a:ea typeface="Arial"/>
                <a:cs typeface="Arial"/>
              </a:defRPr>
            </a:pPr>
            <a:r>
              <a:rPr sz="2100" b="0">
                <a:solidFill>
                  <a:srgbClr val="17242C"/>
                </a:solidFill>
                <a:latin typeface="Arial"/>
                <a:ea typeface="Arial"/>
                <a:cs typeface="Arial"/>
              </a:rPr>
              <a:t>Age-standardised mortality adjusts for age structure. Check whether the least-served group benefited and the gap narrowed.</a:t>
            </a:r>
          </a:p>
        </p:txBody>
      </p:sp>
      <p:sp>
        <p:nvSpPr>
          <p:cNvPr id="7" name="shape-6">
            <a:extLst>
              <a:ext uri="{FF2B5EF4-FFF2-40B4-BE49-F238E27FC236}">
                <a16:creationId xmlns:a16="http://schemas.microsoft.com/office/drawing/2014/main" id="{F88BD0D4-EB9C-413F-A9EA-37BCA9683C50}"/>
              </a:ext>
            </a:extLst>
          </p:cNvPr>
          <p:cNvSpPr>
            <a:spLocks noGrp="1"/>
          </p:cNvSpPr>
          <p:nvPr/>
        </p:nvSpPr>
        <p:spPr>
          <a:xfrm>
            <a:off x="571500" y="2905125"/>
            <a:ext cx="11049000" cy="0"/>
          </a:xfrm>
          <a:prstGeom prst="line">
            <a:avLst/>
          </a:prstGeom>
          <a:noFill/>
          <a:ln w="14288">
            <a:solidFill>
              <a:srgbClr val="D5DEE2"/>
            </a:solidFill>
          </a:ln>
        </p:spPr>
        <p:txBody>
          <a:bodyPr/>
          <a:lstStyle/>
          <a:p>
            <a:endParaRPr lang="en-US"/>
          </a:p>
        </p:txBody>
      </p:sp>
      <p:sp>
        <p:nvSpPr>
          <p:cNvPr id="8" name="text-7">
            <a:extLst>
              <a:ext uri="{FF2B5EF4-FFF2-40B4-BE49-F238E27FC236}">
                <a16:creationId xmlns:a16="http://schemas.microsoft.com/office/drawing/2014/main" id="{0E14F5A5-6AB6-4641-A825-3240CD696CC0}"/>
              </a:ext>
            </a:extLst>
          </p:cNvPr>
          <p:cNvSpPr>
            <a:spLocks noGrp="1"/>
          </p:cNvSpPr>
          <p:nvPr/>
        </p:nvSpPr>
        <p:spPr>
          <a:xfrm>
            <a:off x="571500" y="3057525"/>
            <a:ext cx="2238375" cy="781050"/>
          </a:xfrm>
          <a:prstGeom prst="rect">
            <a:avLst/>
          </a:prstGeom>
          <a:noFill/>
          <a:ln w="0">
            <a:noFill/>
          </a:ln>
        </p:spPr>
        <p:txBody>
          <a:bodyPr wrap="square" lIns="0" tIns="0" rIns="0" bIns="0" anchor="t">
            <a:noAutofit/>
          </a:bodyPr>
          <a:lstStyle/>
          <a:p>
            <a:pPr algn="l">
              <a:buNone/>
              <a:defRPr sz="2100" b="1">
                <a:solidFill>
                  <a:srgbClr val="176779"/>
                </a:solidFill>
                <a:latin typeface="Arial"/>
                <a:ea typeface="Arial"/>
                <a:cs typeface="Arial"/>
              </a:defRPr>
            </a:pPr>
            <a:r>
              <a:rPr sz="2100" b="1">
                <a:solidFill>
                  <a:srgbClr val="176779"/>
                </a:solidFill>
                <a:latin typeface="Arial"/>
                <a:ea typeface="Arial"/>
                <a:cs typeface="Arial"/>
              </a:rPr>
              <a:t>3–4: training</a:t>
            </a:r>
          </a:p>
        </p:txBody>
      </p:sp>
      <p:sp>
        <p:nvSpPr>
          <p:cNvPr id="9" name="text-8">
            <a:extLst>
              <a:ext uri="{FF2B5EF4-FFF2-40B4-BE49-F238E27FC236}">
                <a16:creationId xmlns:a16="http://schemas.microsoft.com/office/drawing/2014/main" id="{3AAD1F79-9333-4BA0-A1E4-2DAEFC5789DA}"/>
              </a:ext>
            </a:extLst>
          </p:cNvPr>
          <p:cNvSpPr>
            <a:spLocks noGrp="1"/>
          </p:cNvSpPr>
          <p:nvPr/>
        </p:nvSpPr>
        <p:spPr>
          <a:xfrm>
            <a:off x="3095625" y="3057525"/>
            <a:ext cx="8524875" cy="1104900"/>
          </a:xfrm>
          <a:prstGeom prst="rect">
            <a:avLst/>
          </a:prstGeom>
          <a:noFill/>
          <a:ln w="0">
            <a:noFill/>
          </a:ln>
        </p:spPr>
        <p:txBody>
          <a:bodyPr wrap="square" lIns="0" tIns="0" rIns="0" bIns="0" anchor="t">
            <a:noAutofit/>
          </a:bodyPr>
          <a:lstStyle/>
          <a:p>
            <a:pPr algn="l">
              <a:buNone/>
              <a:defRPr sz="2100" b="0">
                <a:solidFill>
                  <a:srgbClr val="17242C"/>
                </a:solidFill>
                <a:latin typeface="Arial"/>
                <a:ea typeface="Arial"/>
                <a:cs typeface="Arial"/>
              </a:defRPr>
            </a:pPr>
            <a:r>
              <a:rPr sz="2100" b="0">
                <a:solidFill>
                  <a:srgbClr val="17242C"/>
                </a:solidFill>
                <a:latin typeface="Arial"/>
                <a:ea typeface="Arial"/>
                <a:cs typeface="Arial"/>
              </a:rPr>
              <a:t>Overload plus recovery supports hypertrophy/neural adaptation. Team roles, calendars and individual needs require adjustment.</a:t>
            </a:r>
          </a:p>
        </p:txBody>
      </p:sp>
      <p:sp>
        <p:nvSpPr>
          <p:cNvPr id="10" name="shape-9">
            <a:extLst>
              <a:ext uri="{FF2B5EF4-FFF2-40B4-BE49-F238E27FC236}">
                <a16:creationId xmlns:a16="http://schemas.microsoft.com/office/drawing/2014/main" id="{5271139B-CBA3-40CD-A3CB-CE90E70FA50D}"/>
              </a:ext>
            </a:extLst>
          </p:cNvPr>
          <p:cNvSpPr>
            <a:spLocks noGrp="1"/>
          </p:cNvSpPr>
          <p:nvPr/>
        </p:nvSpPr>
        <p:spPr>
          <a:xfrm>
            <a:off x="571500" y="4171950"/>
            <a:ext cx="11049000" cy="0"/>
          </a:xfrm>
          <a:prstGeom prst="line">
            <a:avLst/>
          </a:prstGeom>
          <a:noFill/>
          <a:ln w="14288">
            <a:solidFill>
              <a:srgbClr val="D5DEE2"/>
            </a:solidFill>
          </a:ln>
        </p:spPr>
        <p:txBody>
          <a:bodyPr/>
          <a:lstStyle/>
          <a:p>
            <a:endParaRPr lang="en-US"/>
          </a:p>
        </p:txBody>
      </p:sp>
      <p:sp>
        <p:nvSpPr>
          <p:cNvPr id="11" name="text-10">
            <a:extLst>
              <a:ext uri="{FF2B5EF4-FFF2-40B4-BE49-F238E27FC236}">
                <a16:creationId xmlns:a16="http://schemas.microsoft.com/office/drawing/2014/main" id="{64503720-80AE-41F5-9180-22B6AF8A91D4}"/>
              </a:ext>
            </a:extLst>
          </p:cNvPr>
          <p:cNvSpPr>
            <a:spLocks noGrp="1"/>
          </p:cNvSpPr>
          <p:nvPr/>
        </p:nvSpPr>
        <p:spPr>
          <a:xfrm>
            <a:off x="571500" y="4324350"/>
            <a:ext cx="2238375" cy="781050"/>
          </a:xfrm>
          <a:prstGeom prst="rect">
            <a:avLst/>
          </a:prstGeom>
          <a:noFill/>
          <a:ln w="0">
            <a:noFill/>
          </a:ln>
        </p:spPr>
        <p:txBody>
          <a:bodyPr wrap="square" lIns="0" tIns="0" rIns="0" bIns="0" anchor="t">
            <a:noAutofit/>
          </a:bodyPr>
          <a:lstStyle/>
          <a:p>
            <a:pPr algn="l">
              <a:buNone/>
              <a:defRPr sz="2100" b="1">
                <a:solidFill>
                  <a:srgbClr val="176779"/>
                </a:solidFill>
                <a:latin typeface="Arial"/>
                <a:ea typeface="Arial"/>
                <a:cs typeface="Arial"/>
              </a:defRPr>
            </a:pPr>
            <a:r>
              <a:rPr sz="2100" b="1">
                <a:solidFill>
                  <a:srgbClr val="176779"/>
                </a:solidFill>
                <a:latin typeface="Arial"/>
                <a:ea typeface="Arial"/>
                <a:cs typeface="Arial"/>
              </a:rPr>
              <a:t>5: context and choice</a:t>
            </a:r>
          </a:p>
        </p:txBody>
      </p:sp>
      <p:sp>
        <p:nvSpPr>
          <p:cNvPr id="12" name="text-11">
            <a:extLst>
              <a:ext uri="{FF2B5EF4-FFF2-40B4-BE49-F238E27FC236}">
                <a16:creationId xmlns:a16="http://schemas.microsoft.com/office/drawing/2014/main" id="{645A657B-6B87-4D34-81E0-4F9682303D94}"/>
              </a:ext>
            </a:extLst>
          </p:cNvPr>
          <p:cNvSpPr>
            <a:spLocks noGrp="1"/>
          </p:cNvSpPr>
          <p:nvPr/>
        </p:nvSpPr>
        <p:spPr>
          <a:xfrm>
            <a:off x="3095625" y="4324350"/>
            <a:ext cx="8524875" cy="1104900"/>
          </a:xfrm>
          <a:prstGeom prst="rect">
            <a:avLst/>
          </a:prstGeom>
          <a:noFill/>
          <a:ln w="0">
            <a:noFill/>
          </a:ln>
        </p:spPr>
        <p:txBody>
          <a:bodyPr wrap="square" lIns="0" tIns="0" rIns="0" bIns="0" anchor="t">
            <a:noAutofit/>
          </a:bodyPr>
          <a:lstStyle/>
          <a:p>
            <a:pPr algn="l">
              <a:buNone/>
              <a:defRPr sz="2100" b="0">
                <a:solidFill>
                  <a:srgbClr val="17242C"/>
                </a:solidFill>
                <a:latin typeface="Arial"/>
                <a:ea typeface="Arial"/>
                <a:cs typeface="Arial"/>
              </a:defRPr>
            </a:pPr>
            <a:r>
              <a:rPr sz="2100" b="0">
                <a:solidFill>
                  <a:srgbClr val="17242C"/>
                </a:solidFill>
                <a:latin typeface="Arial"/>
                <a:ea typeface="Arial"/>
                <a:cs typeface="Arial"/>
              </a:rPr>
              <a:t>Justify exactly TWO strategies, each linked to tournament demands and recovery between performances.</a:t>
            </a:r>
          </a:p>
        </p:txBody>
      </p:sp>
      <p:sp>
        <p:nvSpPr>
          <p:cNvPr id="13" name="text-12">
            <a:extLst>
              <a:ext uri="{FF2B5EF4-FFF2-40B4-BE49-F238E27FC236}">
                <a16:creationId xmlns:a16="http://schemas.microsoft.com/office/drawing/2014/main" id="{CB29B84B-078E-4546-9C33-B407F150DB04}"/>
              </a:ext>
            </a:extLst>
          </p:cNvPr>
          <p:cNvSpPr>
            <a:spLocks noGrp="1"/>
          </p:cNvSpPr>
          <p:nvPr/>
        </p:nvSpPr>
        <p:spPr>
          <a:xfrm>
            <a:off x="571500" y="5743575"/>
            <a:ext cx="10953750" cy="476250"/>
          </a:xfrm>
          <a:prstGeom prst="rect">
            <a:avLst/>
          </a:prstGeom>
          <a:noFill/>
          <a:ln w="0">
            <a:noFill/>
          </a:ln>
        </p:spPr>
        <p:txBody>
          <a:bodyPr wrap="square" lIns="0" tIns="0" rIns="0" bIns="0" anchor="t">
            <a:noAutofit/>
          </a:bodyPr>
          <a:lstStyle/>
          <a:p>
            <a:pPr algn="l">
              <a:buNone/>
              <a:defRPr sz="1725" b="0">
                <a:solidFill>
                  <a:srgbClr val="966032"/>
                </a:solidFill>
                <a:latin typeface="Arial"/>
                <a:ea typeface="Arial"/>
                <a:cs typeface="Arial"/>
              </a:defRPr>
            </a:pPr>
            <a:r>
              <a:rPr sz="1725" b="0">
                <a:solidFill>
                  <a:srgbClr val="966032"/>
                </a:solidFill>
                <a:latin typeface="Arial"/>
                <a:ea typeface="Arial"/>
                <a:cs typeface="Arial"/>
              </a:rPr>
              <a:t>Use the feedback to identify the relationship you could not explain.</a:t>
            </a:r>
          </a:p>
        </p:txBody>
      </p:sp>
    </p:spTree>
    <p:extLst>
      <p:ext uri="{BB962C8B-B14F-4D97-AF65-F5344CB8AC3E}">
        <p14:creationId xmlns:p14="http://schemas.microsoft.com/office/powerpoint/2010/main" val="99797347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 name="text-0">
            <a:extLst>
              <a:ext uri="{FF2B5EF4-FFF2-40B4-BE49-F238E27FC236}">
                <a16:creationId xmlns:a16="http://schemas.microsoft.com/office/drawing/2014/main" id="{2F99A946-C818-4618-9E5D-F68442AE9AA8}"/>
              </a:ext>
            </a:extLst>
          </p:cNvPr>
          <p:cNvSpPr>
            <a:spLocks noGrp="1"/>
          </p:cNvSpPr>
          <p:nvPr/>
        </p:nvSpPr>
        <p:spPr>
          <a:xfrm>
            <a:off x="571500" y="571500"/>
            <a:ext cx="11049000" cy="1009650"/>
          </a:xfrm>
          <a:prstGeom prst="rect">
            <a:avLst/>
          </a:prstGeom>
          <a:noFill/>
          <a:ln w="0">
            <a:noFill/>
          </a:ln>
        </p:spPr>
        <p:txBody>
          <a:bodyPr wrap="square" lIns="0" tIns="0" rIns="0" bIns="0" anchor="t">
            <a:noAutofit/>
          </a:bodyPr>
          <a:lstStyle/>
          <a:p>
            <a:pPr algn="l">
              <a:buNone/>
              <a:defRPr sz="3150" b="1">
                <a:solidFill>
                  <a:srgbClr val="17242C"/>
                </a:solidFill>
                <a:latin typeface="Arial"/>
                <a:ea typeface="Arial"/>
                <a:cs typeface="Arial"/>
              </a:defRPr>
            </a:pPr>
            <a:r>
              <a:rPr sz="3150" b="1">
                <a:solidFill>
                  <a:srgbClr val="17242C"/>
                </a:solidFill>
                <a:latin typeface="Arial"/>
                <a:ea typeface="Arial"/>
                <a:cs typeface="Arial"/>
              </a:rPr>
              <a:t>A32  Question</a:t>
            </a:r>
          </a:p>
        </p:txBody>
      </p:sp>
      <p:sp>
        <p:nvSpPr>
          <p:cNvPr id="2" name="shape-1">
            <a:extLst>
              <a:ext uri="{FF2B5EF4-FFF2-40B4-BE49-F238E27FC236}">
                <a16:creationId xmlns:a16="http://schemas.microsoft.com/office/drawing/2014/main" id="{85A3D03E-C171-4B71-A630-15B8F23A9C5D}"/>
              </a:ext>
            </a:extLst>
          </p:cNvPr>
          <p:cNvSpPr>
            <a:spLocks noGrp="1"/>
          </p:cNvSpPr>
          <p:nvPr/>
        </p:nvSpPr>
        <p:spPr>
          <a:xfrm>
            <a:off x="571500" y="6315075"/>
            <a:ext cx="11049000" cy="0"/>
          </a:xfrm>
          <a:prstGeom prst="line">
            <a:avLst/>
          </a:prstGeom>
          <a:noFill/>
          <a:ln w="14288">
            <a:solidFill>
              <a:srgbClr val="D5DEE2"/>
            </a:solidFill>
          </a:ln>
        </p:spPr>
        <p:txBody>
          <a:bodyPr/>
          <a:lstStyle/>
          <a:p>
            <a:endParaRPr lang="en-US"/>
          </a:p>
        </p:txBody>
      </p:sp>
      <p:sp>
        <p:nvSpPr>
          <p:cNvPr id="3" name="text-2">
            <a:extLst>
              <a:ext uri="{FF2B5EF4-FFF2-40B4-BE49-F238E27FC236}">
                <a16:creationId xmlns:a16="http://schemas.microsoft.com/office/drawing/2014/main" id="{F284BC28-9A40-40D3-837E-3BB20584C3FA}"/>
              </a:ext>
            </a:extLst>
          </p:cNvPr>
          <p:cNvSpPr>
            <a:spLocks noGrp="1"/>
          </p:cNvSpPr>
          <p:nvPr/>
        </p:nvSpPr>
        <p:spPr>
          <a:xfrm>
            <a:off x="571500" y="6457950"/>
            <a:ext cx="9429750" cy="209550"/>
          </a:xfrm>
          <a:prstGeom prst="rect">
            <a:avLst/>
          </a:prstGeom>
          <a:noFill/>
          <a:ln w="0">
            <a:noFill/>
          </a:ln>
        </p:spPr>
        <p:txBody>
          <a:bodyPr wrap="square" lIns="0" tIns="0" rIns="0" bIns="0" anchor="t">
            <a:noAutofit/>
          </a:bodyPr>
          <a:lstStyle/>
          <a:p>
            <a:pPr algn="l">
              <a:buNone/>
              <a:defRPr sz="1275" b="0">
                <a:solidFill>
                  <a:srgbClr val="52616A"/>
                </a:solidFill>
                <a:latin typeface="Arial"/>
                <a:ea typeface="Arial"/>
                <a:cs typeface="Arial"/>
              </a:defRPr>
            </a:pPr>
            <a:r>
              <a:rPr sz="1275" b="0">
                <a:solidFill>
                  <a:srgbClr val="52616A"/>
                </a:solidFill>
                <a:latin typeface="Arial"/>
                <a:ea typeface="Arial"/>
                <a:cs typeface="Arial"/>
              </a:rPr>
              <a:t>Workbook p35   A32</a:t>
            </a:r>
          </a:p>
        </p:txBody>
      </p:sp>
      <p:sp>
        <p:nvSpPr>
          <p:cNvPr id="4" name="text-3">
            <a:extLst>
              <a:ext uri="{FF2B5EF4-FFF2-40B4-BE49-F238E27FC236}">
                <a16:creationId xmlns:a16="http://schemas.microsoft.com/office/drawing/2014/main" id="{3A393D90-FAF5-4A37-8BBC-3F3A2745B746}"/>
              </a:ext>
            </a:extLst>
          </p:cNvPr>
          <p:cNvSpPr>
            <a:spLocks noGrp="1"/>
          </p:cNvSpPr>
          <p:nvPr/>
        </p:nvSpPr>
        <p:spPr>
          <a:xfrm>
            <a:off x="11049000" y="6438900"/>
            <a:ext cx="571500" cy="228600"/>
          </a:xfrm>
          <a:prstGeom prst="rect">
            <a:avLst/>
          </a:prstGeom>
          <a:noFill/>
          <a:ln w="0">
            <a:noFill/>
          </a:ln>
        </p:spPr>
        <p:txBody>
          <a:bodyPr wrap="square" lIns="0" tIns="0" rIns="0" bIns="0" anchor="t">
            <a:noAutofit/>
          </a:bodyPr>
          <a:lstStyle/>
          <a:p>
            <a:pPr algn="r">
              <a:buNone/>
              <a:defRPr sz="1350" b="0">
                <a:solidFill>
                  <a:srgbClr val="52616A"/>
                </a:solidFill>
                <a:latin typeface="Arial"/>
                <a:ea typeface="Arial"/>
                <a:cs typeface="Arial"/>
              </a:defRPr>
            </a:pPr>
            <a:r>
              <a:rPr sz="1350" b="0">
                <a:solidFill>
                  <a:srgbClr val="52616A"/>
                </a:solidFill>
                <a:latin typeface="Arial"/>
                <a:ea typeface="Arial"/>
                <a:cs typeface="Arial"/>
              </a:rPr>
              <a:t>63</a:t>
            </a:r>
          </a:p>
        </p:txBody>
      </p:sp>
      <p:sp>
        <p:nvSpPr>
          <p:cNvPr id="5" name="text-4">
            <a:extLst>
              <a:ext uri="{FF2B5EF4-FFF2-40B4-BE49-F238E27FC236}">
                <a16:creationId xmlns:a16="http://schemas.microsoft.com/office/drawing/2014/main" id="{1B3C3583-E70A-4FC2-ADFF-FB15F32EAA09}"/>
              </a:ext>
            </a:extLst>
          </p:cNvPr>
          <p:cNvSpPr>
            <a:spLocks noGrp="1"/>
          </p:cNvSpPr>
          <p:nvPr/>
        </p:nvSpPr>
        <p:spPr>
          <a:xfrm>
            <a:off x="571500" y="1533525"/>
            <a:ext cx="10953750" cy="323850"/>
          </a:xfrm>
          <a:prstGeom prst="rect">
            <a:avLst/>
          </a:prstGeom>
          <a:noFill/>
          <a:ln w="0">
            <a:noFill/>
          </a:ln>
        </p:spPr>
        <p:txBody>
          <a:bodyPr wrap="square" lIns="0" tIns="0" rIns="0" bIns="0" anchor="t">
            <a:noAutofit/>
          </a:bodyPr>
          <a:lstStyle/>
          <a:p>
            <a:pPr algn="l">
              <a:buNone/>
              <a:defRPr sz="1725" b="1">
                <a:solidFill>
                  <a:srgbClr val="176779"/>
                </a:solidFill>
                <a:latin typeface="Arial"/>
                <a:ea typeface="Arial"/>
                <a:cs typeface="Arial"/>
              </a:defRPr>
            </a:pPr>
            <a:r>
              <a:rPr sz="1725" b="1">
                <a:solidFill>
                  <a:srgbClr val="176779"/>
                </a:solidFill>
                <a:latin typeface="Arial"/>
                <a:ea typeface="Arial"/>
                <a:cs typeface="Arial"/>
              </a:rPr>
              <a:t>4 minutes</a:t>
            </a:r>
          </a:p>
        </p:txBody>
      </p:sp>
      <p:sp>
        <p:nvSpPr>
          <p:cNvPr id="6" name="text-5">
            <a:extLst>
              <a:ext uri="{FF2B5EF4-FFF2-40B4-BE49-F238E27FC236}">
                <a16:creationId xmlns:a16="http://schemas.microsoft.com/office/drawing/2014/main" id="{F0498453-E559-479C-9847-361DDAB579BD}"/>
              </a:ext>
            </a:extLst>
          </p:cNvPr>
          <p:cNvSpPr>
            <a:spLocks noGrp="1"/>
          </p:cNvSpPr>
          <p:nvPr/>
        </p:nvSpPr>
        <p:spPr>
          <a:xfrm>
            <a:off x="571500" y="1971675"/>
            <a:ext cx="11001375" cy="904875"/>
          </a:xfrm>
          <a:prstGeom prst="rect">
            <a:avLst/>
          </a:prstGeom>
          <a:noFill/>
          <a:ln w="0">
            <a:noFill/>
          </a:ln>
        </p:spPr>
        <p:txBody>
          <a:bodyPr wrap="square" lIns="0" tIns="0" rIns="0" bIns="0" anchor="t">
            <a:noAutofit/>
          </a:bodyPr>
          <a:lstStyle/>
          <a:p>
            <a:pPr algn="l">
              <a:buNone/>
              <a:defRPr sz="2175" b="0">
                <a:solidFill>
                  <a:srgbClr val="17242C"/>
                </a:solidFill>
                <a:latin typeface="Arial"/>
                <a:ea typeface="Arial"/>
                <a:cs typeface="Arial"/>
              </a:defRPr>
            </a:pPr>
            <a:r>
              <a:rPr sz="2175" b="0">
                <a:solidFill>
                  <a:srgbClr val="17242C"/>
                </a:solidFill>
                <a:latin typeface="Arial"/>
                <a:ea typeface="Arial"/>
                <a:cs typeface="Arial"/>
              </a:rPr>
              <a:t>Choose TWO priority concepts. For each, record: the exact gap → a workbook page/activity to revisit → what you will produce to demonstrate understanding.</a:t>
            </a:r>
          </a:p>
        </p:txBody>
      </p:sp>
      <p:sp>
        <p:nvSpPr>
          <p:cNvPr id="7" name="text-6">
            <a:extLst>
              <a:ext uri="{FF2B5EF4-FFF2-40B4-BE49-F238E27FC236}">
                <a16:creationId xmlns:a16="http://schemas.microsoft.com/office/drawing/2014/main" id="{E8465D14-17F9-480F-8934-FEFA769A4F34}"/>
              </a:ext>
            </a:extLst>
          </p:cNvPr>
          <p:cNvSpPr>
            <a:spLocks noGrp="1"/>
          </p:cNvSpPr>
          <p:nvPr/>
        </p:nvSpPr>
        <p:spPr>
          <a:xfrm>
            <a:off x="571500" y="3105150"/>
            <a:ext cx="11049000" cy="781050"/>
          </a:xfrm>
          <a:prstGeom prst="rect">
            <a:avLst/>
          </a:prstGeom>
          <a:noFill/>
          <a:ln w="0">
            <a:noFill/>
          </a:ln>
        </p:spPr>
        <p:txBody>
          <a:bodyPr wrap="square" lIns="0" tIns="0" rIns="0" bIns="0" anchor="t">
            <a:noAutofit/>
          </a:bodyPr>
          <a:lstStyle/>
          <a:p>
            <a:pPr algn="l">
              <a:buNone/>
              <a:defRPr sz="1800" b="1">
                <a:solidFill>
                  <a:srgbClr val="176779"/>
                </a:solidFill>
                <a:latin typeface="Arial"/>
                <a:ea typeface="Arial"/>
                <a:cs typeface="Arial"/>
              </a:defRPr>
            </a:pPr>
            <a:r>
              <a:rPr sz="1800" b="1">
                <a:solidFill>
                  <a:srgbClr val="176779"/>
                </a:solidFill>
                <a:latin typeface="Arial"/>
                <a:ea typeface="Arial"/>
                <a:cs typeface="Arial"/>
              </a:rPr>
              <a:t>Secure / Developing / Priority</a:t>
            </a:r>
          </a:p>
        </p:txBody>
      </p:sp>
      <p:sp>
        <p:nvSpPr>
          <p:cNvPr id="8" name="text-7">
            <a:extLst>
              <a:ext uri="{FF2B5EF4-FFF2-40B4-BE49-F238E27FC236}">
                <a16:creationId xmlns:a16="http://schemas.microsoft.com/office/drawing/2014/main" id="{283819CE-740D-44C1-B5A6-BFD229BD6C91}"/>
              </a:ext>
            </a:extLst>
          </p:cNvPr>
          <p:cNvSpPr>
            <a:spLocks noGrp="1"/>
          </p:cNvSpPr>
          <p:nvPr/>
        </p:nvSpPr>
        <p:spPr>
          <a:xfrm>
            <a:off x="571500" y="3476625"/>
            <a:ext cx="5267325" cy="638175"/>
          </a:xfrm>
          <a:prstGeom prst="rect">
            <a:avLst/>
          </a:prstGeom>
          <a:noFill/>
          <a:ln w="0">
            <a:noFill/>
          </a:ln>
        </p:spPr>
        <p:txBody>
          <a:bodyPr wrap="square" lIns="0" tIns="0" rIns="0" bIns="0" anchor="t">
            <a:noAutofit/>
          </a:bodyPr>
          <a:lstStyle/>
          <a:p>
            <a:pPr algn="l">
              <a:buNone/>
              <a:defRPr sz="1725" b="0">
                <a:solidFill>
                  <a:srgbClr val="17242C"/>
                </a:solidFill>
                <a:latin typeface="Arial"/>
                <a:ea typeface="Arial"/>
                <a:cs typeface="Arial"/>
              </a:defRPr>
            </a:pPr>
            <a:r>
              <a:rPr sz="1725" b="0">
                <a:solidFill>
                  <a:srgbClr val="17242C"/>
                </a:solidFill>
                <a:latin typeface="Arial"/>
                <a:ea typeface="Arial"/>
                <a:cs typeface="Arial"/>
              </a:rPr>
              <a:t>Health status: measures, groups, OECD, conditions, ageing</a:t>
            </a:r>
          </a:p>
        </p:txBody>
      </p:sp>
      <p:sp>
        <p:nvSpPr>
          <p:cNvPr id="9" name="text-8">
            <a:extLst>
              <a:ext uri="{FF2B5EF4-FFF2-40B4-BE49-F238E27FC236}">
                <a16:creationId xmlns:a16="http://schemas.microsoft.com/office/drawing/2014/main" id="{4B1F1BBE-6E01-407A-9956-02DCBEB3EDFA}"/>
              </a:ext>
            </a:extLst>
          </p:cNvPr>
          <p:cNvSpPr>
            <a:spLocks noGrp="1"/>
          </p:cNvSpPr>
          <p:nvPr/>
        </p:nvSpPr>
        <p:spPr>
          <a:xfrm>
            <a:off x="571500" y="4114800"/>
            <a:ext cx="5267325" cy="638175"/>
          </a:xfrm>
          <a:prstGeom prst="rect">
            <a:avLst/>
          </a:prstGeom>
          <a:noFill/>
          <a:ln w="0">
            <a:noFill/>
          </a:ln>
        </p:spPr>
        <p:txBody>
          <a:bodyPr wrap="square" lIns="0" tIns="0" rIns="0" bIns="0" anchor="t">
            <a:noAutofit/>
          </a:bodyPr>
          <a:lstStyle/>
          <a:p>
            <a:pPr algn="l">
              <a:buNone/>
              <a:defRPr sz="1725" b="0">
                <a:solidFill>
                  <a:srgbClr val="17242C"/>
                </a:solidFill>
                <a:latin typeface="Arial"/>
                <a:ea typeface="Arial"/>
                <a:cs typeface="Arial"/>
              </a:defRPr>
            </a:pPr>
            <a:r>
              <a:rPr sz="1725" b="0">
                <a:solidFill>
                  <a:srgbClr val="17242C"/>
                </a:solidFill>
                <a:latin typeface="Arial"/>
                <a:ea typeface="Arial"/>
                <a:cs typeface="Arial"/>
              </a:rPr>
              <a:t>Healthcare: access, roles, funding, critical consumers</a:t>
            </a:r>
          </a:p>
        </p:txBody>
      </p:sp>
      <p:sp>
        <p:nvSpPr>
          <p:cNvPr id="10" name="text-9">
            <a:extLst>
              <a:ext uri="{FF2B5EF4-FFF2-40B4-BE49-F238E27FC236}">
                <a16:creationId xmlns:a16="http://schemas.microsoft.com/office/drawing/2014/main" id="{3B145B53-47E8-4FF8-A00B-F6CE2C20876C}"/>
              </a:ext>
            </a:extLst>
          </p:cNvPr>
          <p:cNvSpPr>
            <a:spLocks noGrp="1"/>
          </p:cNvSpPr>
          <p:nvPr/>
        </p:nvSpPr>
        <p:spPr>
          <a:xfrm>
            <a:off x="571500" y="4562475"/>
            <a:ext cx="5267325" cy="638175"/>
          </a:xfrm>
          <a:prstGeom prst="rect">
            <a:avLst/>
          </a:prstGeom>
          <a:noFill/>
          <a:ln w="0">
            <a:noFill/>
          </a:ln>
        </p:spPr>
        <p:txBody>
          <a:bodyPr wrap="square" lIns="0" tIns="0" rIns="0" bIns="0" anchor="t">
            <a:noAutofit/>
          </a:bodyPr>
          <a:lstStyle/>
          <a:p>
            <a:pPr algn="l">
              <a:buNone/>
              <a:defRPr sz="1725" b="0">
                <a:solidFill>
                  <a:srgbClr val="17242C"/>
                </a:solidFill>
                <a:latin typeface="Arial"/>
                <a:ea typeface="Arial"/>
                <a:cs typeface="Arial"/>
              </a:defRPr>
            </a:pPr>
            <a:r>
              <a:rPr sz="1725" b="0">
                <a:solidFill>
                  <a:srgbClr val="17242C"/>
                </a:solidFill>
                <a:latin typeface="Arial"/>
                <a:ea typeface="Arial"/>
                <a:cs typeface="Arial"/>
              </a:rPr>
              <a:t>Technology, digital health and big data</a:t>
            </a:r>
          </a:p>
        </p:txBody>
      </p:sp>
      <p:sp>
        <p:nvSpPr>
          <p:cNvPr id="11" name="text-10">
            <a:extLst>
              <a:ext uri="{FF2B5EF4-FFF2-40B4-BE49-F238E27FC236}">
                <a16:creationId xmlns:a16="http://schemas.microsoft.com/office/drawing/2014/main" id="{443EB07C-121F-43EF-B310-3F04FCDC08A7}"/>
              </a:ext>
            </a:extLst>
          </p:cNvPr>
          <p:cNvSpPr>
            <a:spLocks noGrp="1"/>
          </p:cNvSpPr>
          <p:nvPr/>
        </p:nvSpPr>
        <p:spPr>
          <a:xfrm>
            <a:off x="571500" y="5010150"/>
            <a:ext cx="5267325" cy="638175"/>
          </a:xfrm>
          <a:prstGeom prst="rect">
            <a:avLst/>
          </a:prstGeom>
          <a:noFill/>
          <a:ln w="0">
            <a:noFill/>
          </a:ln>
        </p:spPr>
        <p:txBody>
          <a:bodyPr wrap="square" lIns="0" tIns="0" rIns="0" bIns="0" anchor="t">
            <a:noAutofit/>
          </a:bodyPr>
          <a:lstStyle/>
          <a:p>
            <a:pPr algn="l">
              <a:buNone/>
              <a:defRPr sz="1725" b="0">
                <a:solidFill>
                  <a:srgbClr val="17242C"/>
                </a:solidFill>
                <a:latin typeface="Arial"/>
                <a:ea typeface="Arial"/>
                <a:cs typeface="Arial"/>
              </a:defRPr>
            </a:pPr>
            <a:r>
              <a:rPr sz="1725" b="0">
                <a:solidFill>
                  <a:srgbClr val="17242C"/>
                </a:solidFill>
                <a:latin typeface="Arial"/>
                <a:ea typeface="Arial"/>
                <a:cs typeface="Arial"/>
              </a:rPr>
              <a:t>SDGs and community action</a:t>
            </a:r>
          </a:p>
        </p:txBody>
      </p:sp>
      <p:sp>
        <p:nvSpPr>
          <p:cNvPr id="12" name="text-11">
            <a:extLst>
              <a:ext uri="{FF2B5EF4-FFF2-40B4-BE49-F238E27FC236}">
                <a16:creationId xmlns:a16="http://schemas.microsoft.com/office/drawing/2014/main" id="{F4D2B66D-EFB5-4FBE-8768-BFAC8FF6F312}"/>
              </a:ext>
            </a:extLst>
          </p:cNvPr>
          <p:cNvSpPr>
            <a:spLocks noGrp="1"/>
          </p:cNvSpPr>
          <p:nvPr/>
        </p:nvSpPr>
        <p:spPr>
          <a:xfrm>
            <a:off x="571500" y="5457825"/>
            <a:ext cx="5267325" cy="638175"/>
          </a:xfrm>
          <a:prstGeom prst="rect">
            <a:avLst/>
          </a:prstGeom>
          <a:noFill/>
          <a:ln w="0">
            <a:noFill/>
          </a:ln>
        </p:spPr>
        <p:txBody>
          <a:bodyPr wrap="square" lIns="0" tIns="0" rIns="0" bIns="0" anchor="t">
            <a:noAutofit/>
          </a:bodyPr>
          <a:lstStyle/>
          <a:p>
            <a:pPr algn="l">
              <a:buNone/>
              <a:defRPr sz="1725" b="0">
                <a:solidFill>
                  <a:srgbClr val="17242C"/>
                </a:solidFill>
                <a:latin typeface="Arial"/>
                <a:ea typeface="Arial"/>
                <a:cs typeface="Arial"/>
              </a:defRPr>
            </a:pPr>
            <a:r>
              <a:rPr sz="1725" b="0">
                <a:solidFill>
                  <a:srgbClr val="17242C"/>
                </a:solidFill>
                <a:latin typeface="Arial"/>
                <a:ea typeface="Arial"/>
                <a:cs typeface="Arial"/>
              </a:rPr>
              <a:t>Personalised exercise assessment and prescription</a:t>
            </a:r>
          </a:p>
        </p:txBody>
      </p:sp>
      <p:sp>
        <p:nvSpPr>
          <p:cNvPr id="13" name="text-12">
            <a:extLst>
              <a:ext uri="{FF2B5EF4-FFF2-40B4-BE49-F238E27FC236}">
                <a16:creationId xmlns:a16="http://schemas.microsoft.com/office/drawing/2014/main" id="{5C29D9A4-945A-4C4D-90FD-6BAE8C0A65DC}"/>
              </a:ext>
            </a:extLst>
          </p:cNvPr>
          <p:cNvSpPr>
            <a:spLocks noGrp="1"/>
          </p:cNvSpPr>
          <p:nvPr/>
        </p:nvSpPr>
        <p:spPr>
          <a:xfrm>
            <a:off x="6267450" y="3476625"/>
            <a:ext cx="5267325" cy="638175"/>
          </a:xfrm>
          <a:prstGeom prst="rect">
            <a:avLst/>
          </a:prstGeom>
          <a:noFill/>
          <a:ln w="0">
            <a:noFill/>
          </a:ln>
        </p:spPr>
        <p:txBody>
          <a:bodyPr wrap="square" lIns="0" tIns="0" rIns="0" bIns="0" anchor="t">
            <a:noAutofit/>
          </a:bodyPr>
          <a:lstStyle/>
          <a:p>
            <a:pPr algn="l">
              <a:buNone/>
              <a:defRPr sz="1725" b="0">
                <a:solidFill>
                  <a:srgbClr val="17242C"/>
                </a:solidFill>
                <a:latin typeface="Arial"/>
                <a:ea typeface="Arial"/>
                <a:cs typeface="Arial"/>
              </a:defRPr>
            </a:pPr>
            <a:r>
              <a:rPr sz="1725" b="0">
                <a:solidFill>
                  <a:srgbClr val="17242C"/>
                </a:solidFill>
                <a:latin typeface="Arial"/>
                <a:ea typeface="Arial"/>
                <a:cs typeface="Arial"/>
              </a:rPr>
              <a:t>Training methods, principles and adaptations</a:t>
            </a:r>
          </a:p>
        </p:txBody>
      </p:sp>
      <p:sp>
        <p:nvSpPr>
          <p:cNvPr id="14" name="text-13">
            <a:extLst>
              <a:ext uri="{FF2B5EF4-FFF2-40B4-BE49-F238E27FC236}">
                <a16:creationId xmlns:a16="http://schemas.microsoft.com/office/drawing/2014/main" id="{563F4ED2-C256-4E7E-82DE-E8C93556974E}"/>
              </a:ext>
            </a:extLst>
          </p:cNvPr>
          <p:cNvSpPr>
            <a:spLocks noGrp="1"/>
          </p:cNvSpPr>
          <p:nvPr/>
        </p:nvSpPr>
        <p:spPr>
          <a:xfrm>
            <a:off x="6267450" y="3924300"/>
            <a:ext cx="5267325" cy="638175"/>
          </a:xfrm>
          <a:prstGeom prst="rect">
            <a:avLst/>
          </a:prstGeom>
          <a:noFill/>
          <a:ln w="0">
            <a:noFill/>
          </a:ln>
        </p:spPr>
        <p:txBody>
          <a:bodyPr wrap="square" lIns="0" tIns="0" rIns="0" bIns="0" anchor="t">
            <a:noAutofit/>
          </a:bodyPr>
          <a:lstStyle/>
          <a:p>
            <a:pPr algn="l">
              <a:buNone/>
              <a:defRPr sz="1725" b="0">
                <a:solidFill>
                  <a:srgbClr val="17242C"/>
                </a:solidFill>
                <a:latin typeface="Arial"/>
                <a:ea typeface="Arial"/>
                <a:cs typeface="Arial"/>
              </a:defRPr>
            </a:pPr>
            <a:r>
              <a:rPr sz="1725" b="0">
                <a:solidFill>
                  <a:srgbClr val="17242C"/>
                </a:solidFill>
                <a:latin typeface="Arial"/>
                <a:ea typeface="Arial"/>
                <a:cs typeface="Arial"/>
              </a:rPr>
              <a:t>Individual/group planning, psychology and tactics</a:t>
            </a:r>
          </a:p>
        </p:txBody>
      </p:sp>
      <p:sp>
        <p:nvSpPr>
          <p:cNvPr id="15" name="text-14">
            <a:extLst>
              <a:ext uri="{FF2B5EF4-FFF2-40B4-BE49-F238E27FC236}">
                <a16:creationId xmlns:a16="http://schemas.microsoft.com/office/drawing/2014/main" id="{33BC31DE-1FF1-4E9E-BCD5-9507CA747E92}"/>
              </a:ext>
            </a:extLst>
          </p:cNvPr>
          <p:cNvSpPr>
            <a:spLocks noGrp="1"/>
          </p:cNvSpPr>
          <p:nvPr/>
        </p:nvSpPr>
        <p:spPr>
          <a:xfrm>
            <a:off x="6267450" y="4371975"/>
            <a:ext cx="5267325" cy="638175"/>
          </a:xfrm>
          <a:prstGeom prst="rect">
            <a:avLst/>
          </a:prstGeom>
          <a:noFill/>
          <a:ln w="0">
            <a:noFill/>
          </a:ln>
        </p:spPr>
        <p:txBody>
          <a:bodyPr wrap="square" lIns="0" tIns="0" rIns="0" bIns="0" anchor="t">
            <a:noAutofit/>
          </a:bodyPr>
          <a:lstStyle/>
          <a:p>
            <a:pPr algn="l">
              <a:buNone/>
              <a:defRPr sz="1725" b="0">
                <a:solidFill>
                  <a:srgbClr val="17242C"/>
                </a:solidFill>
                <a:latin typeface="Arial"/>
                <a:ea typeface="Arial"/>
                <a:cs typeface="Arial"/>
              </a:defRPr>
            </a:pPr>
            <a:r>
              <a:rPr sz="1725" b="0">
                <a:solidFill>
                  <a:srgbClr val="17242C"/>
                </a:solidFill>
                <a:latin typeface="Arial"/>
                <a:ea typeface="Arial"/>
                <a:cs typeface="Arial"/>
              </a:rPr>
              <a:t>Sleep, nutrition and supplements</a:t>
            </a:r>
          </a:p>
        </p:txBody>
      </p:sp>
      <p:sp>
        <p:nvSpPr>
          <p:cNvPr id="16" name="text-15">
            <a:extLst>
              <a:ext uri="{FF2B5EF4-FFF2-40B4-BE49-F238E27FC236}">
                <a16:creationId xmlns:a16="http://schemas.microsoft.com/office/drawing/2014/main" id="{9D64E479-98F1-4F90-9E78-8AAB76668A53}"/>
              </a:ext>
            </a:extLst>
          </p:cNvPr>
          <p:cNvSpPr>
            <a:spLocks noGrp="1"/>
          </p:cNvSpPr>
          <p:nvPr/>
        </p:nvSpPr>
        <p:spPr>
          <a:xfrm>
            <a:off x="6267450" y="4819650"/>
            <a:ext cx="5267325" cy="638175"/>
          </a:xfrm>
          <a:prstGeom prst="rect">
            <a:avLst/>
          </a:prstGeom>
          <a:noFill/>
          <a:ln w="0">
            <a:noFill/>
          </a:ln>
        </p:spPr>
        <p:txBody>
          <a:bodyPr wrap="square" lIns="0" tIns="0" rIns="0" bIns="0" anchor="t">
            <a:noAutofit/>
          </a:bodyPr>
          <a:lstStyle/>
          <a:p>
            <a:pPr algn="l">
              <a:buNone/>
              <a:defRPr sz="1725" b="0">
                <a:solidFill>
                  <a:srgbClr val="17242C"/>
                </a:solidFill>
                <a:latin typeface="Arial"/>
                <a:ea typeface="Arial"/>
                <a:cs typeface="Arial"/>
              </a:defRPr>
            </a:pPr>
            <a:r>
              <a:rPr sz="1725" b="0">
                <a:solidFill>
                  <a:srgbClr val="17242C"/>
                </a:solidFill>
                <a:latin typeface="Arial"/>
                <a:ea typeface="Arial"/>
                <a:cs typeface="Arial"/>
              </a:rPr>
              <a:t>Sustained performance: biomechanics, recovery, injury and drugs</a:t>
            </a:r>
          </a:p>
        </p:txBody>
      </p:sp>
      <p:sp>
        <p:nvSpPr>
          <p:cNvPr id="17" name="text-16">
            <a:extLst>
              <a:ext uri="{FF2B5EF4-FFF2-40B4-BE49-F238E27FC236}">
                <a16:creationId xmlns:a16="http://schemas.microsoft.com/office/drawing/2014/main" id="{D5F3E998-1CF5-4BC4-A82A-DC320655E766}"/>
              </a:ext>
            </a:extLst>
          </p:cNvPr>
          <p:cNvSpPr>
            <a:spLocks noGrp="1"/>
          </p:cNvSpPr>
          <p:nvPr/>
        </p:nvSpPr>
        <p:spPr>
          <a:xfrm>
            <a:off x="571500" y="5972175"/>
            <a:ext cx="11049000" cy="247650"/>
          </a:xfrm>
          <a:prstGeom prst="rect">
            <a:avLst/>
          </a:prstGeom>
          <a:noFill/>
          <a:ln w="0">
            <a:noFill/>
          </a:ln>
        </p:spPr>
        <p:txBody>
          <a:bodyPr wrap="square" lIns="0" tIns="0" rIns="0" bIns="0" anchor="t">
            <a:noAutofit/>
          </a:bodyPr>
          <a:lstStyle/>
          <a:p>
            <a:pPr algn="l">
              <a:buNone/>
              <a:defRPr sz="1650" b="0">
                <a:solidFill>
                  <a:srgbClr val="52616A"/>
                </a:solidFill>
                <a:latin typeface="Arial"/>
                <a:ea typeface="Arial"/>
                <a:cs typeface="Arial"/>
              </a:defRPr>
            </a:pPr>
            <a:r>
              <a:rPr sz="1650" b="0">
                <a:solidFill>
                  <a:srgbClr val="52616A"/>
                </a:solidFill>
                <a:latin typeface="Arial"/>
                <a:ea typeface="Arial"/>
                <a:cs typeface="Arial"/>
              </a:rPr>
              <a:t>Priority 1: ______________________    Priority 2: ______________________</a:t>
            </a:r>
          </a:p>
        </p:txBody>
      </p:sp>
    </p:spTree>
    <p:extLst>
      <p:ext uri="{BB962C8B-B14F-4D97-AF65-F5344CB8AC3E}">
        <p14:creationId xmlns:p14="http://schemas.microsoft.com/office/powerpoint/2010/main" val="210532780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 name="text-0">
            <a:extLst>
              <a:ext uri="{FF2B5EF4-FFF2-40B4-BE49-F238E27FC236}">
                <a16:creationId xmlns:a16="http://schemas.microsoft.com/office/drawing/2014/main" id="{6BA38276-0EE0-4D5A-A49A-426C3B3899DA}"/>
              </a:ext>
            </a:extLst>
          </p:cNvPr>
          <p:cNvSpPr>
            <a:spLocks noGrp="1"/>
          </p:cNvSpPr>
          <p:nvPr/>
        </p:nvSpPr>
        <p:spPr>
          <a:xfrm>
            <a:off x="571500" y="571500"/>
            <a:ext cx="11049000" cy="1009650"/>
          </a:xfrm>
          <a:prstGeom prst="rect">
            <a:avLst/>
          </a:prstGeom>
          <a:noFill/>
          <a:ln w="0">
            <a:noFill/>
          </a:ln>
        </p:spPr>
        <p:txBody>
          <a:bodyPr wrap="square" lIns="0" tIns="0" rIns="0" bIns="0" anchor="t">
            <a:noAutofit/>
          </a:bodyPr>
          <a:lstStyle/>
          <a:p>
            <a:pPr algn="l">
              <a:buNone/>
              <a:defRPr sz="3150" b="1">
                <a:solidFill>
                  <a:srgbClr val="17242C"/>
                </a:solidFill>
                <a:latin typeface="Arial"/>
                <a:ea typeface="Arial"/>
                <a:cs typeface="Arial"/>
              </a:defRPr>
            </a:pPr>
            <a:r>
              <a:rPr sz="3150" b="1">
                <a:solidFill>
                  <a:srgbClr val="17242C"/>
                </a:solidFill>
                <a:latin typeface="Arial"/>
                <a:ea typeface="Arial"/>
                <a:cs typeface="Arial"/>
              </a:rPr>
              <a:t>A32  A precise revision action</a:t>
            </a:r>
          </a:p>
        </p:txBody>
      </p:sp>
      <p:sp>
        <p:nvSpPr>
          <p:cNvPr id="2" name="shape-1">
            <a:extLst>
              <a:ext uri="{FF2B5EF4-FFF2-40B4-BE49-F238E27FC236}">
                <a16:creationId xmlns:a16="http://schemas.microsoft.com/office/drawing/2014/main" id="{AF695B28-B6F7-420D-B590-45C69BAA6CD4}"/>
              </a:ext>
            </a:extLst>
          </p:cNvPr>
          <p:cNvSpPr>
            <a:spLocks noGrp="1"/>
          </p:cNvSpPr>
          <p:nvPr/>
        </p:nvSpPr>
        <p:spPr>
          <a:xfrm>
            <a:off x="571500" y="6315075"/>
            <a:ext cx="11049000" cy="0"/>
          </a:xfrm>
          <a:prstGeom prst="line">
            <a:avLst/>
          </a:prstGeom>
          <a:noFill/>
          <a:ln w="14288">
            <a:solidFill>
              <a:srgbClr val="D5DEE2"/>
            </a:solidFill>
          </a:ln>
        </p:spPr>
        <p:txBody>
          <a:bodyPr/>
          <a:lstStyle/>
          <a:p>
            <a:endParaRPr lang="en-US"/>
          </a:p>
        </p:txBody>
      </p:sp>
      <p:sp>
        <p:nvSpPr>
          <p:cNvPr id="3" name="text-2">
            <a:extLst>
              <a:ext uri="{FF2B5EF4-FFF2-40B4-BE49-F238E27FC236}">
                <a16:creationId xmlns:a16="http://schemas.microsoft.com/office/drawing/2014/main" id="{F7E0296F-E3EE-4CA8-8D20-0417C8300954}"/>
              </a:ext>
            </a:extLst>
          </p:cNvPr>
          <p:cNvSpPr>
            <a:spLocks noGrp="1"/>
          </p:cNvSpPr>
          <p:nvPr/>
        </p:nvSpPr>
        <p:spPr>
          <a:xfrm>
            <a:off x="571500" y="6457950"/>
            <a:ext cx="9429750" cy="209550"/>
          </a:xfrm>
          <a:prstGeom prst="rect">
            <a:avLst/>
          </a:prstGeom>
          <a:noFill/>
          <a:ln w="0">
            <a:noFill/>
          </a:ln>
        </p:spPr>
        <p:txBody>
          <a:bodyPr wrap="square" lIns="0" tIns="0" rIns="0" bIns="0" anchor="t">
            <a:noAutofit/>
          </a:bodyPr>
          <a:lstStyle/>
          <a:p>
            <a:pPr algn="l">
              <a:buNone/>
              <a:defRPr sz="1275" b="0">
                <a:solidFill>
                  <a:srgbClr val="52616A"/>
                </a:solidFill>
                <a:latin typeface="Arial"/>
                <a:ea typeface="Arial"/>
                <a:cs typeface="Arial"/>
              </a:defRPr>
            </a:pPr>
            <a:r>
              <a:rPr sz="1275" b="0">
                <a:solidFill>
                  <a:srgbClr val="52616A"/>
                </a:solidFill>
                <a:latin typeface="Arial"/>
                <a:ea typeface="Arial"/>
                <a:cs typeface="Arial"/>
              </a:rPr>
              <a:t>Workbook p35   A32</a:t>
            </a:r>
          </a:p>
        </p:txBody>
      </p:sp>
      <p:sp>
        <p:nvSpPr>
          <p:cNvPr id="4" name="text-3">
            <a:extLst>
              <a:ext uri="{FF2B5EF4-FFF2-40B4-BE49-F238E27FC236}">
                <a16:creationId xmlns:a16="http://schemas.microsoft.com/office/drawing/2014/main" id="{F4344652-03A4-4B2F-A99C-BE415AC9904A}"/>
              </a:ext>
            </a:extLst>
          </p:cNvPr>
          <p:cNvSpPr>
            <a:spLocks noGrp="1"/>
          </p:cNvSpPr>
          <p:nvPr/>
        </p:nvSpPr>
        <p:spPr>
          <a:xfrm>
            <a:off x="11049000" y="6438900"/>
            <a:ext cx="571500" cy="228600"/>
          </a:xfrm>
          <a:prstGeom prst="rect">
            <a:avLst/>
          </a:prstGeom>
          <a:noFill/>
          <a:ln w="0">
            <a:noFill/>
          </a:ln>
        </p:spPr>
        <p:txBody>
          <a:bodyPr wrap="square" lIns="0" tIns="0" rIns="0" bIns="0" anchor="t">
            <a:noAutofit/>
          </a:bodyPr>
          <a:lstStyle/>
          <a:p>
            <a:pPr algn="r">
              <a:buNone/>
              <a:defRPr sz="1350" b="0">
                <a:solidFill>
                  <a:srgbClr val="52616A"/>
                </a:solidFill>
                <a:latin typeface="Arial"/>
                <a:ea typeface="Arial"/>
                <a:cs typeface="Arial"/>
              </a:defRPr>
            </a:pPr>
            <a:r>
              <a:rPr sz="1350" b="0">
                <a:solidFill>
                  <a:srgbClr val="52616A"/>
                </a:solidFill>
                <a:latin typeface="Arial"/>
                <a:ea typeface="Arial"/>
                <a:cs typeface="Arial"/>
              </a:rPr>
              <a:t>64</a:t>
            </a:r>
          </a:p>
        </p:txBody>
      </p:sp>
      <p:sp>
        <p:nvSpPr>
          <p:cNvPr id="5" name="text-4">
            <a:extLst>
              <a:ext uri="{FF2B5EF4-FFF2-40B4-BE49-F238E27FC236}">
                <a16:creationId xmlns:a16="http://schemas.microsoft.com/office/drawing/2014/main" id="{9F4FF14D-BB28-45BF-88E4-60979CD678E3}"/>
              </a:ext>
            </a:extLst>
          </p:cNvPr>
          <p:cNvSpPr>
            <a:spLocks noGrp="1"/>
          </p:cNvSpPr>
          <p:nvPr/>
        </p:nvSpPr>
        <p:spPr>
          <a:xfrm>
            <a:off x="571500" y="1924050"/>
            <a:ext cx="2476500" cy="781050"/>
          </a:xfrm>
          <a:prstGeom prst="rect">
            <a:avLst/>
          </a:prstGeom>
          <a:noFill/>
          <a:ln w="0">
            <a:noFill/>
          </a:ln>
        </p:spPr>
        <p:txBody>
          <a:bodyPr wrap="square" lIns="0" tIns="0" rIns="0" bIns="0" anchor="t">
            <a:noAutofit/>
          </a:bodyPr>
          <a:lstStyle/>
          <a:p>
            <a:pPr algn="l">
              <a:buNone/>
              <a:defRPr sz="2175" b="1">
                <a:solidFill>
                  <a:srgbClr val="176779"/>
                </a:solidFill>
                <a:latin typeface="Arial"/>
                <a:ea typeface="Arial"/>
                <a:cs typeface="Arial"/>
              </a:defRPr>
            </a:pPr>
            <a:r>
              <a:rPr sz="2175" b="1">
                <a:solidFill>
                  <a:srgbClr val="176779"/>
                </a:solidFill>
                <a:latin typeface="Arial"/>
                <a:ea typeface="Arial"/>
                <a:cs typeface="Arial"/>
              </a:rPr>
              <a:t>Exact gap</a:t>
            </a:r>
          </a:p>
        </p:txBody>
      </p:sp>
      <p:sp>
        <p:nvSpPr>
          <p:cNvPr id="6" name="text-5">
            <a:extLst>
              <a:ext uri="{FF2B5EF4-FFF2-40B4-BE49-F238E27FC236}">
                <a16:creationId xmlns:a16="http://schemas.microsoft.com/office/drawing/2014/main" id="{2E372487-C6C1-45E8-867D-9BEBEFB0006D}"/>
              </a:ext>
            </a:extLst>
          </p:cNvPr>
          <p:cNvSpPr>
            <a:spLocks noGrp="1"/>
          </p:cNvSpPr>
          <p:nvPr/>
        </p:nvSpPr>
        <p:spPr>
          <a:xfrm>
            <a:off x="3333750" y="1924050"/>
            <a:ext cx="8286750" cy="962025"/>
          </a:xfrm>
          <a:prstGeom prst="rect">
            <a:avLst/>
          </a:prstGeom>
          <a:noFill/>
          <a:ln w="0">
            <a:noFill/>
          </a:ln>
        </p:spPr>
        <p:txBody>
          <a:bodyPr wrap="square" lIns="0" tIns="0" rIns="0" bIns="0" anchor="t">
            <a:noAutofit/>
          </a:bodyPr>
          <a:lstStyle/>
          <a:p>
            <a:pPr algn="l">
              <a:buNone/>
              <a:defRPr sz="2175" b="0">
                <a:solidFill>
                  <a:srgbClr val="17242C"/>
                </a:solidFill>
                <a:latin typeface="Arial"/>
                <a:ea typeface="Arial"/>
                <a:cs typeface="Arial"/>
              </a:defRPr>
            </a:pPr>
            <a:r>
              <a:rPr sz="2175" b="0">
                <a:solidFill>
                  <a:srgbClr val="17242C"/>
                </a:solidFill>
                <a:latin typeface="Arial"/>
                <a:ea typeface="Arial"/>
                <a:cs typeface="Arial"/>
              </a:rPr>
              <a:t>“I confuse stroke volume and cardiac output.”</a:t>
            </a:r>
          </a:p>
        </p:txBody>
      </p:sp>
      <p:sp>
        <p:nvSpPr>
          <p:cNvPr id="7" name="shape-6">
            <a:extLst>
              <a:ext uri="{FF2B5EF4-FFF2-40B4-BE49-F238E27FC236}">
                <a16:creationId xmlns:a16="http://schemas.microsoft.com/office/drawing/2014/main" id="{463D81AF-8BFE-4997-8B7E-D46242BF1F33}"/>
              </a:ext>
            </a:extLst>
          </p:cNvPr>
          <p:cNvSpPr>
            <a:spLocks noGrp="1"/>
          </p:cNvSpPr>
          <p:nvPr/>
        </p:nvSpPr>
        <p:spPr>
          <a:xfrm>
            <a:off x="571500" y="2895600"/>
            <a:ext cx="11049000" cy="0"/>
          </a:xfrm>
          <a:prstGeom prst="line">
            <a:avLst/>
          </a:prstGeom>
          <a:noFill/>
          <a:ln w="14288">
            <a:solidFill>
              <a:srgbClr val="D5DEE2"/>
            </a:solidFill>
          </a:ln>
        </p:spPr>
        <p:txBody>
          <a:bodyPr/>
          <a:lstStyle/>
          <a:p>
            <a:endParaRPr lang="en-US"/>
          </a:p>
        </p:txBody>
      </p:sp>
      <p:sp>
        <p:nvSpPr>
          <p:cNvPr id="8" name="text-7">
            <a:extLst>
              <a:ext uri="{FF2B5EF4-FFF2-40B4-BE49-F238E27FC236}">
                <a16:creationId xmlns:a16="http://schemas.microsoft.com/office/drawing/2014/main" id="{4AB5A35F-B5D7-4923-AB57-B3B68DE02500}"/>
              </a:ext>
            </a:extLst>
          </p:cNvPr>
          <p:cNvSpPr>
            <a:spLocks noGrp="1"/>
          </p:cNvSpPr>
          <p:nvPr/>
        </p:nvSpPr>
        <p:spPr>
          <a:xfrm>
            <a:off x="571500" y="3048000"/>
            <a:ext cx="2476500" cy="781050"/>
          </a:xfrm>
          <a:prstGeom prst="rect">
            <a:avLst/>
          </a:prstGeom>
          <a:noFill/>
          <a:ln w="0">
            <a:noFill/>
          </a:ln>
        </p:spPr>
        <p:txBody>
          <a:bodyPr wrap="square" lIns="0" tIns="0" rIns="0" bIns="0" anchor="t">
            <a:noAutofit/>
          </a:bodyPr>
          <a:lstStyle/>
          <a:p>
            <a:pPr algn="l">
              <a:buNone/>
              <a:defRPr sz="2175" b="1">
                <a:solidFill>
                  <a:srgbClr val="176779"/>
                </a:solidFill>
                <a:latin typeface="Arial"/>
                <a:ea typeface="Arial"/>
                <a:cs typeface="Arial"/>
              </a:defRPr>
            </a:pPr>
            <a:r>
              <a:rPr sz="2175" b="1">
                <a:solidFill>
                  <a:srgbClr val="176779"/>
                </a:solidFill>
                <a:latin typeface="Arial"/>
                <a:ea typeface="Arial"/>
                <a:cs typeface="Arial"/>
              </a:rPr>
              <a:t>Resource</a:t>
            </a:r>
          </a:p>
        </p:txBody>
      </p:sp>
      <p:sp>
        <p:nvSpPr>
          <p:cNvPr id="9" name="text-8">
            <a:extLst>
              <a:ext uri="{FF2B5EF4-FFF2-40B4-BE49-F238E27FC236}">
                <a16:creationId xmlns:a16="http://schemas.microsoft.com/office/drawing/2014/main" id="{1C05B781-2453-4C14-85D8-56AFB009514A}"/>
              </a:ext>
            </a:extLst>
          </p:cNvPr>
          <p:cNvSpPr>
            <a:spLocks noGrp="1"/>
          </p:cNvSpPr>
          <p:nvPr/>
        </p:nvSpPr>
        <p:spPr>
          <a:xfrm>
            <a:off x="3333750" y="3048000"/>
            <a:ext cx="8286750" cy="962025"/>
          </a:xfrm>
          <a:prstGeom prst="rect">
            <a:avLst/>
          </a:prstGeom>
          <a:noFill/>
          <a:ln w="0">
            <a:noFill/>
          </a:ln>
        </p:spPr>
        <p:txBody>
          <a:bodyPr wrap="square" lIns="0" tIns="0" rIns="0" bIns="0" anchor="t">
            <a:noAutofit/>
          </a:bodyPr>
          <a:lstStyle/>
          <a:p>
            <a:pPr algn="l">
              <a:buNone/>
              <a:defRPr sz="2175" b="0">
                <a:solidFill>
                  <a:srgbClr val="17242C"/>
                </a:solidFill>
                <a:latin typeface="Arial"/>
                <a:ea typeface="Arial"/>
                <a:cs typeface="Arial"/>
              </a:defRPr>
            </a:pPr>
            <a:r>
              <a:rPr sz="2175" b="0">
                <a:solidFill>
                  <a:srgbClr val="17242C"/>
                </a:solidFill>
                <a:latin typeface="Arial"/>
                <a:ea typeface="Arial"/>
                <a:cs typeface="Arial"/>
              </a:rPr>
              <a:t>Workbook p23, A20.</a:t>
            </a:r>
          </a:p>
        </p:txBody>
      </p:sp>
      <p:sp>
        <p:nvSpPr>
          <p:cNvPr id="10" name="shape-9">
            <a:extLst>
              <a:ext uri="{FF2B5EF4-FFF2-40B4-BE49-F238E27FC236}">
                <a16:creationId xmlns:a16="http://schemas.microsoft.com/office/drawing/2014/main" id="{CB898E2C-24B0-40DE-95E6-B3A5E074DA99}"/>
              </a:ext>
            </a:extLst>
          </p:cNvPr>
          <p:cNvSpPr>
            <a:spLocks noGrp="1"/>
          </p:cNvSpPr>
          <p:nvPr/>
        </p:nvSpPr>
        <p:spPr>
          <a:xfrm>
            <a:off x="571500" y="4019550"/>
            <a:ext cx="11049000" cy="0"/>
          </a:xfrm>
          <a:prstGeom prst="line">
            <a:avLst/>
          </a:prstGeom>
          <a:noFill/>
          <a:ln w="14288">
            <a:solidFill>
              <a:srgbClr val="D5DEE2"/>
            </a:solidFill>
          </a:ln>
        </p:spPr>
        <p:txBody>
          <a:bodyPr/>
          <a:lstStyle/>
          <a:p>
            <a:endParaRPr lang="en-US"/>
          </a:p>
        </p:txBody>
      </p:sp>
      <p:sp>
        <p:nvSpPr>
          <p:cNvPr id="11" name="text-10">
            <a:extLst>
              <a:ext uri="{FF2B5EF4-FFF2-40B4-BE49-F238E27FC236}">
                <a16:creationId xmlns:a16="http://schemas.microsoft.com/office/drawing/2014/main" id="{4D939D5A-A24F-4A75-BE33-199672C398B8}"/>
              </a:ext>
            </a:extLst>
          </p:cNvPr>
          <p:cNvSpPr>
            <a:spLocks noGrp="1"/>
          </p:cNvSpPr>
          <p:nvPr/>
        </p:nvSpPr>
        <p:spPr>
          <a:xfrm>
            <a:off x="571500" y="4171950"/>
            <a:ext cx="2476500" cy="781050"/>
          </a:xfrm>
          <a:prstGeom prst="rect">
            <a:avLst/>
          </a:prstGeom>
          <a:noFill/>
          <a:ln w="0">
            <a:noFill/>
          </a:ln>
        </p:spPr>
        <p:txBody>
          <a:bodyPr wrap="square" lIns="0" tIns="0" rIns="0" bIns="0" anchor="t">
            <a:noAutofit/>
          </a:bodyPr>
          <a:lstStyle/>
          <a:p>
            <a:pPr algn="l">
              <a:buNone/>
              <a:defRPr sz="2175" b="1">
                <a:solidFill>
                  <a:srgbClr val="176779"/>
                </a:solidFill>
                <a:latin typeface="Arial"/>
                <a:ea typeface="Arial"/>
                <a:cs typeface="Arial"/>
              </a:defRPr>
            </a:pPr>
            <a:r>
              <a:rPr sz="2175" b="1">
                <a:solidFill>
                  <a:srgbClr val="176779"/>
                </a:solidFill>
                <a:latin typeface="Arial"/>
                <a:ea typeface="Arial"/>
                <a:cs typeface="Arial"/>
              </a:rPr>
              <a:t>Evidence of understanding</a:t>
            </a:r>
          </a:p>
        </p:txBody>
      </p:sp>
      <p:sp>
        <p:nvSpPr>
          <p:cNvPr id="12" name="text-11">
            <a:extLst>
              <a:ext uri="{FF2B5EF4-FFF2-40B4-BE49-F238E27FC236}">
                <a16:creationId xmlns:a16="http://schemas.microsoft.com/office/drawing/2014/main" id="{679A2026-12F3-487E-A523-94FCB91DD40A}"/>
              </a:ext>
            </a:extLst>
          </p:cNvPr>
          <p:cNvSpPr>
            <a:spLocks noGrp="1"/>
          </p:cNvSpPr>
          <p:nvPr/>
        </p:nvSpPr>
        <p:spPr>
          <a:xfrm>
            <a:off x="3333750" y="4171950"/>
            <a:ext cx="8286750" cy="962025"/>
          </a:xfrm>
          <a:prstGeom prst="rect">
            <a:avLst/>
          </a:prstGeom>
          <a:noFill/>
          <a:ln w="0">
            <a:noFill/>
          </a:ln>
        </p:spPr>
        <p:txBody>
          <a:bodyPr wrap="square" lIns="0" tIns="0" rIns="0" bIns="0" anchor="t">
            <a:noAutofit/>
          </a:bodyPr>
          <a:lstStyle/>
          <a:p>
            <a:pPr algn="l">
              <a:buNone/>
              <a:defRPr sz="2175" b="0">
                <a:solidFill>
                  <a:srgbClr val="17242C"/>
                </a:solidFill>
                <a:latin typeface="Arial"/>
                <a:ea typeface="Arial"/>
                <a:cs typeface="Arial"/>
              </a:defRPr>
            </a:pPr>
            <a:r>
              <a:rPr sz="2175" b="0">
                <a:solidFill>
                  <a:srgbClr val="17242C"/>
                </a:solidFill>
                <a:latin typeface="Arial"/>
                <a:ea typeface="Arial"/>
                <a:cs typeface="Arial"/>
              </a:rPr>
              <a:t>Write a corrected explanation using CO = HR × SV.</a:t>
            </a:r>
          </a:p>
        </p:txBody>
      </p:sp>
      <p:sp>
        <p:nvSpPr>
          <p:cNvPr id="13" name="text-12">
            <a:extLst>
              <a:ext uri="{FF2B5EF4-FFF2-40B4-BE49-F238E27FC236}">
                <a16:creationId xmlns:a16="http://schemas.microsoft.com/office/drawing/2014/main" id="{12F778AF-F352-4C02-93B4-FC44856C20AA}"/>
              </a:ext>
            </a:extLst>
          </p:cNvPr>
          <p:cNvSpPr>
            <a:spLocks noGrp="1"/>
          </p:cNvSpPr>
          <p:nvPr/>
        </p:nvSpPr>
        <p:spPr>
          <a:xfrm>
            <a:off x="571500" y="5743575"/>
            <a:ext cx="10953750" cy="476250"/>
          </a:xfrm>
          <a:prstGeom prst="rect">
            <a:avLst/>
          </a:prstGeom>
          <a:noFill/>
          <a:ln w="0">
            <a:noFill/>
          </a:ln>
        </p:spPr>
        <p:txBody>
          <a:bodyPr wrap="square" lIns="0" tIns="0" rIns="0" bIns="0" anchor="t">
            <a:noAutofit/>
          </a:bodyPr>
          <a:lstStyle/>
          <a:p>
            <a:pPr algn="l">
              <a:buNone/>
              <a:defRPr sz="1725" b="0">
                <a:solidFill>
                  <a:srgbClr val="966032"/>
                </a:solidFill>
                <a:latin typeface="Arial"/>
                <a:ea typeface="Arial"/>
                <a:cs typeface="Arial"/>
              </a:defRPr>
            </a:pPr>
            <a:r>
              <a:rPr sz="1725" b="0">
                <a:solidFill>
                  <a:srgbClr val="966032"/>
                </a:solidFill>
                <a:latin typeface="Arial"/>
                <a:ea typeface="Arial"/>
                <a:cs typeface="Arial"/>
              </a:rPr>
              <a:t>Choose two achievable tasks. “Revise everything” does not show what to do next.</a:t>
            </a:r>
          </a:p>
        </p:txBody>
      </p:sp>
    </p:spTree>
    <p:extLst>
      <p:ext uri="{BB962C8B-B14F-4D97-AF65-F5344CB8AC3E}">
        <p14:creationId xmlns:p14="http://schemas.microsoft.com/office/powerpoint/2010/main" val="143457002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8" name="text-0">
            <a:extLst>
              <a:ext uri="{FF2B5EF4-FFF2-40B4-BE49-F238E27FC236}">
                <a16:creationId xmlns:a16="http://schemas.microsoft.com/office/drawing/2014/main" id="{38538C92-7C36-423E-AA06-15033B576230}"/>
              </a:ext>
            </a:extLst>
          </p:cNvPr>
          <p:cNvSpPr>
            <a:spLocks noGrp="1"/>
          </p:cNvSpPr>
          <p:nvPr/>
        </p:nvSpPr>
        <p:spPr>
          <a:xfrm>
            <a:off x="571500" y="571500"/>
            <a:ext cx="11049000" cy="1009650"/>
          </a:xfrm>
          <a:prstGeom prst="rect">
            <a:avLst/>
          </a:prstGeom>
          <a:noFill/>
          <a:ln w="0">
            <a:noFill/>
          </a:ln>
        </p:spPr>
        <p:txBody>
          <a:bodyPr wrap="square" lIns="0" tIns="0" rIns="0" bIns="0" anchor="t">
            <a:noAutofit/>
          </a:bodyPr>
          <a:lstStyle/>
          <a:p>
            <a:pPr algn="l">
              <a:buNone/>
              <a:defRPr sz="3150" b="1">
                <a:solidFill>
                  <a:srgbClr val="17242C"/>
                </a:solidFill>
                <a:latin typeface="Arial"/>
                <a:ea typeface="Arial"/>
                <a:cs typeface="Arial"/>
              </a:defRPr>
            </a:pPr>
            <a:r>
              <a:rPr sz="3150" b="1">
                <a:solidFill>
                  <a:srgbClr val="17242C"/>
                </a:solidFill>
                <a:latin typeface="Arial"/>
                <a:ea typeface="Arial"/>
                <a:cs typeface="Arial"/>
              </a:rPr>
              <a:t>Questions and next steps</a:t>
            </a:r>
          </a:p>
        </p:txBody>
      </p:sp>
      <p:sp>
        <p:nvSpPr>
          <p:cNvPr id="2" name="shape-1">
            <a:extLst>
              <a:ext uri="{FF2B5EF4-FFF2-40B4-BE49-F238E27FC236}">
                <a16:creationId xmlns:a16="http://schemas.microsoft.com/office/drawing/2014/main" id="{8321DCF9-143F-40E7-B050-E5EBFA15673D}"/>
              </a:ext>
            </a:extLst>
          </p:cNvPr>
          <p:cNvSpPr>
            <a:spLocks noGrp="1"/>
          </p:cNvSpPr>
          <p:nvPr/>
        </p:nvSpPr>
        <p:spPr>
          <a:xfrm>
            <a:off x="571500" y="6315075"/>
            <a:ext cx="11049000" cy="0"/>
          </a:xfrm>
          <a:prstGeom prst="line">
            <a:avLst/>
          </a:prstGeom>
          <a:noFill/>
          <a:ln w="14288">
            <a:solidFill>
              <a:srgbClr val="D5DEE2"/>
            </a:solidFill>
          </a:ln>
        </p:spPr>
        <p:txBody>
          <a:bodyPr/>
          <a:lstStyle/>
          <a:p>
            <a:endParaRPr lang="en-US"/>
          </a:p>
        </p:txBody>
      </p:sp>
      <p:sp>
        <p:nvSpPr>
          <p:cNvPr id="3" name="text-2">
            <a:extLst>
              <a:ext uri="{FF2B5EF4-FFF2-40B4-BE49-F238E27FC236}">
                <a16:creationId xmlns:a16="http://schemas.microsoft.com/office/drawing/2014/main" id="{1123AE31-45A3-49B1-8D11-DA85B475E0A9}"/>
              </a:ext>
            </a:extLst>
          </p:cNvPr>
          <p:cNvSpPr>
            <a:spLocks noGrp="1"/>
          </p:cNvSpPr>
          <p:nvPr/>
        </p:nvSpPr>
        <p:spPr>
          <a:xfrm>
            <a:off x="571500" y="6457950"/>
            <a:ext cx="9429750" cy="209550"/>
          </a:xfrm>
          <a:prstGeom prst="rect">
            <a:avLst/>
          </a:prstGeom>
          <a:noFill/>
          <a:ln w="0">
            <a:noFill/>
          </a:ln>
        </p:spPr>
        <p:txBody>
          <a:bodyPr wrap="square" lIns="0" tIns="0" rIns="0" bIns="0" anchor="t">
            <a:noAutofit/>
          </a:bodyPr>
          <a:lstStyle/>
          <a:p>
            <a:pPr algn="l">
              <a:buNone/>
              <a:defRPr sz="1275" b="0">
                <a:solidFill>
                  <a:srgbClr val="52616A"/>
                </a:solidFill>
                <a:latin typeface="Arial"/>
                <a:ea typeface="Arial"/>
                <a:cs typeface="Arial"/>
              </a:defRPr>
            </a:pPr>
            <a:r>
              <a:rPr sz="1275" b="0">
                <a:solidFill>
                  <a:srgbClr val="52616A"/>
                </a:solidFill>
                <a:latin typeface="Arial"/>
                <a:ea typeface="Arial"/>
                <a:cs typeface="Arial"/>
              </a:rPr>
              <a:t>Workbook p34–39</a:t>
            </a:r>
          </a:p>
        </p:txBody>
      </p:sp>
      <p:sp>
        <p:nvSpPr>
          <p:cNvPr id="4" name="text-3">
            <a:extLst>
              <a:ext uri="{FF2B5EF4-FFF2-40B4-BE49-F238E27FC236}">
                <a16:creationId xmlns:a16="http://schemas.microsoft.com/office/drawing/2014/main" id="{AC7C67B5-3191-4E8F-A171-E79C303B2041}"/>
              </a:ext>
            </a:extLst>
          </p:cNvPr>
          <p:cNvSpPr>
            <a:spLocks noGrp="1"/>
          </p:cNvSpPr>
          <p:nvPr/>
        </p:nvSpPr>
        <p:spPr>
          <a:xfrm>
            <a:off x="11049000" y="6438900"/>
            <a:ext cx="571500" cy="228600"/>
          </a:xfrm>
          <a:prstGeom prst="rect">
            <a:avLst/>
          </a:prstGeom>
          <a:noFill/>
          <a:ln w="0">
            <a:noFill/>
          </a:ln>
        </p:spPr>
        <p:txBody>
          <a:bodyPr wrap="square" lIns="0" tIns="0" rIns="0" bIns="0" anchor="t">
            <a:noAutofit/>
          </a:bodyPr>
          <a:lstStyle/>
          <a:p>
            <a:pPr algn="r">
              <a:buNone/>
              <a:defRPr sz="1350" b="0">
                <a:solidFill>
                  <a:srgbClr val="52616A"/>
                </a:solidFill>
                <a:latin typeface="Arial"/>
                <a:ea typeface="Arial"/>
                <a:cs typeface="Arial"/>
              </a:defRPr>
            </a:pPr>
            <a:r>
              <a:rPr sz="1350" b="0">
                <a:solidFill>
                  <a:srgbClr val="52616A"/>
                </a:solidFill>
                <a:latin typeface="Arial"/>
                <a:ea typeface="Arial"/>
                <a:cs typeface="Arial"/>
              </a:rPr>
              <a:t>65</a:t>
            </a:r>
          </a:p>
        </p:txBody>
      </p:sp>
      <p:sp>
        <p:nvSpPr>
          <p:cNvPr id="5" name="shape-4">
            <a:extLst>
              <a:ext uri="{FF2B5EF4-FFF2-40B4-BE49-F238E27FC236}">
                <a16:creationId xmlns:a16="http://schemas.microsoft.com/office/drawing/2014/main" id="{FCE17320-AEF9-4439-98F8-A27DB4D4EB7C}"/>
              </a:ext>
            </a:extLst>
          </p:cNvPr>
          <p:cNvSpPr>
            <a:spLocks noGrp="1"/>
          </p:cNvSpPr>
          <p:nvPr/>
        </p:nvSpPr>
        <p:spPr>
          <a:xfrm>
            <a:off x="571500" y="1847850"/>
            <a:ext cx="2419350" cy="0"/>
          </a:xfrm>
          <a:prstGeom prst="line">
            <a:avLst/>
          </a:prstGeom>
          <a:noFill/>
          <a:ln w="14288">
            <a:solidFill>
              <a:srgbClr val="176779"/>
            </a:solidFill>
          </a:ln>
        </p:spPr>
        <p:txBody>
          <a:bodyPr/>
          <a:lstStyle/>
          <a:p>
            <a:endParaRPr lang="en-US"/>
          </a:p>
        </p:txBody>
      </p:sp>
      <p:sp>
        <p:nvSpPr>
          <p:cNvPr id="6" name="text-5">
            <a:extLst>
              <a:ext uri="{FF2B5EF4-FFF2-40B4-BE49-F238E27FC236}">
                <a16:creationId xmlns:a16="http://schemas.microsoft.com/office/drawing/2014/main" id="{43B2342A-0FD9-4B3F-8853-622A6D1A7BAA}"/>
              </a:ext>
            </a:extLst>
          </p:cNvPr>
          <p:cNvSpPr>
            <a:spLocks noGrp="1"/>
          </p:cNvSpPr>
          <p:nvPr/>
        </p:nvSpPr>
        <p:spPr>
          <a:xfrm>
            <a:off x="571500" y="1971675"/>
            <a:ext cx="2419350" cy="1200150"/>
          </a:xfrm>
          <a:prstGeom prst="rect">
            <a:avLst/>
          </a:prstGeom>
          <a:noFill/>
          <a:ln w="0">
            <a:noFill/>
          </a:ln>
        </p:spPr>
        <p:txBody>
          <a:bodyPr wrap="square" lIns="0" tIns="0" rIns="0" bIns="0" anchor="t">
            <a:noAutofit/>
          </a:bodyPr>
          <a:lstStyle/>
          <a:p>
            <a:pPr algn="ctr">
              <a:buNone/>
              <a:defRPr sz="2175" b="1">
                <a:solidFill>
                  <a:srgbClr val="17242C"/>
                </a:solidFill>
                <a:latin typeface="Arial"/>
                <a:ea typeface="Arial"/>
                <a:cs typeface="Arial"/>
              </a:defRPr>
            </a:pPr>
            <a:r>
              <a:rPr sz="2175" b="1">
                <a:solidFill>
                  <a:srgbClr val="17242C"/>
                </a:solidFill>
                <a:latin typeface="Arial"/>
                <a:ea typeface="Arial"/>
                <a:cs typeface="Arial"/>
              </a:rPr>
              <a:t>Health evidence</a:t>
            </a:r>
          </a:p>
        </p:txBody>
      </p:sp>
      <p:sp>
        <p:nvSpPr>
          <p:cNvPr id="7" name="shape-6">
            <a:extLst>
              <a:ext uri="{FF2B5EF4-FFF2-40B4-BE49-F238E27FC236}">
                <a16:creationId xmlns:a16="http://schemas.microsoft.com/office/drawing/2014/main" id="{AC2AB273-8AF7-4068-88A8-96724CEF8497}"/>
              </a:ext>
            </a:extLst>
          </p:cNvPr>
          <p:cNvSpPr>
            <a:spLocks noGrp="1"/>
          </p:cNvSpPr>
          <p:nvPr/>
        </p:nvSpPr>
        <p:spPr>
          <a:xfrm>
            <a:off x="3067050" y="2305050"/>
            <a:ext cx="304800" cy="171450"/>
          </a:xfrm>
          <a:prstGeom prst="rightArrow">
            <a:avLst/>
          </a:prstGeom>
          <a:solidFill>
            <a:srgbClr val="176779"/>
          </a:solidFill>
          <a:ln w="0">
            <a:noFill/>
          </a:ln>
        </p:spPr>
        <p:txBody>
          <a:bodyPr/>
          <a:lstStyle/>
          <a:p>
            <a:endParaRPr lang="en-US"/>
          </a:p>
        </p:txBody>
      </p:sp>
      <p:sp>
        <p:nvSpPr>
          <p:cNvPr id="8" name="shape-7">
            <a:extLst>
              <a:ext uri="{FF2B5EF4-FFF2-40B4-BE49-F238E27FC236}">
                <a16:creationId xmlns:a16="http://schemas.microsoft.com/office/drawing/2014/main" id="{CFBAE113-B601-4566-9316-0523359C4703}"/>
              </a:ext>
            </a:extLst>
          </p:cNvPr>
          <p:cNvSpPr>
            <a:spLocks noGrp="1"/>
          </p:cNvSpPr>
          <p:nvPr/>
        </p:nvSpPr>
        <p:spPr>
          <a:xfrm>
            <a:off x="3448050" y="1847850"/>
            <a:ext cx="2419350" cy="0"/>
          </a:xfrm>
          <a:prstGeom prst="line">
            <a:avLst/>
          </a:prstGeom>
          <a:noFill/>
          <a:ln w="14288">
            <a:solidFill>
              <a:srgbClr val="176779"/>
            </a:solidFill>
          </a:ln>
        </p:spPr>
        <p:txBody>
          <a:bodyPr/>
          <a:lstStyle/>
          <a:p>
            <a:endParaRPr lang="en-US"/>
          </a:p>
        </p:txBody>
      </p:sp>
      <p:sp>
        <p:nvSpPr>
          <p:cNvPr id="9" name="text-8">
            <a:extLst>
              <a:ext uri="{FF2B5EF4-FFF2-40B4-BE49-F238E27FC236}">
                <a16:creationId xmlns:a16="http://schemas.microsoft.com/office/drawing/2014/main" id="{85617662-9D8F-4363-9217-2DF412E8F741}"/>
              </a:ext>
            </a:extLst>
          </p:cNvPr>
          <p:cNvSpPr>
            <a:spLocks noGrp="1"/>
          </p:cNvSpPr>
          <p:nvPr/>
        </p:nvSpPr>
        <p:spPr>
          <a:xfrm>
            <a:off x="3448050" y="1971675"/>
            <a:ext cx="2419350" cy="1200150"/>
          </a:xfrm>
          <a:prstGeom prst="rect">
            <a:avLst/>
          </a:prstGeom>
          <a:noFill/>
          <a:ln w="0">
            <a:noFill/>
          </a:ln>
        </p:spPr>
        <p:txBody>
          <a:bodyPr wrap="square" lIns="0" tIns="0" rIns="0" bIns="0" anchor="t">
            <a:noAutofit/>
          </a:bodyPr>
          <a:lstStyle/>
          <a:p>
            <a:pPr algn="ctr">
              <a:buNone/>
              <a:defRPr sz="2175" b="1">
                <a:solidFill>
                  <a:srgbClr val="17242C"/>
                </a:solidFill>
                <a:latin typeface="Arial"/>
                <a:ea typeface="Arial"/>
                <a:cs typeface="Arial"/>
              </a:defRPr>
            </a:pPr>
            <a:r>
              <a:rPr sz="2175" b="1">
                <a:solidFill>
                  <a:srgbClr val="17242C"/>
                </a:solidFill>
                <a:latin typeface="Arial"/>
                <a:ea typeface="Arial"/>
                <a:cs typeface="Arial"/>
              </a:rPr>
              <a:t>Needs and</a:t>
            </a:r>
          </a:p>
          <a:p>
            <a:pPr algn="ctr">
              <a:buNone/>
              <a:defRPr sz="2175" b="1">
                <a:solidFill>
                  <a:srgbClr val="17242C"/>
                </a:solidFill>
                <a:latin typeface="Arial"/>
                <a:ea typeface="Arial"/>
                <a:cs typeface="Arial"/>
              </a:defRPr>
            </a:pPr>
            <a:r>
              <a:rPr sz="2175" b="1">
                <a:solidFill>
                  <a:srgbClr val="17242C"/>
                </a:solidFill>
                <a:latin typeface="Arial"/>
                <a:ea typeface="Arial"/>
                <a:cs typeface="Arial"/>
              </a:rPr>
              <a:t>determinants</a:t>
            </a:r>
          </a:p>
        </p:txBody>
      </p:sp>
      <p:sp>
        <p:nvSpPr>
          <p:cNvPr id="10" name="shape-9">
            <a:extLst>
              <a:ext uri="{FF2B5EF4-FFF2-40B4-BE49-F238E27FC236}">
                <a16:creationId xmlns:a16="http://schemas.microsoft.com/office/drawing/2014/main" id="{B3B23A3C-FC09-41FC-857A-7A5BD17B00BE}"/>
              </a:ext>
            </a:extLst>
          </p:cNvPr>
          <p:cNvSpPr>
            <a:spLocks noGrp="1"/>
          </p:cNvSpPr>
          <p:nvPr/>
        </p:nvSpPr>
        <p:spPr>
          <a:xfrm>
            <a:off x="5943600" y="2305050"/>
            <a:ext cx="304800" cy="171450"/>
          </a:xfrm>
          <a:prstGeom prst="rightArrow">
            <a:avLst/>
          </a:prstGeom>
          <a:solidFill>
            <a:srgbClr val="176779"/>
          </a:solidFill>
          <a:ln w="0">
            <a:noFill/>
          </a:ln>
        </p:spPr>
        <p:txBody>
          <a:bodyPr/>
          <a:lstStyle/>
          <a:p>
            <a:endParaRPr lang="en-US"/>
          </a:p>
        </p:txBody>
      </p:sp>
      <p:sp>
        <p:nvSpPr>
          <p:cNvPr id="11" name="shape-10">
            <a:extLst>
              <a:ext uri="{FF2B5EF4-FFF2-40B4-BE49-F238E27FC236}">
                <a16:creationId xmlns:a16="http://schemas.microsoft.com/office/drawing/2014/main" id="{7334E764-8A1D-4827-B950-B574271701B6}"/>
              </a:ext>
            </a:extLst>
          </p:cNvPr>
          <p:cNvSpPr>
            <a:spLocks noGrp="1"/>
          </p:cNvSpPr>
          <p:nvPr/>
        </p:nvSpPr>
        <p:spPr>
          <a:xfrm>
            <a:off x="6324600" y="1847850"/>
            <a:ext cx="2419350" cy="0"/>
          </a:xfrm>
          <a:prstGeom prst="line">
            <a:avLst/>
          </a:prstGeom>
          <a:noFill/>
          <a:ln w="14288">
            <a:solidFill>
              <a:srgbClr val="176779"/>
            </a:solidFill>
          </a:ln>
        </p:spPr>
        <p:txBody>
          <a:bodyPr/>
          <a:lstStyle/>
          <a:p>
            <a:endParaRPr lang="en-US"/>
          </a:p>
        </p:txBody>
      </p:sp>
      <p:sp>
        <p:nvSpPr>
          <p:cNvPr id="12" name="text-11">
            <a:extLst>
              <a:ext uri="{FF2B5EF4-FFF2-40B4-BE49-F238E27FC236}">
                <a16:creationId xmlns:a16="http://schemas.microsoft.com/office/drawing/2014/main" id="{68682628-CA81-4D7A-96D4-E794BAAE42B2}"/>
              </a:ext>
            </a:extLst>
          </p:cNvPr>
          <p:cNvSpPr>
            <a:spLocks noGrp="1"/>
          </p:cNvSpPr>
          <p:nvPr/>
        </p:nvSpPr>
        <p:spPr>
          <a:xfrm>
            <a:off x="6324600" y="1971675"/>
            <a:ext cx="2419350" cy="1200150"/>
          </a:xfrm>
          <a:prstGeom prst="rect">
            <a:avLst/>
          </a:prstGeom>
          <a:noFill/>
          <a:ln w="0">
            <a:noFill/>
          </a:ln>
        </p:spPr>
        <p:txBody>
          <a:bodyPr wrap="square" lIns="0" tIns="0" rIns="0" bIns="0" anchor="t">
            <a:noAutofit/>
          </a:bodyPr>
          <a:lstStyle/>
          <a:p>
            <a:pPr algn="ctr">
              <a:buNone/>
              <a:defRPr sz="2175" b="1">
                <a:solidFill>
                  <a:srgbClr val="17242C"/>
                </a:solidFill>
                <a:latin typeface="Arial"/>
                <a:ea typeface="Arial"/>
                <a:cs typeface="Arial"/>
              </a:defRPr>
            </a:pPr>
            <a:r>
              <a:rPr sz="2175" b="1">
                <a:solidFill>
                  <a:srgbClr val="17242C"/>
                </a:solidFill>
                <a:latin typeface="Arial"/>
                <a:ea typeface="Arial"/>
                <a:cs typeface="Arial"/>
              </a:rPr>
              <a:t>Action</a:t>
            </a:r>
          </a:p>
        </p:txBody>
      </p:sp>
      <p:sp>
        <p:nvSpPr>
          <p:cNvPr id="13" name="shape-12">
            <a:extLst>
              <a:ext uri="{FF2B5EF4-FFF2-40B4-BE49-F238E27FC236}">
                <a16:creationId xmlns:a16="http://schemas.microsoft.com/office/drawing/2014/main" id="{F73ADE13-E3A7-4580-95DA-6C9413D3D664}"/>
              </a:ext>
            </a:extLst>
          </p:cNvPr>
          <p:cNvSpPr>
            <a:spLocks noGrp="1"/>
          </p:cNvSpPr>
          <p:nvPr/>
        </p:nvSpPr>
        <p:spPr>
          <a:xfrm>
            <a:off x="8820150" y="2305050"/>
            <a:ext cx="304800" cy="171450"/>
          </a:xfrm>
          <a:prstGeom prst="rightArrow">
            <a:avLst/>
          </a:prstGeom>
          <a:solidFill>
            <a:srgbClr val="176779"/>
          </a:solidFill>
          <a:ln w="0">
            <a:noFill/>
          </a:ln>
        </p:spPr>
        <p:txBody>
          <a:bodyPr/>
          <a:lstStyle/>
          <a:p>
            <a:endParaRPr lang="en-US"/>
          </a:p>
        </p:txBody>
      </p:sp>
      <p:sp>
        <p:nvSpPr>
          <p:cNvPr id="14" name="shape-13">
            <a:extLst>
              <a:ext uri="{FF2B5EF4-FFF2-40B4-BE49-F238E27FC236}">
                <a16:creationId xmlns:a16="http://schemas.microsoft.com/office/drawing/2014/main" id="{5E0E235D-8844-4D0A-9677-3AC85FF109A3}"/>
              </a:ext>
            </a:extLst>
          </p:cNvPr>
          <p:cNvSpPr>
            <a:spLocks noGrp="1"/>
          </p:cNvSpPr>
          <p:nvPr/>
        </p:nvSpPr>
        <p:spPr>
          <a:xfrm>
            <a:off x="9201150" y="1847850"/>
            <a:ext cx="2419350" cy="0"/>
          </a:xfrm>
          <a:prstGeom prst="line">
            <a:avLst/>
          </a:prstGeom>
          <a:noFill/>
          <a:ln w="14288">
            <a:solidFill>
              <a:srgbClr val="176779"/>
            </a:solidFill>
          </a:ln>
        </p:spPr>
        <p:txBody>
          <a:bodyPr/>
          <a:lstStyle/>
          <a:p>
            <a:endParaRPr lang="en-US"/>
          </a:p>
        </p:txBody>
      </p:sp>
      <p:sp>
        <p:nvSpPr>
          <p:cNvPr id="15" name="text-14">
            <a:extLst>
              <a:ext uri="{FF2B5EF4-FFF2-40B4-BE49-F238E27FC236}">
                <a16:creationId xmlns:a16="http://schemas.microsoft.com/office/drawing/2014/main" id="{1A4B4528-1F3A-4644-8810-6657383F57E2}"/>
              </a:ext>
            </a:extLst>
          </p:cNvPr>
          <p:cNvSpPr>
            <a:spLocks noGrp="1"/>
          </p:cNvSpPr>
          <p:nvPr/>
        </p:nvSpPr>
        <p:spPr>
          <a:xfrm>
            <a:off x="9201150" y="1971675"/>
            <a:ext cx="2419350" cy="1200150"/>
          </a:xfrm>
          <a:prstGeom prst="rect">
            <a:avLst/>
          </a:prstGeom>
          <a:noFill/>
          <a:ln w="0">
            <a:noFill/>
          </a:ln>
        </p:spPr>
        <p:txBody>
          <a:bodyPr wrap="square" lIns="0" tIns="0" rIns="0" bIns="0" anchor="t">
            <a:noAutofit/>
          </a:bodyPr>
          <a:lstStyle/>
          <a:p>
            <a:pPr algn="ctr">
              <a:buNone/>
              <a:defRPr sz="2175" b="1">
                <a:solidFill>
                  <a:srgbClr val="17242C"/>
                </a:solidFill>
                <a:latin typeface="Arial"/>
                <a:ea typeface="Arial"/>
                <a:cs typeface="Arial"/>
              </a:defRPr>
            </a:pPr>
            <a:r>
              <a:rPr sz="2175" b="1">
                <a:solidFill>
                  <a:srgbClr val="17242C"/>
                </a:solidFill>
                <a:latin typeface="Arial"/>
                <a:ea typeface="Arial"/>
                <a:cs typeface="Arial"/>
              </a:rPr>
              <a:t>Evaluation</a:t>
            </a:r>
          </a:p>
        </p:txBody>
      </p:sp>
      <p:sp>
        <p:nvSpPr>
          <p:cNvPr id="16" name="shape-15">
            <a:extLst>
              <a:ext uri="{FF2B5EF4-FFF2-40B4-BE49-F238E27FC236}">
                <a16:creationId xmlns:a16="http://schemas.microsoft.com/office/drawing/2014/main" id="{8B2ABF8C-40AF-4E26-9E47-9E427FFAA938}"/>
              </a:ext>
            </a:extLst>
          </p:cNvPr>
          <p:cNvSpPr>
            <a:spLocks noGrp="1"/>
          </p:cNvSpPr>
          <p:nvPr/>
        </p:nvSpPr>
        <p:spPr>
          <a:xfrm>
            <a:off x="571500" y="3467100"/>
            <a:ext cx="2419350" cy="0"/>
          </a:xfrm>
          <a:prstGeom prst="line">
            <a:avLst/>
          </a:prstGeom>
          <a:noFill/>
          <a:ln w="14288">
            <a:solidFill>
              <a:srgbClr val="176779"/>
            </a:solidFill>
          </a:ln>
        </p:spPr>
        <p:txBody>
          <a:bodyPr/>
          <a:lstStyle/>
          <a:p>
            <a:endParaRPr lang="en-US"/>
          </a:p>
        </p:txBody>
      </p:sp>
      <p:sp>
        <p:nvSpPr>
          <p:cNvPr id="17" name="text-16">
            <a:extLst>
              <a:ext uri="{FF2B5EF4-FFF2-40B4-BE49-F238E27FC236}">
                <a16:creationId xmlns:a16="http://schemas.microsoft.com/office/drawing/2014/main" id="{095D25E1-84BB-4B15-AC5F-E53A96F88481}"/>
              </a:ext>
            </a:extLst>
          </p:cNvPr>
          <p:cNvSpPr>
            <a:spLocks noGrp="1"/>
          </p:cNvSpPr>
          <p:nvPr/>
        </p:nvSpPr>
        <p:spPr>
          <a:xfrm>
            <a:off x="571500" y="3590925"/>
            <a:ext cx="2419350" cy="1200150"/>
          </a:xfrm>
          <a:prstGeom prst="rect">
            <a:avLst/>
          </a:prstGeom>
          <a:noFill/>
          <a:ln w="0">
            <a:noFill/>
          </a:ln>
        </p:spPr>
        <p:txBody>
          <a:bodyPr wrap="square" lIns="0" tIns="0" rIns="0" bIns="0" anchor="t">
            <a:noAutofit/>
          </a:bodyPr>
          <a:lstStyle/>
          <a:p>
            <a:pPr algn="ctr">
              <a:buNone/>
              <a:defRPr sz="2175" b="1">
                <a:solidFill>
                  <a:srgbClr val="17242C"/>
                </a:solidFill>
                <a:latin typeface="Arial"/>
                <a:ea typeface="Arial"/>
                <a:cs typeface="Arial"/>
              </a:defRPr>
            </a:pPr>
            <a:r>
              <a:rPr sz="2175" b="1">
                <a:solidFill>
                  <a:srgbClr val="17242C"/>
                </a:solidFill>
                <a:latin typeface="Arial"/>
                <a:ea typeface="Arial"/>
                <a:cs typeface="Arial"/>
              </a:rPr>
              <a:t>Sport demands</a:t>
            </a:r>
          </a:p>
        </p:txBody>
      </p:sp>
      <p:sp>
        <p:nvSpPr>
          <p:cNvPr id="18" name="shape-17">
            <a:extLst>
              <a:ext uri="{FF2B5EF4-FFF2-40B4-BE49-F238E27FC236}">
                <a16:creationId xmlns:a16="http://schemas.microsoft.com/office/drawing/2014/main" id="{F930A99C-B42A-4597-A032-8A1734AC70A8}"/>
              </a:ext>
            </a:extLst>
          </p:cNvPr>
          <p:cNvSpPr>
            <a:spLocks noGrp="1"/>
          </p:cNvSpPr>
          <p:nvPr/>
        </p:nvSpPr>
        <p:spPr>
          <a:xfrm>
            <a:off x="3067050" y="3924300"/>
            <a:ext cx="304800" cy="171450"/>
          </a:xfrm>
          <a:prstGeom prst="rightArrow">
            <a:avLst/>
          </a:prstGeom>
          <a:solidFill>
            <a:srgbClr val="176779"/>
          </a:solidFill>
          <a:ln w="0">
            <a:noFill/>
          </a:ln>
        </p:spPr>
        <p:txBody>
          <a:bodyPr/>
          <a:lstStyle/>
          <a:p>
            <a:endParaRPr lang="en-US"/>
          </a:p>
        </p:txBody>
      </p:sp>
      <p:sp>
        <p:nvSpPr>
          <p:cNvPr id="19" name="shape-18">
            <a:extLst>
              <a:ext uri="{FF2B5EF4-FFF2-40B4-BE49-F238E27FC236}">
                <a16:creationId xmlns:a16="http://schemas.microsoft.com/office/drawing/2014/main" id="{6704A032-A29F-40DD-AA43-D5D5C2F57DE2}"/>
              </a:ext>
            </a:extLst>
          </p:cNvPr>
          <p:cNvSpPr>
            <a:spLocks noGrp="1"/>
          </p:cNvSpPr>
          <p:nvPr/>
        </p:nvSpPr>
        <p:spPr>
          <a:xfrm>
            <a:off x="3448050" y="3467100"/>
            <a:ext cx="2419350" cy="0"/>
          </a:xfrm>
          <a:prstGeom prst="line">
            <a:avLst/>
          </a:prstGeom>
          <a:noFill/>
          <a:ln w="14288">
            <a:solidFill>
              <a:srgbClr val="176779"/>
            </a:solidFill>
          </a:ln>
        </p:spPr>
        <p:txBody>
          <a:bodyPr/>
          <a:lstStyle/>
          <a:p>
            <a:endParaRPr lang="en-US"/>
          </a:p>
        </p:txBody>
      </p:sp>
      <p:sp>
        <p:nvSpPr>
          <p:cNvPr id="20" name="text-19">
            <a:extLst>
              <a:ext uri="{FF2B5EF4-FFF2-40B4-BE49-F238E27FC236}">
                <a16:creationId xmlns:a16="http://schemas.microsoft.com/office/drawing/2014/main" id="{09D584E7-ED8B-4259-8A0B-2C9089CA664A}"/>
              </a:ext>
            </a:extLst>
          </p:cNvPr>
          <p:cNvSpPr>
            <a:spLocks noGrp="1"/>
          </p:cNvSpPr>
          <p:nvPr/>
        </p:nvSpPr>
        <p:spPr>
          <a:xfrm>
            <a:off x="3448050" y="3590925"/>
            <a:ext cx="2419350" cy="1200150"/>
          </a:xfrm>
          <a:prstGeom prst="rect">
            <a:avLst/>
          </a:prstGeom>
          <a:noFill/>
          <a:ln w="0">
            <a:noFill/>
          </a:ln>
        </p:spPr>
        <p:txBody>
          <a:bodyPr wrap="square" lIns="0" tIns="0" rIns="0" bIns="0" anchor="t">
            <a:noAutofit/>
          </a:bodyPr>
          <a:lstStyle/>
          <a:p>
            <a:pPr algn="ctr">
              <a:buNone/>
              <a:defRPr sz="2175" b="1">
                <a:solidFill>
                  <a:srgbClr val="17242C"/>
                </a:solidFill>
                <a:latin typeface="Arial"/>
                <a:ea typeface="Arial"/>
                <a:cs typeface="Arial"/>
              </a:defRPr>
            </a:pPr>
            <a:r>
              <a:rPr sz="2175" b="1">
                <a:solidFill>
                  <a:srgbClr val="17242C"/>
                </a:solidFill>
                <a:latin typeface="Arial"/>
                <a:ea typeface="Arial"/>
                <a:cs typeface="Arial"/>
              </a:rPr>
              <a:t>Assessment</a:t>
            </a:r>
          </a:p>
          <a:p>
            <a:pPr algn="ctr">
              <a:buNone/>
              <a:defRPr sz="2175" b="1">
                <a:solidFill>
                  <a:srgbClr val="17242C"/>
                </a:solidFill>
                <a:latin typeface="Arial"/>
                <a:ea typeface="Arial"/>
                <a:cs typeface="Arial"/>
              </a:defRPr>
            </a:pPr>
            <a:r>
              <a:rPr sz="2175" b="1">
                <a:solidFill>
                  <a:srgbClr val="17242C"/>
                </a:solidFill>
                <a:latin typeface="Arial"/>
                <a:ea typeface="Arial"/>
                <a:cs typeface="Arial"/>
              </a:rPr>
              <a:t>and training</a:t>
            </a:r>
          </a:p>
        </p:txBody>
      </p:sp>
      <p:sp>
        <p:nvSpPr>
          <p:cNvPr id="21" name="shape-20">
            <a:extLst>
              <a:ext uri="{FF2B5EF4-FFF2-40B4-BE49-F238E27FC236}">
                <a16:creationId xmlns:a16="http://schemas.microsoft.com/office/drawing/2014/main" id="{C8CCFD37-A118-4234-BCCA-FAB459AA8C3F}"/>
              </a:ext>
            </a:extLst>
          </p:cNvPr>
          <p:cNvSpPr>
            <a:spLocks noGrp="1"/>
          </p:cNvSpPr>
          <p:nvPr/>
        </p:nvSpPr>
        <p:spPr>
          <a:xfrm>
            <a:off x="5943600" y="3924300"/>
            <a:ext cx="304800" cy="171450"/>
          </a:xfrm>
          <a:prstGeom prst="rightArrow">
            <a:avLst/>
          </a:prstGeom>
          <a:solidFill>
            <a:srgbClr val="176779"/>
          </a:solidFill>
          <a:ln w="0">
            <a:noFill/>
          </a:ln>
        </p:spPr>
        <p:txBody>
          <a:bodyPr/>
          <a:lstStyle/>
          <a:p>
            <a:endParaRPr lang="en-US"/>
          </a:p>
        </p:txBody>
      </p:sp>
      <p:sp>
        <p:nvSpPr>
          <p:cNvPr id="22" name="shape-21">
            <a:extLst>
              <a:ext uri="{FF2B5EF4-FFF2-40B4-BE49-F238E27FC236}">
                <a16:creationId xmlns:a16="http://schemas.microsoft.com/office/drawing/2014/main" id="{9DBCC2F2-41A8-441D-8822-59285B7C4B79}"/>
              </a:ext>
            </a:extLst>
          </p:cNvPr>
          <p:cNvSpPr>
            <a:spLocks noGrp="1"/>
          </p:cNvSpPr>
          <p:nvPr/>
        </p:nvSpPr>
        <p:spPr>
          <a:xfrm>
            <a:off x="6324600" y="3467100"/>
            <a:ext cx="2419350" cy="0"/>
          </a:xfrm>
          <a:prstGeom prst="line">
            <a:avLst/>
          </a:prstGeom>
          <a:noFill/>
          <a:ln w="14288">
            <a:solidFill>
              <a:srgbClr val="176779"/>
            </a:solidFill>
          </a:ln>
        </p:spPr>
        <p:txBody>
          <a:bodyPr/>
          <a:lstStyle/>
          <a:p>
            <a:endParaRPr lang="en-US"/>
          </a:p>
        </p:txBody>
      </p:sp>
      <p:sp>
        <p:nvSpPr>
          <p:cNvPr id="23" name="text-22">
            <a:extLst>
              <a:ext uri="{FF2B5EF4-FFF2-40B4-BE49-F238E27FC236}">
                <a16:creationId xmlns:a16="http://schemas.microsoft.com/office/drawing/2014/main" id="{4A092D30-01A2-4AA2-AEE8-E4F53F0DDE71}"/>
              </a:ext>
            </a:extLst>
          </p:cNvPr>
          <p:cNvSpPr>
            <a:spLocks noGrp="1"/>
          </p:cNvSpPr>
          <p:nvPr/>
        </p:nvSpPr>
        <p:spPr>
          <a:xfrm>
            <a:off x="6324600" y="3590925"/>
            <a:ext cx="2419350" cy="1200150"/>
          </a:xfrm>
          <a:prstGeom prst="rect">
            <a:avLst/>
          </a:prstGeom>
          <a:noFill/>
          <a:ln w="0">
            <a:noFill/>
          </a:ln>
        </p:spPr>
        <p:txBody>
          <a:bodyPr wrap="square" lIns="0" tIns="0" rIns="0" bIns="0" anchor="t">
            <a:noAutofit/>
          </a:bodyPr>
          <a:lstStyle/>
          <a:p>
            <a:pPr algn="ctr">
              <a:buNone/>
              <a:defRPr sz="2175" b="1">
                <a:solidFill>
                  <a:srgbClr val="17242C"/>
                </a:solidFill>
                <a:latin typeface="Arial"/>
                <a:ea typeface="Arial"/>
                <a:cs typeface="Arial"/>
              </a:defRPr>
            </a:pPr>
            <a:r>
              <a:rPr sz="2175" b="1">
                <a:solidFill>
                  <a:srgbClr val="17242C"/>
                </a:solidFill>
                <a:latin typeface="Arial"/>
                <a:ea typeface="Arial"/>
                <a:cs typeface="Arial"/>
              </a:rPr>
              <a:t>Adaptation</a:t>
            </a:r>
          </a:p>
        </p:txBody>
      </p:sp>
      <p:sp>
        <p:nvSpPr>
          <p:cNvPr id="24" name="shape-23">
            <a:extLst>
              <a:ext uri="{FF2B5EF4-FFF2-40B4-BE49-F238E27FC236}">
                <a16:creationId xmlns:a16="http://schemas.microsoft.com/office/drawing/2014/main" id="{A6EA50AB-A85A-45D5-BD81-BF3A1CA0872D}"/>
              </a:ext>
            </a:extLst>
          </p:cNvPr>
          <p:cNvSpPr>
            <a:spLocks noGrp="1"/>
          </p:cNvSpPr>
          <p:nvPr/>
        </p:nvSpPr>
        <p:spPr>
          <a:xfrm>
            <a:off x="8820150" y="3924300"/>
            <a:ext cx="304800" cy="171450"/>
          </a:xfrm>
          <a:prstGeom prst="rightArrow">
            <a:avLst/>
          </a:prstGeom>
          <a:solidFill>
            <a:srgbClr val="176779"/>
          </a:solidFill>
          <a:ln w="0">
            <a:noFill/>
          </a:ln>
        </p:spPr>
        <p:txBody>
          <a:bodyPr/>
          <a:lstStyle/>
          <a:p>
            <a:endParaRPr lang="en-US"/>
          </a:p>
        </p:txBody>
      </p:sp>
      <p:sp>
        <p:nvSpPr>
          <p:cNvPr id="25" name="shape-24">
            <a:extLst>
              <a:ext uri="{FF2B5EF4-FFF2-40B4-BE49-F238E27FC236}">
                <a16:creationId xmlns:a16="http://schemas.microsoft.com/office/drawing/2014/main" id="{AB83085A-7C92-47D3-A575-02F8855C92D2}"/>
              </a:ext>
            </a:extLst>
          </p:cNvPr>
          <p:cNvSpPr>
            <a:spLocks noGrp="1"/>
          </p:cNvSpPr>
          <p:nvPr/>
        </p:nvSpPr>
        <p:spPr>
          <a:xfrm>
            <a:off x="9201150" y="3467100"/>
            <a:ext cx="2419350" cy="0"/>
          </a:xfrm>
          <a:prstGeom prst="line">
            <a:avLst/>
          </a:prstGeom>
          <a:noFill/>
          <a:ln w="14288">
            <a:solidFill>
              <a:srgbClr val="176779"/>
            </a:solidFill>
          </a:ln>
        </p:spPr>
        <p:txBody>
          <a:bodyPr/>
          <a:lstStyle/>
          <a:p>
            <a:endParaRPr lang="en-US"/>
          </a:p>
        </p:txBody>
      </p:sp>
      <p:sp>
        <p:nvSpPr>
          <p:cNvPr id="26" name="text-25">
            <a:extLst>
              <a:ext uri="{FF2B5EF4-FFF2-40B4-BE49-F238E27FC236}">
                <a16:creationId xmlns:a16="http://schemas.microsoft.com/office/drawing/2014/main" id="{24746167-C267-4DBA-BD27-ED2E173D20BD}"/>
              </a:ext>
            </a:extLst>
          </p:cNvPr>
          <p:cNvSpPr>
            <a:spLocks noGrp="1"/>
          </p:cNvSpPr>
          <p:nvPr/>
        </p:nvSpPr>
        <p:spPr>
          <a:xfrm>
            <a:off x="9201150" y="3590925"/>
            <a:ext cx="2419350" cy="1200150"/>
          </a:xfrm>
          <a:prstGeom prst="rect">
            <a:avLst/>
          </a:prstGeom>
          <a:noFill/>
          <a:ln w="0">
            <a:noFill/>
          </a:ln>
        </p:spPr>
        <p:txBody>
          <a:bodyPr wrap="square" lIns="0" tIns="0" rIns="0" bIns="0" anchor="t">
            <a:noAutofit/>
          </a:bodyPr>
          <a:lstStyle/>
          <a:p>
            <a:pPr algn="ctr">
              <a:buNone/>
              <a:defRPr sz="2175" b="1">
                <a:solidFill>
                  <a:srgbClr val="17242C"/>
                </a:solidFill>
                <a:latin typeface="Arial"/>
                <a:ea typeface="Arial"/>
                <a:cs typeface="Arial"/>
              </a:defRPr>
            </a:pPr>
            <a:r>
              <a:rPr sz="2175" b="1">
                <a:solidFill>
                  <a:srgbClr val="17242C"/>
                </a:solidFill>
                <a:latin typeface="Arial"/>
                <a:ea typeface="Arial"/>
                <a:cs typeface="Arial"/>
              </a:rPr>
              <a:t>Performance</a:t>
            </a:r>
          </a:p>
        </p:txBody>
      </p:sp>
      <p:sp>
        <p:nvSpPr>
          <p:cNvPr id="27" name="text-26">
            <a:extLst>
              <a:ext uri="{FF2B5EF4-FFF2-40B4-BE49-F238E27FC236}">
                <a16:creationId xmlns:a16="http://schemas.microsoft.com/office/drawing/2014/main" id="{2BB353E2-9FDC-4C0D-8A68-07936889EEF2}"/>
              </a:ext>
            </a:extLst>
          </p:cNvPr>
          <p:cNvSpPr>
            <a:spLocks noGrp="1"/>
          </p:cNvSpPr>
          <p:nvPr/>
        </p:nvSpPr>
        <p:spPr>
          <a:xfrm>
            <a:off x="571500" y="5391150"/>
            <a:ext cx="11049000" cy="476250"/>
          </a:xfrm>
          <a:prstGeom prst="rect">
            <a:avLst/>
          </a:prstGeom>
          <a:noFill/>
          <a:ln w="0">
            <a:noFill/>
          </a:ln>
        </p:spPr>
        <p:txBody>
          <a:bodyPr wrap="square" lIns="0" tIns="0" rIns="0" bIns="0" anchor="t">
            <a:noAutofit/>
          </a:bodyPr>
          <a:lstStyle/>
          <a:p>
            <a:pPr algn="ctr">
              <a:buNone/>
              <a:defRPr sz="2250" b="1">
                <a:solidFill>
                  <a:srgbClr val="176779"/>
                </a:solidFill>
                <a:latin typeface="Arial"/>
                <a:ea typeface="Arial"/>
                <a:cs typeface="Arial"/>
              </a:defRPr>
            </a:pPr>
            <a:r>
              <a:rPr sz="2250" b="1">
                <a:solidFill>
                  <a:srgbClr val="176779"/>
                </a:solidFill>
                <a:latin typeface="Arial"/>
                <a:ea typeface="Arial"/>
                <a:cs typeface="Arial"/>
              </a:rPr>
              <a:t>Reference bridge p36      Evidence p37      Sources pp38–39</a:t>
            </a:r>
          </a:p>
        </p:txBody>
      </p:sp>
    </p:spTree>
    <p:extLst>
      <p:ext uri="{BB962C8B-B14F-4D97-AF65-F5344CB8AC3E}">
        <p14:creationId xmlns:p14="http://schemas.microsoft.com/office/powerpoint/2010/main" val="164407387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show="0">
  <p:cSld>
    <p:bg>
      <p:bgPr>
        <a:solidFill>
          <a:srgbClr val="FFFFFF"/>
        </a:solidFill>
        <a:effectLst/>
      </p:bgPr>
    </p:bg>
    <p:spTree>
      <p:nvGrpSpPr>
        <p:cNvPr id="1" name=""/>
        <p:cNvGrpSpPr/>
        <p:nvPr/>
      </p:nvGrpSpPr>
      <p:grpSpPr>
        <a:xfrm>
          <a:off x="0" y="0"/>
          <a:ext cx="0" cy="0"/>
          <a:chOff x="0" y="0"/>
          <a:chExt cx="0" cy="0"/>
        </a:xfrm>
      </p:grpSpPr>
      <p:sp>
        <p:nvSpPr>
          <p:cNvPr id="8" name="text-0">
            <a:extLst>
              <a:ext uri="{FF2B5EF4-FFF2-40B4-BE49-F238E27FC236}">
                <a16:creationId xmlns:a16="http://schemas.microsoft.com/office/drawing/2014/main" id="{7E13D5BF-45C6-418B-B5CD-4FD4968A824E}"/>
              </a:ext>
            </a:extLst>
          </p:cNvPr>
          <p:cNvSpPr>
            <a:spLocks noGrp="1"/>
          </p:cNvSpPr>
          <p:nvPr/>
        </p:nvSpPr>
        <p:spPr>
          <a:xfrm>
            <a:off x="571500" y="571500"/>
            <a:ext cx="11049000" cy="1009650"/>
          </a:xfrm>
          <a:prstGeom prst="rect">
            <a:avLst/>
          </a:prstGeom>
          <a:noFill/>
          <a:ln w="0">
            <a:noFill/>
          </a:ln>
        </p:spPr>
        <p:txBody>
          <a:bodyPr wrap="square" lIns="0" tIns="0" rIns="0" bIns="0" anchor="t">
            <a:noAutofit/>
          </a:bodyPr>
          <a:lstStyle/>
          <a:p>
            <a:pPr algn="l">
              <a:buNone/>
              <a:defRPr sz="3150" b="1">
                <a:solidFill>
                  <a:srgbClr val="17242C"/>
                </a:solidFill>
                <a:latin typeface="Arial"/>
                <a:ea typeface="Arial"/>
                <a:cs typeface="Arial"/>
              </a:defRPr>
            </a:pPr>
            <a:r>
              <a:rPr sz="3150" b="1">
                <a:solidFill>
                  <a:srgbClr val="17242C"/>
                </a:solidFill>
                <a:latin typeface="Arial"/>
                <a:ea typeface="Arial"/>
                <a:cs typeface="Arial"/>
              </a:rPr>
              <a:t>A02  After-workshop practice</a:t>
            </a:r>
          </a:p>
        </p:txBody>
      </p:sp>
      <p:sp>
        <p:nvSpPr>
          <p:cNvPr id="2" name="shape-1">
            <a:extLst>
              <a:ext uri="{FF2B5EF4-FFF2-40B4-BE49-F238E27FC236}">
                <a16:creationId xmlns:a16="http://schemas.microsoft.com/office/drawing/2014/main" id="{D51972AF-6572-4796-9E23-CA5F3CFAE51E}"/>
              </a:ext>
            </a:extLst>
          </p:cNvPr>
          <p:cNvSpPr>
            <a:spLocks noGrp="1"/>
          </p:cNvSpPr>
          <p:nvPr/>
        </p:nvSpPr>
        <p:spPr>
          <a:xfrm>
            <a:off x="571500" y="6315075"/>
            <a:ext cx="11049000" cy="0"/>
          </a:xfrm>
          <a:prstGeom prst="line">
            <a:avLst/>
          </a:prstGeom>
          <a:noFill/>
          <a:ln w="14288">
            <a:solidFill>
              <a:srgbClr val="D5DEE2"/>
            </a:solidFill>
          </a:ln>
        </p:spPr>
        <p:txBody>
          <a:bodyPr/>
          <a:lstStyle/>
          <a:p>
            <a:endParaRPr lang="en-US"/>
          </a:p>
        </p:txBody>
      </p:sp>
      <p:sp>
        <p:nvSpPr>
          <p:cNvPr id="3" name="text-2">
            <a:extLst>
              <a:ext uri="{FF2B5EF4-FFF2-40B4-BE49-F238E27FC236}">
                <a16:creationId xmlns:a16="http://schemas.microsoft.com/office/drawing/2014/main" id="{05D77D15-A377-4A31-BF31-6FCDB5708982}"/>
              </a:ext>
            </a:extLst>
          </p:cNvPr>
          <p:cNvSpPr>
            <a:spLocks noGrp="1"/>
          </p:cNvSpPr>
          <p:nvPr/>
        </p:nvSpPr>
        <p:spPr>
          <a:xfrm>
            <a:off x="571500" y="6457950"/>
            <a:ext cx="9429750" cy="209550"/>
          </a:xfrm>
          <a:prstGeom prst="rect">
            <a:avLst/>
          </a:prstGeom>
          <a:noFill/>
          <a:ln w="0">
            <a:noFill/>
          </a:ln>
        </p:spPr>
        <p:txBody>
          <a:bodyPr wrap="square" lIns="0" tIns="0" rIns="0" bIns="0" anchor="t">
            <a:noAutofit/>
          </a:bodyPr>
          <a:lstStyle/>
          <a:p>
            <a:pPr algn="l">
              <a:buNone/>
              <a:defRPr sz="1275" b="0">
                <a:solidFill>
                  <a:srgbClr val="52616A"/>
                </a:solidFill>
                <a:latin typeface="Arial"/>
                <a:ea typeface="Arial"/>
                <a:cs typeface="Arial"/>
              </a:defRPr>
            </a:pPr>
            <a:r>
              <a:rPr sz="1275" b="0">
                <a:solidFill>
                  <a:srgbClr val="52616A"/>
                </a:solidFill>
                <a:latin typeface="Arial"/>
                <a:ea typeface="Arial"/>
                <a:cs typeface="Arial"/>
              </a:rPr>
              <a:t>Workbook p5   A02   After workshop</a:t>
            </a:r>
          </a:p>
        </p:txBody>
      </p:sp>
      <p:sp>
        <p:nvSpPr>
          <p:cNvPr id="4" name="text-3">
            <a:extLst>
              <a:ext uri="{FF2B5EF4-FFF2-40B4-BE49-F238E27FC236}">
                <a16:creationId xmlns:a16="http://schemas.microsoft.com/office/drawing/2014/main" id="{45B59CD3-8AD0-474F-9610-CAE118C870D2}"/>
              </a:ext>
            </a:extLst>
          </p:cNvPr>
          <p:cNvSpPr>
            <a:spLocks noGrp="1"/>
          </p:cNvSpPr>
          <p:nvPr/>
        </p:nvSpPr>
        <p:spPr>
          <a:xfrm>
            <a:off x="11049000" y="6438900"/>
            <a:ext cx="571500" cy="228600"/>
          </a:xfrm>
          <a:prstGeom prst="rect">
            <a:avLst/>
          </a:prstGeom>
          <a:noFill/>
          <a:ln w="0">
            <a:noFill/>
          </a:ln>
        </p:spPr>
        <p:txBody>
          <a:bodyPr wrap="square" lIns="0" tIns="0" rIns="0" bIns="0" anchor="t">
            <a:noAutofit/>
          </a:bodyPr>
          <a:lstStyle/>
          <a:p>
            <a:pPr algn="r">
              <a:buNone/>
              <a:defRPr sz="1350" b="0">
                <a:solidFill>
                  <a:srgbClr val="52616A"/>
                </a:solidFill>
                <a:latin typeface="Arial"/>
                <a:ea typeface="Arial"/>
                <a:cs typeface="Arial"/>
              </a:defRPr>
            </a:pPr>
            <a:r>
              <a:rPr sz="1350" b="0">
                <a:solidFill>
                  <a:srgbClr val="52616A"/>
                </a:solidFill>
                <a:latin typeface="Arial"/>
                <a:ea typeface="Arial"/>
                <a:cs typeface="Arial"/>
              </a:rPr>
              <a:t>66</a:t>
            </a:r>
          </a:p>
        </p:txBody>
      </p:sp>
      <p:sp>
        <p:nvSpPr>
          <p:cNvPr id="5" name="text-4">
            <a:extLst>
              <a:ext uri="{FF2B5EF4-FFF2-40B4-BE49-F238E27FC236}">
                <a16:creationId xmlns:a16="http://schemas.microsoft.com/office/drawing/2014/main" id="{8DF6E2DB-605E-41BA-A2F3-C1FE65843003}"/>
              </a:ext>
            </a:extLst>
          </p:cNvPr>
          <p:cNvSpPr>
            <a:spLocks noGrp="1"/>
          </p:cNvSpPr>
          <p:nvPr/>
        </p:nvSpPr>
        <p:spPr>
          <a:xfrm>
            <a:off x="571500" y="1533525"/>
            <a:ext cx="10953750" cy="323850"/>
          </a:xfrm>
          <a:prstGeom prst="rect">
            <a:avLst/>
          </a:prstGeom>
          <a:noFill/>
          <a:ln w="0">
            <a:noFill/>
          </a:ln>
        </p:spPr>
        <p:txBody>
          <a:bodyPr wrap="square" lIns="0" tIns="0" rIns="0" bIns="0" anchor="t">
            <a:noAutofit/>
          </a:bodyPr>
          <a:lstStyle/>
          <a:p>
            <a:pPr algn="l">
              <a:buNone/>
              <a:defRPr sz="1725" b="1">
                <a:solidFill>
                  <a:srgbClr val="176779"/>
                </a:solidFill>
                <a:latin typeface="Arial"/>
                <a:ea typeface="Arial"/>
                <a:cs typeface="Arial"/>
              </a:defRPr>
            </a:pPr>
            <a:r>
              <a:rPr sz="1725" b="1">
                <a:solidFill>
                  <a:srgbClr val="176779"/>
                </a:solidFill>
                <a:latin typeface="Arial"/>
                <a:ea typeface="Arial"/>
                <a:cs typeface="Arial"/>
              </a:rPr>
              <a:t>Optional follow-up   3 marks</a:t>
            </a:r>
          </a:p>
        </p:txBody>
      </p:sp>
      <p:sp>
        <p:nvSpPr>
          <p:cNvPr id="6" name="text-5">
            <a:extLst>
              <a:ext uri="{FF2B5EF4-FFF2-40B4-BE49-F238E27FC236}">
                <a16:creationId xmlns:a16="http://schemas.microsoft.com/office/drawing/2014/main" id="{95748924-D6E2-4815-8773-7E3CA4C6A9C0}"/>
              </a:ext>
            </a:extLst>
          </p:cNvPr>
          <p:cNvSpPr>
            <a:spLocks noGrp="1"/>
          </p:cNvSpPr>
          <p:nvPr/>
        </p:nvSpPr>
        <p:spPr>
          <a:xfrm>
            <a:off x="571500" y="2238375"/>
            <a:ext cx="10763250" cy="3000375"/>
          </a:xfrm>
          <a:prstGeom prst="rect">
            <a:avLst/>
          </a:prstGeom>
          <a:noFill/>
          <a:ln w="0">
            <a:noFill/>
          </a:ln>
        </p:spPr>
        <p:txBody>
          <a:bodyPr wrap="square" lIns="0" tIns="0" rIns="0" bIns="0" anchor="t">
            <a:noAutofit/>
          </a:bodyPr>
          <a:lstStyle/>
          <a:p>
            <a:pPr algn="l">
              <a:buNone/>
              <a:defRPr sz="2700" b="0">
                <a:solidFill>
                  <a:srgbClr val="17242C"/>
                </a:solidFill>
                <a:latin typeface="Arial"/>
                <a:ea typeface="Arial"/>
                <a:cs typeface="Arial"/>
              </a:defRPr>
            </a:pPr>
            <a:r>
              <a:rPr sz="2700" b="0">
                <a:solidFill>
                  <a:srgbClr val="17242C"/>
                </a:solidFill>
                <a:latin typeface="Arial"/>
                <a:ea typeface="Arial"/>
                <a:cs typeface="Arial"/>
              </a:rPr>
              <a:t>Explain why a government should consider morbidity as well as mortality when allocating health resources. (3 marks)</a:t>
            </a:r>
          </a:p>
        </p:txBody>
      </p:sp>
      <p:sp>
        <p:nvSpPr>
          <p:cNvPr id="7" name="text-6">
            <a:extLst>
              <a:ext uri="{FF2B5EF4-FFF2-40B4-BE49-F238E27FC236}">
                <a16:creationId xmlns:a16="http://schemas.microsoft.com/office/drawing/2014/main" id="{2C041529-0461-4253-88F7-6BD2AF49B40F}"/>
              </a:ext>
            </a:extLst>
          </p:cNvPr>
          <p:cNvSpPr>
            <a:spLocks noGrp="1"/>
          </p:cNvSpPr>
          <p:nvPr/>
        </p:nvSpPr>
        <p:spPr>
          <a:xfrm>
            <a:off x="571500" y="5705475"/>
            <a:ext cx="10953750" cy="476250"/>
          </a:xfrm>
          <a:prstGeom prst="rect">
            <a:avLst/>
          </a:prstGeom>
          <a:noFill/>
          <a:ln w="0">
            <a:noFill/>
          </a:ln>
        </p:spPr>
        <p:txBody>
          <a:bodyPr wrap="square" lIns="0" tIns="0" rIns="0" bIns="0" anchor="t">
            <a:noAutofit/>
          </a:bodyPr>
          <a:lstStyle/>
          <a:p>
            <a:pPr algn="l">
              <a:buNone/>
              <a:defRPr sz="1725" b="0">
                <a:solidFill>
                  <a:srgbClr val="52616A"/>
                </a:solidFill>
                <a:latin typeface="Arial"/>
                <a:ea typeface="Arial"/>
                <a:cs typeface="Arial"/>
              </a:defRPr>
            </a:pPr>
            <a:r>
              <a:rPr sz="1725" b="0">
                <a:solidFill>
                  <a:srgbClr val="52616A"/>
                </a:solidFill>
                <a:latin typeface="Arial"/>
                <a:ea typeface="Arial"/>
                <a:cs typeface="Arial"/>
              </a:rPr>
              <a:t>Write the full response in your workbook or your own notes.</a:t>
            </a:r>
          </a:p>
        </p:txBody>
      </p:sp>
    </p:spTree>
    <p:extLst>
      <p:ext uri="{BB962C8B-B14F-4D97-AF65-F5344CB8AC3E}">
        <p14:creationId xmlns:p14="http://schemas.microsoft.com/office/powerpoint/2010/main" val="47409851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show="0">
  <p:cSld>
    <p:bg>
      <p:bgPr>
        <a:solidFill>
          <a:srgbClr val="FFFFFF"/>
        </a:solidFill>
        <a:effectLst/>
      </p:bgPr>
    </p:bg>
    <p:spTree>
      <p:nvGrpSpPr>
        <p:cNvPr id="1" name=""/>
        <p:cNvGrpSpPr/>
        <p:nvPr/>
      </p:nvGrpSpPr>
      <p:grpSpPr>
        <a:xfrm>
          <a:off x="0" y="0"/>
          <a:ext cx="0" cy="0"/>
          <a:chOff x="0" y="0"/>
          <a:chExt cx="0" cy="0"/>
        </a:xfrm>
      </p:grpSpPr>
      <p:sp>
        <p:nvSpPr>
          <p:cNvPr id="8" name="text-0">
            <a:extLst>
              <a:ext uri="{FF2B5EF4-FFF2-40B4-BE49-F238E27FC236}">
                <a16:creationId xmlns:a16="http://schemas.microsoft.com/office/drawing/2014/main" id="{657CF02C-5BC1-4A28-9466-A9FAEA0DB25C}"/>
              </a:ext>
            </a:extLst>
          </p:cNvPr>
          <p:cNvSpPr>
            <a:spLocks noGrp="1"/>
          </p:cNvSpPr>
          <p:nvPr/>
        </p:nvSpPr>
        <p:spPr>
          <a:xfrm>
            <a:off x="571500" y="571500"/>
            <a:ext cx="11049000" cy="1009650"/>
          </a:xfrm>
          <a:prstGeom prst="rect">
            <a:avLst/>
          </a:prstGeom>
          <a:noFill/>
          <a:ln w="0">
            <a:noFill/>
          </a:ln>
        </p:spPr>
        <p:txBody>
          <a:bodyPr wrap="square" lIns="0" tIns="0" rIns="0" bIns="0" anchor="t">
            <a:noAutofit/>
          </a:bodyPr>
          <a:lstStyle/>
          <a:p>
            <a:pPr algn="l">
              <a:buNone/>
              <a:defRPr sz="3150" b="1">
                <a:solidFill>
                  <a:srgbClr val="17242C"/>
                </a:solidFill>
                <a:latin typeface="Arial"/>
                <a:ea typeface="Arial"/>
                <a:cs typeface="Arial"/>
              </a:defRPr>
            </a:pPr>
            <a:r>
              <a:rPr sz="3150" b="1">
                <a:solidFill>
                  <a:srgbClr val="17242C"/>
                </a:solidFill>
                <a:latin typeface="Arial"/>
                <a:ea typeface="Arial"/>
                <a:cs typeface="Arial"/>
              </a:rPr>
              <a:t>A04  After-workshop practice</a:t>
            </a:r>
          </a:p>
        </p:txBody>
      </p:sp>
      <p:sp>
        <p:nvSpPr>
          <p:cNvPr id="2" name="shape-1">
            <a:extLst>
              <a:ext uri="{FF2B5EF4-FFF2-40B4-BE49-F238E27FC236}">
                <a16:creationId xmlns:a16="http://schemas.microsoft.com/office/drawing/2014/main" id="{04570606-59F8-4CC0-8C02-E3F73403D919}"/>
              </a:ext>
            </a:extLst>
          </p:cNvPr>
          <p:cNvSpPr>
            <a:spLocks noGrp="1"/>
          </p:cNvSpPr>
          <p:nvPr/>
        </p:nvSpPr>
        <p:spPr>
          <a:xfrm>
            <a:off x="571500" y="6315075"/>
            <a:ext cx="11049000" cy="0"/>
          </a:xfrm>
          <a:prstGeom prst="line">
            <a:avLst/>
          </a:prstGeom>
          <a:noFill/>
          <a:ln w="14288">
            <a:solidFill>
              <a:srgbClr val="D5DEE2"/>
            </a:solidFill>
          </a:ln>
        </p:spPr>
        <p:txBody>
          <a:bodyPr/>
          <a:lstStyle/>
          <a:p>
            <a:endParaRPr lang="en-US"/>
          </a:p>
        </p:txBody>
      </p:sp>
      <p:sp>
        <p:nvSpPr>
          <p:cNvPr id="3" name="text-2">
            <a:extLst>
              <a:ext uri="{FF2B5EF4-FFF2-40B4-BE49-F238E27FC236}">
                <a16:creationId xmlns:a16="http://schemas.microsoft.com/office/drawing/2014/main" id="{9A433AE2-951F-412C-80CD-4151C00288CA}"/>
              </a:ext>
            </a:extLst>
          </p:cNvPr>
          <p:cNvSpPr>
            <a:spLocks noGrp="1"/>
          </p:cNvSpPr>
          <p:nvPr/>
        </p:nvSpPr>
        <p:spPr>
          <a:xfrm>
            <a:off x="571500" y="6457950"/>
            <a:ext cx="9429750" cy="209550"/>
          </a:xfrm>
          <a:prstGeom prst="rect">
            <a:avLst/>
          </a:prstGeom>
          <a:noFill/>
          <a:ln w="0">
            <a:noFill/>
          </a:ln>
        </p:spPr>
        <p:txBody>
          <a:bodyPr wrap="square" lIns="0" tIns="0" rIns="0" bIns="0" anchor="t">
            <a:noAutofit/>
          </a:bodyPr>
          <a:lstStyle/>
          <a:p>
            <a:pPr algn="l">
              <a:buNone/>
              <a:defRPr sz="1275" b="0">
                <a:solidFill>
                  <a:srgbClr val="52616A"/>
                </a:solidFill>
                <a:latin typeface="Arial"/>
                <a:ea typeface="Arial"/>
                <a:cs typeface="Arial"/>
              </a:defRPr>
            </a:pPr>
            <a:r>
              <a:rPr sz="1275" b="0">
                <a:solidFill>
                  <a:srgbClr val="52616A"/>
                </a:solidFill>
                <a:latin typeface="Arial"/>
                <a:ea typeface="Arial"/>
                <a:cs typeface="Arial"/>
              </a:rPr>
              <a:t>Workbook p7   A04   After workshop</a:t>
            </a:r>
          </a:p>
        </p:txBody>
      </p:sp>
      <p:sp>
        <p:nvSpPr>
          <p:cNvPr id="4" name="text-3">
            <a:extLst>
              <a:ext uri="{FF2B5EF4-FFF2-40B4-BE49-F238E27FC236}">
                <a16:creationId xmlns:a16="http://schemas.microsoft.com/office/drawing/2014/main" id="{A4CC9271-5BF1-4DB2-80B8-4209B92C3514}"/>
              </a:ext>
            </a:extLst>
          </p:cNvPr>
          <p:cNvSpPr>
            <a:spLocks noGrp="1"/>
          </p:cNvSpPr>
          <p:nvPr/>
        </p:nvSpPr>
        <p:spPr>
          <a:xfrm>
            <a:off x="11049000" y="6438900"/>
            <a:ext cx="571500" cy="228600"/>
          </a:xfrm>
          <a:prstGeom prst="rect">
            <a:avLst/>
          </a:prstGeom>
          <a:noFill/>
          <a:ln w="0">
            <a:noFill/>
          </a:ln>
        </p:spPr>
        <p:txBody>
          <a:bodyPr wrap="square" lIns="0" tIns="0" rIns="0" bIns="0" anchor="t">
            <a:noAutofit/>
          </a:bodyPr>
          <a:lstStyle/>
          <a:p>
            <a:pPr algn="r">
              <a:buNone/>
              <a:defRPr sz="1350" b="0">
                <a:solidFill>
                  <a:srgbClr val="52616A"/>
                </a:solidFill>
                <a:latin typeface="Arial"/>
                <a:ea typeface="Arial"/>
                <a:cs typeface="Arial"/>
              </a:defRPr>
            </a:pPr>
            <a:r>
              <a:rPr sz="1350" b="0">
                <a:solidFill>
                  <a:srgbClr val="52616A"/>
                </a:solidFill>
                <a:latin typeface="Arial"/>
                <a:ea typeface="Arial"/>
                <a:cs typeface="Arial"/>
              </a:rPr>
              <a:t>67</a:t>
            </a:r>
          </a:p>
        </p:txBody>
      </p:sp>
      <p:sp>
        <p:nvSpPr>
          <p:cNvPr id="5" name="text-4">
            <a:extLst>
              <a:ext uri="{FF2B5EF4-FFF2-40B4-BE49-F238E27FC236}">
                <a16:creationId xmlns:a16="http://schemas.microsoft.com/office/drawing/2014/main" id="{13EE037A-37FD-4078-A13D-8A088C48CAAF}"/>
              </a:ext>
            </a:extLst>
          </p:cNvPr>
          <p:cNvSpPr>
            <a:spLocks noGrp="1"/>
          </p:cNvSpPr>
          <p:nvPr/>
        </p:nvSpPr>
        <p:spPr>
          <a:xfrm>
            <a:off x="571500" y="1533525"/>
            <a:ext cx="10953750" cy="323850"/>
          </a:xfrm>
          <a:prstGeom prst="rect">
            <a:avLst/>
          </a:prstGeom>
          <a:noFill/>
          <a:ln w="0">
            <a:noFill/>
          </a:ln>
        </p:spPr>
        <p:txBody>
          <a:bodyPr wrap="square" lIns="0" tIns="0" rIns="0" bIns="0" anchor="t">
            <a:noAutofit/>
          </a:bodyPr>
          <a:lstStyle/>
          <a:p>
            <a:pPr algn="l">
              <a:buNone/>
              <a:defRPr sz="1725" b="1">
                <a:solidFill>
                  <a:srgbClr val="176779"/>
                </a:solidFill>
                <a:latin typeface="Arial"/>
                <a:ea typeface="Arial"/>
                <a:cs typeface="Arial"/>
              </a:defRPr>
            </a:pPr>
            <a:r>
              <a:rPr sz="1725" b="1">
                <a:solidFill>
                  <a:srgbClr val="176779"/>
                </a:solidFill>
                <a:latin typeface="Arial"/>
                <a:ea typeface="Arial"/>
                <a:cs typeface="Arial"/>
              </a:rPr>
              <a:t>Optional follow-up   4 marks</a:t>
            </a:r>
          </a:p>
        </p:txBody>
      </p:sp>
      <p:sp>
        <p:nvSpPr>
          <p:cNvPr id="6" name="text-5">
            <a:extLst>
              <a:ext uri="{FF2B5EF4-FFF2-40B4-BE49-F238E27FC236}">
                <a16:creationId xmlns:a16="http://schemas.microsoft.com/office/drawing/2014/main" id="{CA6CFD39-5BEA-49DA-A12F-F74650741615}"/>
              </a:ext>
            </a:extLst>
          </p:cNvPr>
          <p:cNvSpPr>
            <a:spLocks noGrp="1"/>
          </p:cNvSpPr>
          <p:nvPr/>
        </p:nvSpPr>
        <p:spPr>
          <a:xfrm>
            <a:off x="571500" y="2238375"/>
            <a:ext cx="10763250" cy="3000375"/>
          </a:xfrm>
          <a:prstGeom prst="rect">
            <a:avLst/>
          </a:prstGeom>
          <a:noFill/>
          <a:ln w="0">
            <a:noFill/>
          </a:ln>
        </p:spPr>
        <p:txBody>
          <a:bodyPr wrap="square" lIns="0" tIns="0" rIns="0" bIns="0" anchor="t">
            <a:noAutofit/>
          </a:bodyPr>
          <a:lstStyle/>
          <a:p>
            <a:pPr algn="l">
              <a:buNone/>
              <a:defRPr sz="2700" b="0">
                <a:solidFill>
                  <a:srgbClr val="17242C"/>
                </a:solidFill>
                <a:latin typeface="Arial"/>
                <a:ea typeface="Arial"/>
                <a:cs typeface="Arial"/>
              </a:defRPr>
            </a:pPr>
            <a:r>
              <a:rPr sz="2700" b="0">
                <a:solidFill>
                  <a:srgbClr val="17242C"/>
                </a:solidFill>
                <a:latin typeface="Arial"/>
                <a:ea typeface="Arial"/>
                <a:cs typeface="Arial"/>
              </a:rPr>
              <a:t>A hypothetical OECD country improves access to preventive care through no-cost neighbourhood clinics with evening appointments. Explain TWO considerations before applying this approach in Australia. (4 marks)</a:t>
            </a:r>
          </a:p>
        </p:txBody>
      </p:sp>
      <p:sp>
        <p:nvSpPr>
          <p:cNvPr id="7" name="text-6">
            <a:extLst>
              <a:ext uri="{FF2B5EF4-FFF2-40B4-BE49-F238E27FC236}">
                <a16:creationId xmlns:a16="http://schemas.microsoft.com/office/drawing/2014/main" id="{C54991F1-82B9-4FE9-A0D7-4B03956B35FC}"/>
              </a:ext>
            </a:extLst>
          </p:cNvPr>
          <p:cNvSpPr>
            <a:spLocks noGrp="1"/>
          </p:cNvSpPr>
          <p:nvPr/>
        </p:nvSpPr>
        <p:spPr>
          <a:xfrm>
            <a:off x="571500" y="5705475"/>
            <a:ext cx="10953750" cy="476250"/>
          </a:xfrm>
          <a:prstGeom prst="rect">
            <a:avLst/>
          </a:prstGeom>
          <a:noFill/>
          <a:ln w="0">
            <a:noFill/>
          </a:ln>
        </p:spPr>
        <p:txBody>
          <a:bodyPr wrap="square" lIns="0" tIns="0" rIns="0" bIns="0" anchor="t">
            <a:noAutofit/>
          </a:bodyPr>
          <a:lstStyle/>
          <a:p>
            <a:pPr algn="l">
              <a:buNone/>
              <a:defRPr sz="1725" b="0">
                <a:solidFill>
                  <a:srgbClr val="52616A"/>
                </a:solidFill>
                <a:latin typeface="Arial"/>
                <a:ea typeface="Arial"/>
                <a:cs typeface="Arial"/>
              </a:defRPr>
            </a:pPr>
            <a:r>
              <a:rPr sz="1725" b="0">
                <a:solidFill>
                  <a:srgbClr val="52616A"/>
                </a:solidFill>
                <a:latin typeface="Arial"/>
                <a:ea typeface="Arial"/>
                <a:cs typeface="Arial"/>
              </a:rPr>
              <a:t>Write the full response in your workbook or your own notes.</a:t>
            </a:r>
          </a:p>
        </p:txBody>
      </p:sp>
    </p:spTree>
    <p:extLst>
      <p:ext uri="{BB962C8B-B14F-4D97-AF65-F5344CB8AC3E}">
        <p14:creationId xmlns:p14="http://schemas.microsoft.com/office/powerpoint/2010/main" val="132315555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show="0">
  <p:cSld>
    <p:bg>
      <p:bgPr>
        <a:solidFill>
          <a:srgbClr val="FFFFFF"/>
        </a:solidFill>
        <a:effectLst/>
      </p:bgPr>
    </p:bg>
    <p:spTree>
      <p:nvGrpSpPr>
        <p:cNvPr id="1" name=""/>
        <p:cNvGrpSpPr/>
        <p:nvPr/>
      </p:nvGrpSpPr>
      <p:grpSpPr>
        <a:xfrm>
          <a:off x="0" y="0"/>
          <a:ext cx="0" cy="0"/>
          <a:chOff x="0" y="0"/>
          <a:chExt cx="0" cy="0"/>
        </a:xfrm>
      </p:grpSpPr>
      <p:sp>
        <p:nvSpPr>
          <p:cNvPr id="9" name="text-0">
            <a:extLst>
              <a:ext uri="{FF2B5EF4-FFF2-40B4-BE49-F238E27FC236}">
                <a16:creationId xmlns:a16="http://schemas.microsoft.com/office/drawing/2014/main" id="{9D792E5E-1E1A-4C65-B996-DADCADEC6E95}"/>
              </a:ext>
            </a:extLst>
          </p:cNvPr>
          <p:cNvSpPr>
            <a:spLocks noGrp="1"/>
          </p:cNvSpPr>
          <p:nvPr/>
        </p:nvSpPr>
        <p:spPr>
          <a:xfrm>
            <a:off x="571500" y="571500"/>
            <a:ext cx="11049000" cy="1009650"/>
          </a:xfrm>
          <a:prstGeom prst="rect">
            <a:avLst/>
          </a:prstGeom>
          <a:noFill/>
          <a:ln w="0">
            <a:noFill/>
          </a:ln>
        </p:spPr>
        <p:txBody>
          <a:bodyPr wrap="square" lIns="0" tIns="0" rIns="0" bIns="0" anchor="t">
            <a:noAutofit/>
          </a:bodyPr>
          <a:lstStyle/>
          <a:p>
            <a:pPr algn="l">
              <a:buNone/>
              <a:defRPr sz="3150" b="1">
                <a:solidFill>
                  <a:srgbClr val="17242C"/>
                </a:solidFill>
                <a:latin typeface="Arial"/>
                <a:ea typeface="Arial"/>
                <a:cs typeface="Arial"/>
              </a:defRPr>
            </a:pPr>
            <a:r>
              <a:rPr sz="3150" b="1">
                <a:solidFill>
                  <a:srgbClr val="17242C"/>
                </a:solidFill>
                <a:latin typeface="Arial"/>
                <a:ea typeface="Arial"/>
                <a:cs typeface="Arial"/>
              </a:rPr>
              <a:t>A05  After-workshop practice</a:t>
            </a:r>
          </a:p>
        </p:txBody>
      </p:sp>
      <p:sp>
        <p:nvSpPr>
          <p:cNvPr id="2" name="shape-1">
            <a:extLst>
              <a:ext uri="{FF2B5EF4-FFF2-40B4-BE49-F238E27FC236}">
                <a16:creationId xmlns:a16="http://schemas.microsoft.com/office/drawing/2014/main" id="{5FF06F14-0854-4923-B479-C47DF2CC35B6}"/>
              </a:ext>
            </a:extLst>
          </p:cNvPr>
          <p:cNvSpPr>
            <a:spLocks noGrp="1"/>
          </p:cNvSpPr>
          <p:nvPr/>
        </p:nvSpPr>
        <p:spPr>
          <a:xfrm>
            <a:off x="571500" y="6315075"/>
            <a:ext cx="11049000" cy="0"/>
          </a:xfrm>
          <a:prstGeom prst="line">
            <a:avLst/>
          </a:prstGeom>
          <a:noFill/>
          <a:ln w="14288">
            <a:solidFill>
              <a:srgbClr val="D5DEE2"/>
            </a:solidFill>
          </a:ln>
        </p:spPr>
        <p:txBody>
          <a:bodyPr/>
          <a:lstStyle/>
          <a:p>
            <a:endParaRPr lang="en-US"/>
          </a:p>
        </p:txBody>
      </p:sp>
      <p:sp>
        <p:nvSpPr>
          <p:cNvPr id="3" name="text-2">
            <a:extLst>
              <a:ext uri="{FF2B5EF4-FFF2-40B4-BE49-F238E27FC236}">
                <a16:creationId xmlns:a16="http://schemas.microsoft.com/office/drawing/2014/main" id="{F506847D-9A47-4471-B62A-B79A2A1BF62F}"/>
              </a:ext>
            </a:extLst>
          </p:cNvPr>
          <p:cNvSpPr>
            <a:spLocks noGrp="1"/>
          </p:cNvSpPr>
          <p:nvPr/>
        </p:nvSpPr>
        <p:spPr>
          <a:xfrm>
            <a:off x="571500" y="6457950"/>
            <a:ext cx="9429750" cy="209550"/>
          </a:xfrm>
          <a:prstGeom prst="rect">
            <a:avLst/>
          </a:prstGeom>
          <a:noFill/>
          <a:ln w="0">
            <a:noFill/>
          </a:ln>
        </p:spPr>
        <p:txBody>
          <a:bodyPr wrap="square" lIns="0" tIns="0" rIns="0" bIns="0" anchor="t">
            <a:noAutofit/>
          </a:bodyPr>
          <a:lstStyle/>
          <a:p>
            <a:pPr algn="l">
              <a:buNone/>
              <a:defRPr sz="1275" b="0">
                <a:solidFill>
                  <a:srgbClr val="52616A"/>
                </a:solidFill>
                <a:latin typeface="Arial"/>
                <a:ea typeface="Arial"/>
                <a:cs typeface="Arial"/>
              </a:defRPr>
            </a:pPr>
            <a:r>
              <a:rPr sz="1275" b="0">
                <a:solidFill>
                  <a:srgbClr val="52616A"/>
                </a:solidFill>
                <a:latin typeface="Arial"/>
                <a:ea typeface="Arial"/>
                <a:cs typeface="Arial"/>
              </a:rPr>
              <a:t>Workbook p8   A05   After workshop</a:t>
            </a:r>
          </a:p>
        </p:txBody>
      </p:sp>
      <p:sp>
        <p:nvSpPr>
          <p:cNvPr id="4" name="text-3">
            <a:extLst>
              <a:ext uri="{FF2B5EF4-FFF2-40B4-BE49-F238E27FC236}">
                <a16:creationId xmlns:a16="http://schemas.microsoft.com/office/drawing/2014/main" id="{6104E00E-7769-47F5-B7E3-6EF3B3DB9370}"/>
              </a:ext>
            </a:extLst>
          </p:cNvPr>
          <p:cNvSpPr>
            <a:spLocks noGrp="1"/>
          </p:cNvSpPr>
          <p:nvPr/>
        </p:nvSpPr>
        <p:spPr>
          <a:xfrm>
            <a:off x="11049000" y="6438900"/>
            <a:ext cx="571500" cy="228600"/>
          </a:xfrm>
          <a:prstGeom prst="rect">
            <a:avLst/>
          </a:prstGeom>
          <a:noFill/>
          <a:ln w="0">
            <a:noFill/>
          </a:ln>
        </p:spPr>
        <p:txBody>
          <a:bodyPr wrap="square" lIns="0" tIns="0" rIns="0" bIns="0" anchor="t">
            <a:noAutofit/>
          </a:bodyPr>
          <a:lstStyle/>
          <a:p>
            <a:pPr algn="r">
              <a:buNone/>
              <a:defRPr sz="1350" b="0">
                <a:solidFill>
                  <a:srgbClr val="52616A"/>
                </a:solidFill>
                <a:latin typeface="Arial"/>
                <a:ea typeface="Arial"/>
                <a:cs typeface="Arial"/>
              </a:defRPr>
            </a:pPr>
            <a:r>
              <a:rPr sz="1350" b="0">
                <a:solidFill>
                  <a:srgbClr val="52616A"/>
                </a:solidFill>
                <a:latin typeface="Arial"/>
                <a:ea typeface="Arial"/>
                <a:cs typeface="Arial"/>
              </a:rPr>
              <a:t>68</a:t>
            </a:r>
          </a:p>
        </p:txBody>
      </p:sp>
      <p:sp>
        <p:nvSpPr>
          <p:cNvPr id="5" name="text-4">
            <a:extLst>
              <a:ext uri="{FF2B5EF4-FFF2-40B4-BE49-F238E27FC236}">
                <a16:creationId xmlns:a16="http://schemas.microsoft.com/office/drawing/2014/main" id="{AE12A27E-3CE4-4B4F-B6FD-0CE5E04CDC96}"/>
              </a:ext>
            </a:extLst>
          </p:cNvPr>
          <p:cNvSpPr>
            <a:spLocks noGrp="1"/>
          </p:cNvSpPr>
          <p:nvPr/>
        </p:nvSpPr>
        <p:spPr>
          <a:xfrm>
            <a:off x="571500" y="1533525"/>
            <a:ext cx="10953750" cy="323850"/>
          </a:xfrm>
          <a:prstGeom prst="rect">
            <a:avLst/>
          </a:prstGeom>
          <a:noFill/>
          <a:ln w="0">
            <a:noFill/>
          </a:ln>
        </p:spPr>
        <p:txBody>
          <a:bodyPr wrap="square" lIns="0" tIns="0" rIns="0" bIns="0" anchor="t">
            <a:noAutofit/>
          </a:bodyPr>
          <a:lstStyle/>
          <a:p>
            <a:pPr algn="l">
              <a:buNone/>
              <a:defRPr sz="1725" b="1">
                <a:solidFill>
                  <a:srgbClr val="176779"/>
                </a:solidFill>
                <a:latin typeface="Arial"/>
                <a:ea typeface="Arial"/>
                <a:cs typeface="Arial"/>
              </a:defRPr>
            </a:pPr>
            <a:r>
              <a:rPr sz="1725" b="1">
                <a:solidFill>
                  <a:srgbClr val="176779"/>
                </a:solidFill>
                <a:latin typeface="Arial"/>
                <a:ea typeface="Arial"/>
                <a:cs typeface="Arial"/>
              </a:rPr>
              <a:t>Optional follow-up   4 marks</a:t>
            </a:r>
          </a:p>
        </p:txBody>
      </p:sp>
      <p:sp>
        <p:nvSpPr>
          <p:cNvPr id="6" name="text-5">
            <a:extLst>
              <a:ext uri="{FF2B5EF4-FFF2-40B4-BE49-F238E27FC236}">
                <a16:creationId xmlns:a16="http://schemas.microsoft.com/office/drawing/2014/main" id="{40D4312E-D77F-4B40-99F7-07DA45C99E5E}"/>
              </a:ext>
            </a:extLst>
          </p:cNvPr>
          <p:cNvSpPr>
            <a:spLocks noGrp="1"/>
          </p:cNvSpPr>
          <p:nvPr/>
        </p:nvSpPr>
        <p:spPr>
          <a:xfrm>
            <a:off x="571500" y="2238375"/>
            <a:ext cx="10763250" cy="3000375"/>
          </a:xfrm>
          <a:prstGeom prst="rect">
            <a:avLst/>
          </a:prstGeom>
          <a:noFill/>
          <a:ln w="0">
            <a:noFill/>
          </a:ln>
        </p:spPr>
        <p:txBody>
          <a:bodyPr wrap="square" lIns="0" tIns="0" rIns="0" bIns="0" anchor="t">
            <a:noAutofit/>
          </a:bodyPr>
          <a:lstStyle/>
          <a:p>
            <a:pPr algn="l">
              <a:buNone/>
              <a:defRPr sz="2700" b="0">
                <a:solidFill>
                  <a:srgbClr val="17242C"/>
                </a:solidFill>
                <a:latin typeface="Arial"/>
                <a:ea typeface="Arial"/>
                <a:cs typeface="Arial"/>
              </a:defRPr>
            </a:pPr>
            <a:r>
              <a:rPr sz="2700" b="0">
                <a:solidFill>
                  <a:srgbClr val="17242C"/>
                </a:solidFill>
                <a:latin typeface="Arial"/>
                <a:ea typeface="Arial"/>
                <a:cs typeface="Arial"/>
              </a:rPr>
              <a:t>For ONE of these conditions, explain how a population-level protective strategy could reduce its health burden. (4 marks)</a:t>
            </a:r>
          </a:p>
        </p:txBody>
      </p:sp>
      <p:sp>
        <p:nvSpPr>
          <p:cNvPr id="7" name="text-6">
            <a:extLst>
              <a:ext uri="{FF2B5EF4-FFF2-40B4-BE49-F238E27FC236}">
                <a16:creationId xmlns:a16="http://schemas.microsoft.com/office/drawing/2014/main" id="{FBBFBE18-3374-4FC9-A5A1-7F2C876C2604}"/>
              </a:ext>
            </a:extLst>
          </p:cNvPr>
          <p:cNvSpPr>
            <a:spLocks noGrp="1"/>
          </p:cNvSpPr>
          <p:nvPr/>
        </p:nvSpPr>
        <p:spPr>
          <a:xfrm>
            <a:off x="571500" y="5200650"/>
            <a:ext cx="10763250" cy="495300"/>
          </a:xfrm>
          <a:prstGeom prst="rect">
            <a:avLst/>
          </a:prstGeom>
          <a:noFill/>
          <a:ln w="0">
            <a:noFill/>
          </a:ln>
        </p:spPr>
        <p:txBody>
          <a:bodyPr wrap="square" lIns="0" tIns="0" rIns="0" bIns="0" anchor="t">
            <a:noAutofit/>
          </a:bodyPr>
          <a:lstStyle/>
          <a:p>
            <a:pPr algn="l">
              <a:buNone/>
              <a:defRPr sz="1875" b="0">
                <a:solidFill>
                  <a:srgbClr val="176779"/>
                </a:solidFill>
                <a:latin typeface="Arial"/>
                <a:ea typeface="Arial"/>
                <a:cs typeface="Arial"/>
              </a:defRPr>
            </a:pPr>
            <a:r>
              <a:rPr sz="1875" b="0">
                <a:solidFill>
                  <a:srgbClr val="176779"/>
                </a:solidFill>
                <a:latin typeface="Arial"/>
                <a:ea typeface="Arial"/>
                <a:cs typeface="Arial"/>
              </a:rPr>
              <a:t>Conditions on workbook p8: cardiovascular disease, cancer and type 2 diabetes.</a:t>
            </a:r>
          </a:p>
        </p:txBody>
      </p:sp>
      <p:sp>
        <p:nvSpPr>
          <p:cNvPr id="8" name="text-7">
            <a:extLst>
              <a:ext uri="{FF2B5EF4-FFF2-40B4-BE49-F238E27FC236}">
                <a16:creationId xmlns:a16="http://schemas.microsoft.com/office/drawing/2014/main" id="{ED714914-C676-4BB6-9C7C-0B9BCA4631F5}"/>
              </a:ext>
            </a:extLst>
          </p:cNvPr>
          <p:cNvSpPr>
            <a:spLocks noGrp="1"/>
          </p:cNvSpPr>
          <p:nvPr/>
        </p:nvSpPr>
        <p:spPr>
          <a:xfrm>
            <a:off x="571500" y="5705475"/>
            <a:ext cx="10953750" cy="476250"/>
          </a:xfrm>
          <a:prstGeom prst="rect">
            <a:avLst/>
          </a:prstGeom>
          <a:noFill/>
          <a:ln w="0">
            <a:noFill/>
          </a:ln>
        </p:spPr>
        <p:txBody>
          <a:bodyPr wrap="square" lIns="0" tIns="0" rIns="0" bIns="0" anchor="t">
            <a:noAutofit/>
          </a:bodyPr>
          <a:lstStyle/>
          <a:p>
            <a:pPr algn="l">
              <a:buNone/>
              <a:defRPr sz="1725" b="0">
                <a:solidFill>
                  <a:srgbClr val="52616A"/>
                </a:solidFill>
                <a:latin typeface="Arial"/>
                <a:ea typeface="Arial"/>
                <a:cs typeface="Arial"/>
              </a:defRPr>
            </a:pPr>
            <a:r>
              <a:rPr sz="1725" b="0">
                <a:solidFill>
                  <a:srgbClr val="52616A"/>
                </a:solidFill>
                <a:latin typeface="Arial"/>
                <a:ea typeface="Arial"/>
                <a:cs typeface="Arial"/>
              </a:rPr>
              <a:t>Write the full response in your workbook or your own notes.</a:t>
            </a:r>
          </a:p>
        </p:txBody>
      </p:sp>
    </p:spTree>
    <p:extLst>
      <p:ext uri="{BB962C8B-B14F-4D97-AF65-F5344CB8AC3E}">
        <p14:creationId xmlns:p14="http://schemas.microsoft.com/office/powerpoint/2010/main" val="167606102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show="0">
  <p:cSld>
    <p:bg>
      <p:bgPr>
        <a:solidFill>
          <a:srgbClr val="FFFFFF"/>
        </a:solidFill>
        <a:effectLst/>
      </p:bgPr>
    </p:bg>
    <p:spTree>
      <p:nvGrpSpPr>
        <p:cNvPr id="1" name=""/>
        <p:cNvGrpSpPr/>
        <p:nvPr/>
      </p:nvGrpSpPr>
      <p:grpSpPr>
        <a:xfrm>
          <a:off x="0" y="0"/>
          <a:ext cx="0" cy="0"/>
          <a:chOff x="0" y="0"/>
          <a:chExt cx="0" cy="0"/>
        </a:xfrm>
      </p:grpSpPr>
      <p:sp>
        <p:nvSpPr>
          <p:cNvPr id="8" name="text-0">
            <a:extLst>
              <a:ext uri="{FF2B5EF4-FFF2-40B4-BE49-F238E27FC236}">
                <a16:creationId xmlns:a16="http://schemas.microsoft.com/office/drawing/2014/main" id="{1B1705AA-BACA-447A-A930-677D60FBFEE6}"/>
              </a:ext>
            </a:extLst>
          </p:cNvPr>
          <p:cNvSpPr>
            <a:spLocks noGrp="1"/>
          </p:cNvSpPr>
          <p:nvPr/>
        </p:nvSpPr>
        <p:spPr>
          <a:xfrm>
            <a:off x="571500" y="571500"/>
            <a:ext cx="11049000" cy="1009650"/>
          </a:xfrm>
          <a:prstGeom prst="rect">
            <a:avLst/>
          </a:prstGeom>
          <a:noFill/>
          <a:ln w="0">
            <a:noFill/>
          </a:ln>
        </p:spPr>
        <p:txBody>
          <a:bodyPr wrap="square" lIns="0" tIns="0" rIns="0" bIns="0" anchor="t">
            <a:noAutofit/>
          </a:bodyPr>
          <a:lstStyle/>
          <a:p>
            <a:pPr algn="l">
              <a:buNone/>
              <a:defRPr sz="3150" b="1">
                <a:solidFill>
                  <a:srgbClr val="17242C"/>
                </a:solidFill>
                <a:latin typeface="Arial"/>
                <a:ea typeface="Arial"/>
                <a:cs typeface="Arial"/>
              </a:defRPr>
            </a:pPr>
            <a:r>
              <a:rPr sz="3150" b="1">
                <a:solidFill>
                  <a:srgbClr val="17242C"/>
                </a:solidFill>
                <a:latin typeface="Arial"/>
                <a:ea typeface="Arial"/>
                <a:cs typeface="Arial"/>
              </a:rPr>
              <a:t>A07  After-workshop practice</a:t>
            </a:r>
          </a:p>
        </p:txBody>
      </p:sp>
      <p:sp>
        <p:nvSpPr>
          <p:cNvPr id="2" name="shape-1">
            <a:extLst>
              <a:ext uri="{FF2B5EF4-FFF2-40B4-BE49-F238E27FC236}">
                <a16:creationId xmlns:a16="http://schemas.microsoft.com/office/drawing/2014/main" id="{A9D261E6-324A-4879-A388-44D666757A7D}"/>
              </a:ext>
            </a:extLst>
          </p:cNvPr>
          <p:cNvSpPr>
            <a:spLocks noGrp="1"/>
          </p:cNvSpPr>
          <p:nvPr/>
        </p:nvSpPr>
        <p:spPr>
          <a:xfrm>
            <a:off x="571500" y="6315075"/>
            <a:ext cx="11049000" cy="0"/>
          </a:xfrm>
          <a:prstGeom prst="line">
            <a:avLst/>
          </a:prstGeom>
          <a:noFill/>
          <a:ln w="14288">
            <a:solidFill>
              <a:srgbClr val="D5DEE2"/>
            </a:solidFill>
          </a:ln>
        </p:spPr>
        <p:txBody>
          <a:bodyPr/>
          <a:lstStyle/>
          <a:p>
            <a:endParaRPr lang="en-US"/>
          </a:p>
        </p:txBody>
      </p:sp>
      <p:sp>
        <p:nvSpPr>
          <p:cNvPr id="3" name="text-2">
            <a:extLst>
              <a:ext uri="{FF2B5EF4-FFF2-40B4-BE49-F238E27FC236}">
                <a16:creationId xmlns:a16="http://schemas.microsoft.com/office/drawing/2014/main" id="{1AB42F29-84C4-46C8-AEA1-F1205AE4B4A7}"/>
              </a:ext>
            </a:extLst>
          </p:cNvPr>
          <p:cNvSpPr>
            <a:spLocks noGrp="1"/>
          </p:cNvSpPr>
          <p:nvPr/>
        </p:nvSpPr>
        <p:spPr>
          <a:xfrm>
            <a:off x="571500" y="6457950"/>
            <a:ext cx="9429750" cy="209550"/>
          </a:xfrm>
          <a:prstGeom prst="rect">
            <a:avLst/>
          </a:prstGeom>
          <a:noFill/>
          <a:ln w="0">
            <a:noFill/>
          </a:ln>
        </p:spPr>
        <p:txBody>
          <a:bodyPr wrap="square" lIns="0" tIns="0" rIns="0" bIns="0" anchor="t">
            <a:noAutofit/>
          </a:bodyPr>
          <a:lstStyle/>
          <a:p>
            <a:pPr algn="l">
              <a:buNone/>
              <a:defRPr sz="1275" b="0">
                <a:solidFill>
                  <a:srgbClr val="52616A"/>
                </a:solidFill>
                <a:latin typeface="Arial"/>
                <a:ea typeface="Arial"/>
                <a:cs typeface="Arial"/>
              </a:defRPr>
            </a:pPr>
            <a:r>
              <a:rPr sz="1275" b="0">
                <a:solidFill>
                  <a:srgbClr val="52616A"/>
                </a:solidFill>
                <a:latin typeface="Arial"/>
                <a:ea typeface="Arial"/>
                <a:cs typeface="Arial"/>
              </a:rPr>
              <a:t>Workbook p10   A07   After workshop</a:t>
            </a:r>
          </a:p>
        </p:txBody>
      </p:sp>
      <p:sp>
        <p:nvSpPr>
          <p:cNvPr id="4" name="text-3">
            <a:extLst>
              <a:ext uri="{FF2B5EF4-FFF2-40B4-BE49-F238E27FC236}">
                <a16:creationId xmlns:a16="http://schemas.microsoft.com/office/drawing/2014/main" id="{BE501C27-48A6-439E-B307-AC90C275D4BD}"/>
              </a:ext>
            </a:extLst>
          </p:cNvPr>
          <p:cNvSpPr>
            <a:spLocks noGrp="1"/>
          </p:cNvSpPr>
          <p:nvPr/>
        </p:nvSpPr>
        <p:spPr>
          <a:xfrm>
            <a:off x="11049000" y="6438900"/>
            <a:ext cx="571500" cy="228600"/>
          </a:xfrm>
          <a:prstGeom prst="rect">
            <a:avLst/>
          </a:prstGeom>
          <a:noFill/>
          <a:ln w="0">
            <a:noFill/>
          </a:ln>
        </p:spPr>
        <p:txBody>
          <a:bodyPr wrap="square" lIns="0" tIns="0" rIns="0" bIns="0" anchor="t">
            <a:noAutofit/>
          </a:bodyPr>
          <a:lstStyle/>
          <a:p>
            <a:pPr algn="r">
              <a:buNone/>
              <a:defRPr sz="1350" b="0">
                <a:solidFill>
                  <a:srgbClr val="52616A"/>
                </a:solidFill>
                <a:latin typeface="Arial"/>
                <a:ea typeface="Arial"/>
                <a:cs typeface="Arial"/>
              </a:defRPr>
            </a:pPr>
            <a:r>
              <a:rPr sz="1350" b="0">
                <a:solidFill>
                  <a:srgbClr val="52616A"/>
                </a:solidFill>
                <a:latin typeface="Arial"/>
                <a:ea typeface="Arial"/>
                <a:cs typeface="Arial"/>
              </a:rPr>
              <a:t>69</a:t>
            </a:r>
          </a:p>
        </p:txBody>
      </p:sp>
      <p:sp>
        <p:nvSpPr>
          <p:cNvPr id="5" name="text-4">
            <a:extLst>
              <a:ext uri="{FF2B5EF4-FFF2-40B4-BE49-F238E27FC236}">
                <a16:creationId xmlns:a16="http://schemas.microsoft.com/office/drawing/2014/main" id="{3462F8C2-CA13-4268-BC97-DEC62AD0E27F}"/>
              </a:ext>
            </a:extLst>
          </p:cNvPr>
          <p:cNvSpPr>
            <a:spLocks noGrp="1"/>
          </p:cNvSpPr>
          <p:nvPr/>
        </p:nvSpPr>
        <p:spPr>
          <a:xfrm>
            <a:off x="571500" y="1533525"/>
            <a:ext cx="10953750" cy="323850"/>
          </a:xfrm>
          <a:prstGeom prst="rect">
            <a:avLst/>
          </a:prstGeom>
          <a:noFill/>
          <a:ln w="0">
            <a:noFill/>
          </a:ln>
        </p:spPr>
        <p:txBody>
          <a:bodyPr wrap="square" lIns="0" tIns="0" rIns="0" bIns="0" anchor="t">
            <a:noAutofit/>
          </a:bodyPr>
          <a:lstStyle/>
          <a:p>
            <a:pPr algn="l">
              <a:buNone/>
              <a:defRPr sz="1725" b="1">
                <a:solidFill>
                  <a:srgbClr val="176779"/>
                </a:solidFill>
                <a:latin typeface="Arial"/>
                <a:ea typeface="Arial"/>
                <a:cs typeface="Arial"/>
              </a:defRPr>
            </a:pPr>
            <a:r>
              <a:rPr sz="1725" b="1">
                <a:solidFill>
                  <a:srgbClr val="176779"/>
                </a:solidFill>
                <a:latin typeface="Arial"/>
                <a:ea typeface="Arial"/>
                <a:cs typeface="Arial"/>
              </a:rPr>
              <a:t>Optional follow-up   4 marks</a:t>
            </a:r>
          </a:p>
        </p:txBody>
      </p:sp>
      <p:sp>
        <p:nvSpPr>
          <p:cNvPr id="6" name="text-5">
            <a:extLst>
              <a:ext uri="{FF2B5EF4-FFF2-40B4-BE49-F238E27FC236}">
                <a16:creationId xmlns:a16="http://schemas.microsoft.com/office/drawing/2014/main" id="{207780A4-98AB-466B-8AF6-B270D51267BA}"/>
              </a:ext>
            </a:extLst>
          </p:cNvPr>
          <p:cNvSpPr>
            <a:spLocks noGrp="1"/>
          </p:cNvSpPr>
          <p:nvPr/>
        </p:nvSpPr>
        <p:spPr>
          <a:xfrm>
            <a:off x="571500" y="2238375"/>
            <a:ext cx="10763250" cy="3000375"/>
          </a:xfrm>
          <a:prstGeom prst="rect">
            <a:avLst/>
          </a:prstGeom>
          <a:noFill/>
          <a:ln w="0">
            <a:noFill/>
          </a:ln>
        </p:spPr>
        <p:txBody>
          <a:bodyPr wrap="square" lIns="0" tIns="0" rIns="0" bIns="0" anchor="t">
            <a:noAutofit/>
          </a:bodyPr>
          <a:lstStyle/>
          <a:p>
            <a:pPr algn="l">
              <a:buNone/>
              <a:defRPr sz="2700" b="0">
                <a:solidFill>
                  <a:srgbClr val="17242C"/>
                </a:solidFill>
                <a:latin typeface="Arial"/>
                <a:ea typeface="Arial"/>
                <a:cs typeface="Arial"/>
              </a:defRPr>
            </a:pPr>
            <a:r>
              <a:rPr sz="2700" b="0">
                <a:solidFill>
                  <a:srgbClr val="17242C"/>
                </a:solidFill>
                <a:latin typeface="Arial"/>
                <a:ea typeface="Arial"/>
                <a:cs typeface="Arial"/>
              </a:rPr>
              <a:t>A new outpatient clinic reduces travel distance but charges fees that many local residents cannot afford. Assess its contribution to equitable access. (4 marks)</a:t>
            </a:r>
          </a:p>
        </p:txBody>
      </p:sp>
      <p:sp>
        <p:nvSpPr>
          <p:cNvPr id="7" name="text-6">
            <a:extLst>
              <a:ext uri="{FF2B5EF4-FFF2-40B4-BE49-F238E27FC236}">
                <a16:creationId xmlns:a16="http://schemas.microsoft.com/office/drawing/2014/main" id="{3F2E2EF4-EB39-4967-A79D-C8EFE1A102D5}"/>
              </a:ext>
            </a:extLst>
          </p:cNvPr>
          <p:cNvSpPr>
            <a:spLocks noGrp="1"/>
          </p:cNvSpPr>
          <p:nvPr/>
        </p:nvSpPr>
        <p:spPr>
          <a:xfrm>
            <a:off x="571500" y="5705475"/>
            <a:ext cx="10953750" cy="476250"/>
          </a:xfrm>
          <a:prstGeom prst="rect">
            <a:avLst/>
          </a:prstGeom>
          <a:noFill/>
          <a:ln w="0">
            <a:noFill/>
          </a:ln>
        </p:spPr>
        <p:txBody>
          <a:bodyPr wrap="square" lIns="0" tIns="0" rIns="0" bIns="0" anchor="t">
            <a:noAutofit/>
          </a:bodyPr>
          <a:lstStyle/>
          <a:p>
            <a:pPr algn="l">
              <a:buNone/>
              <a:defRPr sz="1725" b="0">
                <a:solidFill>
                  <a:srgbClr val="52616A"/>
                </a:solidFill>
                <a:latin typeface="Arial"/>
                <a:ea typeface="Arial"/>
                <a:cs typeface="Arial"/>
              </a:defRPr>
            </a:pPr>
            <a:r>
              <a:rPr sz="1725" b="0">
                <a:solidFill>
                  <a:srgbClr val="52616A"/>
                </a:solidFill>
                <a:latin typeface="Arial"/>
                <a:ea typeface="Arial"/>
                <a:cs typeface="Arial"/>
              </a:rPr>
              <a:t>Write the full response in your workbook or your own notes.</a:t>
            </a:r>
          </a:p>
        </p:txBody>
      </p:sp>
    </p:spTree>
    <p:extLst>
      <p:ext uri="{BB962C8B-B14F-4D97-AF65-F5344CB8AC3E}">
        <p14:creationId xmlns:p14="http://schemas.microsoft.com/office/powerpoint/2010/main" val="187179200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show="0">
  <p:cSld>
    <p:bg>
      <p:bgPr>
        <a:solidFill>
          <a:srgbClr val="FFFFFF"/>
        </a:solidFill>
        <a:effectLst/>
      </p:bgPr>
    </p:bg>
    <p:spTree>
      <p:nvGrpSpPr>
        <p:cNvPr id="1" name=""/>
        <p:cNvGrpSpPr/>
        <p:nvPr/>
      </p:nvGrpSpPr>
      <p:grpSpPr>
        <a:xfrm>
          <a:off x="0" y="0"/>
          <a:ext cx="0" cy="0"/>
          <a:chOff x="0" y="0"/>
          <a:chExt cx="0" cy="0"/>
        </a:xfrm>
      </p:grpSpPr>
      <p:sp>
        <p:nvSpPr>
          <p:cNvPr id="8" name="text-0">
            <a:extLst>
              <a:ext uri="{FF2B5EF4-FFF2-40B4-BE49-F238E27FC236}">
                <a16:creationId xmlns:a16="http://schemas.microsoft.com/office/drawing/2014/main" id="{65D0E507-9472-478A-AF51-1C7D439D4BC1}"/>
              </a:ext>
            </a:extLst>
          </p:cNvPr>
          <p:cNvSpPr>
            <a:spLocks noGrp="1"/>
          </p:cNvSpPr>
          <p:nvPr/>
        </p:nvSpPr>
        <p:spPr>
          <a:xfrm>
            <a:off x="571500" y="571500"/>
            <a:ext cx="11049000" cy="1009650"/>
          </a:xfrm>
          <a:prstGeom prst="rect">
            <a:avLst/>
          </a:prstGeom>
          <a:noFill/>
          <a:ln w="0">
            <a:noFill/>
          </a:ln>
        </p:spPr>
        <p:txBody>
          <a:bodyPr wrap="square" lIns="0" tIns="0" rIns="0" bIns="0" anchor="t">
            <a:noAutofit/>
          </a:bodyPr>
          <a:lstStyle/>
          <a:p>
            <a:pPr algn="l">
              <a:buNone/>
              <a:defRPr sz="3150" b="1">
                <a:solidFill>
                  <a:srgbClr val="17242C"/>
                </a:solidFill>
                <a:latin typeface="Arial"/>
                <a:ea typeface="Arial"/>
                <a:cs typeface="Arial"/>
              </a:defRPr>
            </a:pPr>
            <a:r>
              <a:rPr sz="3150" b="1">
                <a:solidFill>
                  <a:srgbClr val="17242C"/>
                </a:solidFill>
                <a:latin typeface="Arial"/>
                <a:ea typeface="Arial"/>
                <a:cs typeface="Arial"/>
              </a:rPr>
              <a:t>A09  After-workshop practice</a:t>
            </a:r>
          </a:p>
        </p:txBody>
      </p:sp>
      <p:sp>
        <p:nvSpPr>
          <p:cNvPr id="2" name="shape-1">
            <a:extLst>
              <a:ext uri="{FF2B5EF4-FFF2-40B4-BE49-F238E27FC236}">
                <a16:creationId xmlns:a16="http://schemas.microsoft.com/office/drawing/2014/main" id="{E2ABBDEB-37C5-4F47-8D9B-E46E19D7323C}"/>
              </a:ext>
            </a:extLst>
          </p:cNvPr>
          <p:cNvSpPr>
            <a:spLocks noGrp="1"/>
          </p:cNvSpPr>
          <p:nvPr/>
        </p:nvSpPr>
        <p:spPr>
          <a:xfrm>
            <a:off x="571500" y="6315075"/>
            <a:ext cx="11049000" cy="0"/>
          </a:xfrm>
          <a:prstGeom prst="line">
            <a:avLst/>
          </a:prstGeom>
          <a:noFill/>
          <a:ln w="14288">
            <a:solidFill>
              <a:srgbClr val="D5DEE2"/>
            </a:solidFill>
          </a:ln>
        </p:spPr>
        <p:txBody>
          <a:bodyPr/>
          <a:lstStyle/>
          <a:p>
            <a:endParaRPr lang="en-US"/>
          </a:p>
        </p:txBody>
      </p:sp>
      <p:sp>
        <p:nvSpPr>
          <p:cNvPr id="3" name="text-2">
            <a:extLst>
              <a:ext uri="{FF2B5EF4-FFF2-40B4-BE49-F238E27FC236}">
                <a16:creationId xmlns:a16="http://schemas.microsoft.com/office/drawing/2014/main" id="{ADD735CE-6C94-4ECE-A4E2-E686DC34C9CA}"/>
              </a:ext>
            </a:extLst>
          </p:cNvPr>
          <p:cNvSpPr>
            <a:spLocks noGrp="1"/>
          </p:cNvSpPr>
          <p:nvPr/>
        </p:nvSpPr>
        <p:spPr>
          <a:xfrm>
            <a:off x="571500" y="6457950"/>
            <a:ext cx="9429750" cy="209550"/>
          </a:xfrm>
          <a:prstGeom prst="rect">
            <a:avLst/>
          </a:prstGeom>
          <a:noFill/>
          <a:ln w="0">
            <a:noFill/>
          </a:ln>
        </p:spPr>
        <p:txBody>
          <a:bodyPr wrap="square" lIns="0" tIns="0" rIns="0" bIns="0" anchor="t">
            <a:noAutofit/>
          </a:bodyPr>
          <a:lstStyle/>
          <a:p>
            <a:pPr algn="l">
              <a:buNone/>
              <a:defRPr sz="1275" b="0">
                <a:solidFill>
                  <a:srgbClr val="52616A"/>
                </a:solidFill>
                <a:latin typeface="Arial"/>
                <a:ea typeface="Arial"/>
                <a:cs typeface="Arial"/>
              </a:defRPr>
            </a:pPr>
            <a:r>
              <a:rPr sz="1275" b="0">
                <a:solidFill>
                  <a:srgbClr val="52616A"/>
                </a:solidFill>
                <a:latin typeface="Arial"/>
                <a:ea typeface="Arial"/>
                <a:cs typeface="Arial"/>
              </a:rPr>
              <a:t>Workbook p12   A09   After workshop</a:t>
            </a:r>
          </a:p>
        </p:txBody>
      </p:sp>
      <p:sp>
        <p:nvSpPr>
          <p:cNvPr id="4" name="text-3">
            <a:extLst>
              <a:ext uri="{FF2B5EF4-FFF2-40B4-BE49-F238E27FC236}">
                <a16:creationId xmlns:a16="http://schemas.microsoft.com/office/drawing/2014/main" id="{F49C3784-55CD-4CD0-B790-D6A7826F12BB}"/>
              </a:ext>
            </a:extLst>
          </p:cNvPr>
          <p:cNvSpPr>
            <a:spLocks noGrp="1"/>
          </p:cNvSpPr>
          <p:nvPr/>
        </p:nvSpPr>
        <p:spPr>
          <a:xfrm>
            <a:off x="11049000" y="6438900"/>
            <a:ext cx="571500" cy="228600"/>
          </a:xfrm>
          <a:prstGeom prst="rect">
            <a:avLst/>
          </a:prstGeom>
          <a:noFill/>
          <a:ln w="0">
            <a:noFill/>
          </a:ln>
        </p:spPr>
        <p:txBody>
          <a:bodyPr wrap="square" lIns="0" tIns="0" rIns="0" bIns="0" anchor="t">
            <a:noAutofit/>
          </a:bodyPr>
          <a:lstStyle/>
          <a:p>
            <a:pPr algn="r">
              <a:buNone/>
              <a:defRPr sz="1350" b="0">
                <a:solidFill>
                  <a:srgbClr val="52616A"/>
                </a:solidFill>
                <a:latin typeface="Arial"/>
                <a:ea typeface="Arial"/>
                <a:cs typeface="Arial"/>
              </a:defRPr>
            </a:pPr>
            <a:r>
              <a:rPr sz="1350" b="0">
                <a:solidFill>
                  <a:srgbClr val="52616A"/>
                </a:solidFill>
                <a:latin typeface="Arial"/>
                <a:ea typeface="Arial"/>
                <a:cs typeface="Arial"/>
              </a:rPr>
              <a:t>70</a:t>
            </a:r>
          </a:p>
        </p:txBody>
      </p:sp>
      <p:sp>
        <p:nvSpPr>
          <p:cNvPr id="5" name="text-4">
            <a:extLst>
              <a:ext uri="{FF2B5EF4-FFF2-40B4-BE49-F238E27FC236}">
                <a16:creationId xmlns:a16="http://schemas.microsoft.com/office/drawing/2014/main" id="{86BAAA27-D7B8-4C55-88FD-533526B47AFE}"/>
              </a:ext>
            </a:extLst>
          </p:cNvPr>
          <p:cNvSpPr>
            <a:spLocks noGrp="1"/>
          </p:cNvSpPr>
          <p:nvPr/>
        </p:nvSpPr>
        <p:spPr>
          <a:xfrm>
            <a:off x="571500" y="1533525"/>
            <a:ext cx="10953750" cy="323850"/>
          </a:xfrm>
          <a:prstGeom prst="rect">
            <a:avLst/>
          </a:prstGeom>
          <a:noFill/>
          <a:ln w="0">
            <a:noFill/>
          </a:ln>
        </p:spPr>
        <p:txBody>
          <a:bodyPr wrap="square" lIns="0" tIns="0" rIns="0" bIns="0" anchor="t">
            <a:noAutofit/>
          </a:bodyPr>
          <a:lstStyle/>
          <a:p>
            <a:pPr algn="l">
              <a:buNone/>
              <a:defRPr sz="1725" b="1">
                <a:solidFill>
                  <a:srgbClr val="176779"/>
                </a:solidFill>
                <a:latin typeface="Arial"/>
                <a:ea typeface="Arial"/>
                <a:cs typeface="Arial"/>
              </a:defRPr>
            </a:pPr>
            <a:r>
              <a:rPr sz="1725" b="1">
                <a:solidFill>
                  <a:srgbClr val="176779"/>
                </a:solidFill>
                <a:latin typeface="Arial"/>
                <a:ea typeface="Arial"/>
                <a:cs typeface="Arial"/>
              </a:rPr>
              <a:t>Optional follow-up</a:t>
            </a:r>
          </a:p>
        </p:txBody>
      </p:sp>
      <p:sp>
        <p:nvSpPr>
          <p:cNvPr id="6" name="text-5">
            <a:extLst>
              <a:ext uri="{FF2B5EF4-FFF2-40B4-BE49-F238E27FC236}">
                <a16:creationId xmlns:a16="http://schemas.microsoft.com/office/drawing/2014/main" id="{6DCC962E-9AE9-451F-9428-DFA63A80CAF5}"/>
              </a:ext>
            </a:extLst>
          </p:cNvPr>
          <p:cNvSpPr>
            <a:spLocks noGrp="1"/>
          </p:cNvSpPr>
          <p:nvPr/>
        </p:nvSpPr>
        <p:spPr>
          <a:xfrm>
            <a:off x="571500" y="2238375"/>
            <a:ext cx="10763250" cy="3000375"/>
          </a:xfrm>
          <a:prstGeom prst="rect">
            <a:avLst/>
          </a:prstGeom>
          <a:noFill/>
          <a:ln w="0">
            <a:noFill/>
          </a:ln>
        </p:spPr>
        <p:txBody>
          <a:bodyPr wrap="square" lIns="0" tIns="0" rIns="0" bIns="0" anchor="t">
            <a:noAutofit/>
          </a:bodyPr>
          <a:lstStyle/>
          <a:p>
            <a:pPr algn="l">
              <a:buNone/>
              <a:defRPr sz="2700" b="0">
                <a:solidFill>
                  <a:srgbClr val="17242C"/>
                </a:solidFill>
                <a:latin typeface="Arial"/>
                <a:ea typeface="Arial"/>
                <a:cs typeface="Arial"/>
              </a:defRPr>
            </a:pPr>
            <a:r>
              <a:rPr sz="2700" b="0">
                <a:solidFill>
                  <a:srgbClr val="17242C"/>
                </a:solidFill>
                <a:latin typeface="Arial"/>
                <a:ea typeface="Arial"/>
                <a:cs typeface="Arial"/>
              </a:rPr>
              <a:t>An influencer sells a supplement using “90% of customers felt healthier”, with no sample size, comparison group or independent evidence. Identify TWO weaknesses and explain why ONE matters.</a:t>
            </a:r>
          </a:p>
        </p:txBody>
      </p:sp>
      <p:sp>
        <p:nvSpPr>
          <p:cNvPr id="7" name="text-6">
            <a:extLst>
              <a:ext uri="{FF2B5EF4-FFF2-40B4-BE49-F238E27FC236}">
                <a16:creationId xmlns:a16="http://schemas.microsoft.com/office/drawing/2014/main" id="{3A5335E8-46E6-4D72-B48E-41F7702FED17}"/>
              </a:ext>
            </a:extLst>
          </p:cNvPr>
          <p:cNvSpPr>
            <a:spLocks noGrp="1"/>
          </p:cNvSpPr>
          <p:nvPr/>
        </p:nvSpPr>
        <p:spPr>
          <a:xfrm>
            <a:off x="571500" y="5705475"/>
            <a:ext cx="10953750" cy="476250"/>
          </a:xfrm>
          <a:prstGeom prst="rect">
            <a:avLst/>
          </a:prstGeom>
          <a:noFill/>
          <a:ln w="0">
            <a:noFill/>
          </a:ln>
        </p:spPr>
        <p:txBody>
          <a:bodyPr wrap="square" lIns="0" tIns="0" rIns="0" bIns="0" anchor="t">
            <a:noAutofit/>
          </a:bodyPr>
          <a:lstStyle/>
          <a:p>
            <a:pPr algn="l">
              <a:buNone/>
              <a:defRPr sz="1725" b="0">
                <a:solidFill>
                  <a:srgbClr val="52616A"/>
                </a:solidFill>
                <a:latin typeface="Arial"/>
                <a:ea typeface="Arial"/>
                <a:cs typeface="Arial"/>
              </a:defRPr>
            </a:pPr>
            <a:r>
              <a:rPr sz="1725" b="0">
                <a:solidFill>
                  <a:srgbClr val="52616A"/>
                </a:solidFill>
                <a:latin typeface="Arial"/>
                <a:ea typeface="Arial"/>
                <a:cs typeface="Arial"/>
              </a:rPr>
              <a:t>Write the full response in your workbook or your own notes.</a:t>
            </a:r>
          </a:p>
        </p:txBody>
      </p:sp>
    </p:spTree>
    <p:extLst>
      <p:ext uri="{BB962C8B-B14F-4D97-AF65-F5344CB8AC3E}">
        <p14:creationId xmlns:p14="http://schemas.microsoft.com/office/powerpoint/2010/main" val="173147003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show="0">
  <p:cSld>
    <p:bg>
      <p:bgPr>
        <a:solidFill>
          <a:srgbClr val="FFFFFF"/>
        </a:solidFill>
        <a:effectLst/>
      </p:bgPr>
    </p:bg>
    <p:spTree>
      <p:nvGrpSpPr>
        <p:cNvPr id="1" name=""/>
        <p:cNvGrpSpPr/>
        <p:nvPr/>
      </p:nvGrpSpPr>
      <p:grpSpPr>
        <a:xfrm>
          <a:off x="0" y="0"/>
          <a:ext cx="0" cy="0"/>
          <a:chOff x="0" y="0"/>
          <a:chExt cx="0" cy="0"/>
        </a:xfrm>
      </p:grpSpPr>
      <p:sp>
        <p:nvSpPr>
          <p:cNvPr id="8" name="text-0">
            <a:extLst>
              <a:ext uri="{FF2B5EF4-FFF2-40B4-BE49-F238E27FC236}">
                <a16:creationId xmlns:a16="http://schemas.microsoft.com/office/drawing/2014/main" id="{F9990A40-704D-43A9-8870-8A2565F4F63F}"/>
              </a:ext>
            </a:extLst>
          </p:cNvPr>
          <p:cNvSpPr>
            <a:spLocks noGrp="1"/>
          </p:cNvSpPr>
          <p:nvPr/>
        </p:nvSpPr>
        <p:spPr>
          <a:xfrm>
            <a:off x="571500" y="571500"/>
            <a:ext cx="11049000" cy="1009650"/>
          </a:xfrm>
          <a:prstGeom prst="rect">
            <a:avLst/>
          </a:prstGeom>
          <a:noFill/>
          <a:ln w="0">
            <a:noFill/>
          </a:ln>
        </p:spPr>
        <p:txBody>
          <a:bodyPr wrap="square" lIns="0" tIns="0" rIns="0" bIns="0" anchor="t">
            <a:noAutofit/>
          </a:bodyPr>
          <a:lstStyle/>
          <a:p>
            <a:pPr algn="l">
              <a:buNone/>
              <a:defRPr sz="3150" b="1">
                <a:solidFill>
                  <a:srgbClr val="17242C"/>
                </a:solidFill>
                <a:latin typeface="Arial"/>
                <a:ea typeface="Arial"/>
                <a:cs typeface="Arial"/>
              </a:defRPr>
            </a:pPr>
            <a:r>
              <a:rPr sz="3150" b="1">
                <a:solidFill>
                  <a:srgbClr val="17242C"/>
                </a:solidFill>
                <a:latin typeface="Arial"/>
                <a:ea typeface="Arial"/>
                <a:cs typeface="Arial"/>
              </a:rPr>
              <a:t>A11  After-workshop practice</a:t>
            </a:r>
          </a:p>
        </p:txBody>
      </p:sp>
      <p:sp>
        <p:nvSpPr>
          <p:cNvPr id="2" name="shape-1">
            <a:extLst>
              <a:ext uri="{FF2B5EF4-FFF2-40B4-BE49-F238E27FC236}">
                <a16:creationId xmlns:a16="http://schemas.microsoft.com/office/drawing/2014/main" id="{4449BF06-4A4F-40D1-8229-3EC67A944C62}"/>
              </a:ext>
            </a:extLst>
          </p:cNvPr>
          <p:cNvSpPr>
            <a:spLocks noGrp="1"/>
          </p:cNvSpPr>
          <p:nvPr/>
        </p:nvSpPr>
        <p:spPr>
          <a:xfrm>
            <a:off x="571500" y="6315075"/>
            <a:ext cx="11049000" cy="0"/>
          </a:xfrm>
          <a:prstGeom prst="line">
            <a:avLst/>
          </a:prstGeom>
          <a:noFill/>
          <a:ln w="14288">
            <a:solidFill>
              <a:srgbClr val="D5DEE2"/>
            </a:solidFill>
          </a:ln>
        </p:spPr>
        <p:txBody>
          <a:bodyPr/>
          <a:lstStyle/>
          <a:p>
            <a:endParaRPr lang="en-US"/>
          </a:p>
        </p:txBody>
      </p:sp>
      <p:sp>
        <p:nvSpPr>
          <p:cNvPr id="3" name="text-2">
            <a:extLst>
              <a:ext uri="{FF2B5EF4-FFF2-40B4-BE49-F238E27FC236}">
                <a16:creationId xmlns:a16="http://schemas.microsoft.com/office/drawing/2014/main" id="{516B0467-761C-404D-8B51-831E2932BDBA}"/>
              </a:ext>
            </a:extLst>
          </p:cNvPr>
          <p:cNvSpPr>
            <a:spLocks noGrp="1"/>
          </p:cNvSpPr>
          <p:nvPr/>
        </p:nvSpPr>
        <p:spPr>
          <a:xfrm>
            <a:off x="571500" y="6457950"/>
            <a:ext cx="9429750" cy="209550"/>
          </a:xfrm>
          <a:prstGeom prst="rect">
            <a:avLst/>
          </a:prstGeom>
          <a:noFill/>
          <a:ln w="0">
            <a:noFill/>
          </a:ln>
        </p:spPr>
        <p:txBody>
          <a:bodyPr wrap="square" lIns="0" tIns="0" rIns="0" bIns="0" anchor="t">
            <a:noAutofit/>
          </a:bodyPr>
          <a:lstStyle/>
          <a:p>
            <a:pPr algn="l">
              <a:buNone/>
              <a:defRPr sz="1275" b="0">
                <a:solidFill>
                  <a:srgbClr val="52616A"/>
                </a:solidFill>
                <a:latin typeface="Arial"/>
                <a:ea typeface="Arial"/>
                <a:cs typeface="Arial"/>
              </a:defRPr>
            </a:pPr>
            <a:r>
              <a:rPr sz="1275" b="0">
                <a:solidFill>
                  <a:srgbClr val="52616A"/>
                </a:solidFill>
                <a:latin typeface="Arial"/>
                <a:ea typeface="Arial"/>
                <a:cs typeface="Arial"/>
              </a:rPr>
              <a:t>Workbook p14   A11   After workshop</a:t>
            </a:r>
          </a:p>
        </p:txBody>
      </p:sp>
      <p:sp>
        <p:nvSpPr>
          <p:cNvPr id="4" name="text-3">
            <a:extLst>
              <a:ext uri="{FF2B5EF4-FFF2-40B4-BE49-F238E27FC236}">
                <a16:creationId xmlns:a16="http://schemas.microsoft.com/office/drawing/2014/main" id="{A4F5A9AB-01EE-40AB-AA7A-DE911F5B55F7}"/>
              </a:ext>
            </a:extLst>
          </p:cNvPr>
          <p:cNvSpPr>
            <a:spLocks noGrp="1"/>
          </p:cNvSpPr>
          <p:nvPr/>
        </p:nvSpPr>
        <p:spPr>
          <a:xfrm>
            <a:off x="11049000" y="6438900"/>
            <a:ext cx="571500" cy="228600"/>
          </a:xfrm>
          <a:prstGeom prst="rect">
            <a:avLst/>
          </a:prstGeom>
          <a:noFill/>
          <a:ln w="0">
            <a:noFill/>
          </a:ln>
        </p:spPr>
        <p:txBody>
          <a:bodyPr wrap="square" lIns="0" tIns="0" rIns="0" bIns="0" anchor="t">
            <a:noAutofit/>
          </a:bodyPr>
          <a:lstStyle/>
          <a:p>
            <a:pPr algn="r">
              <a:buNone/>
              <a:defRPr sz="1350" b="0">
                <a:solidFill>
                  <a:srgbClr val="52616A"/>
                </a:solidFill>
                <a:latin typeface="Arial"/>
                <a:ea typeface="Arial"/>
                <a:cs typeface="Arial"/>
              </a:defRPr>
            </a:pPr>
            <a:r>
              <a:rPr sz="1350" b="0">
                <a:solidFill>
                  <a:srgbClr val="52616A"/>
                </a:solidFill>
                <a:latin typeface="Arial"/>
                <a:ea typeface="Arial"/>
                <a:cs typeface="Arial"/>
              </a:rPr>
              <a:t>71</a:t>
            </a:r>
          </a:p>
        </p:txBody>
      </p:sp>
      <p:sp>
        <p:nvSpPr>
          <p:cNvPr id="5" name="text-4">
            <a:extLst>
              <a:ext uri="{FF2B5EF4-FFF2-40B4-BE49-F238E27FC236}">
                <a16:creationId xmlns:a16="http://schemas.microsoft.com/office/drawing/2014/main" id="{8EAD66B8-4F61-4E72-84C6-8BB14B094FE4}"/>
              </a:ext>
            </a:extLst>
          </p:cNvPr>
          <p:cNvSpPr>
            <a:spLocks noGrp="1"/>
          </p:cNvSpPr>
          <p:nvPr/>
        </p:nvSpPr>
        <p:spPr>
          <a:xfrm>
            <a:off x="571500" y="1533525"/>
            <a:ext cx="10953750" cy="323850"/>
          </a:xfrm>
          <a:prstGeom prst="rect">
            <a:avLst/>
          </a:prstGeom>
          <a:noFill/>
          <a:ln w="0">
            <a:noFill/>
          </a:ln>
        </p:spPr>
        <p:txBody>
          <a:bodyPr wrap="square" lIns="0" tIns="0" rIns="0" bIns="0" anchor="t">
            <a:noAutofit/>
          </a:bodyPr>
          <a:lstStyle/>
          <a:p>
            <a:pPr algn="l">
              <a:buNone/>
              <a:defRPr sz="1725" b="1">
                <a:solidFill>
                  <a:srgbClr val="176779"/>
                </a:solidFill>
                <a:latin typeface="Arial"/>
                <a:ea typeface="Arial"/>
                <a:cs typeface="Arial"/>
              </a:defRPr>
            </a:pPr>
            <a:r>
              <a:rPr sz="1725" b="1">
                <a:solidFill>
                  <a:srgbClr val="176779"/>
                </a:solidFill>
                <a:latin typeface="Arial"/>
                <a:ea typeface="Arial"/>
                <a:cs typeface="Arial"/>
              </a:rPr>
              <a:t>Optional follow-up   4 marks</a:t>
            </a:r>
          </a:p>
        </p:txBody>
      </p:sp>
      <p:sp>
        <p:nvSpPr>
          <p:cNvPr id="6" name="text-5">
            <a:extLst>
              <a:ext uri="{FF2B5EF4-FFF2-40B4-BE49-F238E27FC236}">
                <a16:creationId xmlns:a16="http://schemas.microsoft.com/office/drawing/2014/main" id="{3EE89D09-A127-4F17-98BA-4640E1F71C9A}"/>
              </a:ext>
            </a:extLst>
          </p:cNvPr>
          <p:cNvSpPr>
            <a:spLocks noGrp="1"/>
          </p:cNvSpPr>
          <p:nvPr/>
        </p:nvSpPr>
        <p:spPr>
          <a:xfrm>
            <a:off x="571500" y="2238375"/>
            <a:ext cx="10763250" cy="3000375"/>
          </a:xfrm>
          <a:prstGeom prst="rect">
            <a:avLst/>
          </a:prstGeom>
          <a:noFill/>
          <a:ln w="0">
            <a:noFill/>
          </a:ln>
        </p:spPr>
        <p:txBody>
          <a:bodyPr wrap="square" lIns="0" tIns="0" rIns="0" bIns="0" anchor="t">
            <a:noAutofit/>
          </a:bodyPr>
          <a:lstStyle/>
          <a:p>
            <a:pPr algn="l">
              <a:buNone/>
              <a:defRPr sz="2700" b="0">
                <a:solidFill>
                  <a:srgbClr val="17242C"/>
                </a:solidFill>
                <a:latin typeface="Arial"/>
                <a:ea typeface="Arial"/>
                <a:cs typeface="Arial"/>
              </a:defRPr>
            </a:pPr>
            <a:r>
              <a:rPr sz="2700" b="0">
                <a:solidFill>
                  <a:srgbClr val="17242C"/>
                </a:solidFill>
                <a:latin typeface="Arial"/>
                <a:ea typeface="Arial"/>
                <a:cs typeface="Arial"/>
              </a:rPr>
              <a:t>Explain ONE potential benefit and ONE limitation of using linked hospital and community-service data to plan health services. (4 marks)</a:t>
            </a:r>
          </a:p>
        </p:txBody>
      </p:sp>
      <p:sp>
        <p:nvSpPr>
          <p:cNvPr id="7" name="text-6">
            <a:extLst>
              <a:ext uri="{FF2B5EF4-FFF2-40B4-BE49-F238E27FC236}">
                <a16:creationId xmlns:a16="http://schemas.microsoft.com/office/drawing/2014/main" id="{55FED2D3-A96A-413F-95DB-890C15933EEC}"/>
              </a:ext>
            </a:extLst>
          </p:cNvPr>
          <p:cNvSpPr>
            <a:spLocks noGrp="1"/>
          </p:cNvSpPr>
          <p:nvPr/>
        </p:nvSpPr>
        <p:spPr>
          <a:xfrm>
            <a:off x="571500" y="5705475"/>
            <a:ext cx="10953750" cy="476250"/>
          </a:xfrm>
          <a:prstGeom prst="rect">
            <a:avLst/>
          </a:prstGeom>
          <a:noFill/>
          <a:ln w="0">
            <a:noFill/>
          </a:ln>
        </p:spPr>
        <p:txBody>
          <a:bodyPr wrap="square" lIns="0" tIns="0" rIns="0" bIns="0" anchor="t">
            <a:noAutofit/>
          </a:bodyPr>
          <a:lstStyle/>
          <a:p>
            <a:pPr algn="l">
              <a:buNone/>
              <a:defRPr sz="1725" b="0">
                <a:solidFill>
                  <a:srgbClr val="52616A"/>
                </a:solidFill>
                <a:latin typeface="Arial"/>
                <a:ea typeface="Arial"/>
                <a:cs typeface="Arial"/>
              </a:defRPr>
            </a:pPr>
            <a:r>
              <a:rPr sz="1725" b="0">
                <a:solidFill>
                  <a:srgbClr val="52616A"/>
                </a:solidFill>
                <a:latin typeface="Arial"/>
                <a:ea typeface="Arial"/>
                <a:cs typeface="Arial"/>
              </a:rPr>
              <a:t>Write the full response in your workbook or your own notes.</a:t>
            </a:r>
          </a:p>
        </p:txBody>
      </p:sp>
    </p:spTree>
    <p:extLst>
      <p:ext uri="{BB962C8B-B14F-4D97-AF65-F5344CB8AC3E}">
        <p14:creationId xmlns:p14="http://schemas.microsoft.com/office/powerpoint/2010/main" val="92062143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show="0">
  <p:cSld>
    <p:bg>
      <p:bgPr>
        <a:solidFill>
          <a:srgbClr val="FFFFFF"/>
        </a:solidFill>
        <a:effectLst/>
      </p:bgPr>
    </p:bg>
    <p:spTree>
      <p:nvGrpSpPr>
        <p:cNvPr id="1" name=""/>
        <p:cNvGrpSpPr/>
        <p:nvPr/>
      </p:nvGrpSpPr>
      <p:grpSpPr>
        <a:xfrm>
          <a:off x="0" y="0"/>
          <a:ext cx="0" cy="0"/>
          <a:chOff x="0" y="0"/>
          <a:chExt cx="0" cy="0"/>
        </a:xfrm>
      </p:grpSpPr>
      <p:sp>
        <p:nvSpPr>
          <p:cNvPr id="8" name="text-0">
            <a:extLst>
              <a:ext uri="{FF2B5EF4-FFF2-40B4-BE49-F238E27FC236}">
                <a16:creationId xmlns:a16="http://schemas.microsoft.com/office/drawing/2014/main" id="{4717DC98-1555-4369-BDA6-5F5DE9DA7716}"/>
              </a:ext>
            </a:extLst>
          </p:cNvPr>
          <p:cNvSpPr>
            <a:spLocks noGrp="1"/>
          </p:cNvSpPr>
          <p:nvPr/>
        </p:nvSpPr>
        <p:spPr>
          <a:xfrm>
            <a:off x="571500" y="571500"/>
            <a:ext cx="11049000" cy="1009650"/>
          </a:xfrm>
          <a:prstGeom prst="rect">
            <a:avLst/>
          </a:prstGeom>
          <a:noFill/>
          <a:ln w="0">
            <a:noFill/>
          </a:ln>
        </p:spPr>
        <p:txBody>
          <a:bodyPr wrap="square" lIns="0" tIns="0" rIns="0" bIns="0" anchor="t">
            <a:noAutofit/>
          </a:bodyPr>
          <a:lstStyle/>
          <a:p>
            <a:pPr algn="l">
              <a:buNone/>
              <a:defRPr sz="3150" b="1">
                <a:solidFill>
                  <a:srgbClr val="17242C"/>
                </a:solidFill>
                <a:latin typeface="Arial"/>
                <a:ea typeface="Arial"/>
                <a:cs typeface="Arial"/>
              </a:defRPr>
            </a:pPr>
            <a:r>
              <a:rPr sz="3150" b="1">
                <a:solidFill>
                  <a:srgbClr val="17242C"/>
                </a:solidFill>
                <a:latin typeface="Arial"/>
                <a:ea typeface="Arial"/>
                <a:cs typeface="Arial"/>
              </a:rPr>
              <a:t>A12  After-workshop practice</a:t>
            </a:r>
          </a:p>
        </p:txBody>
      </p:sp>
      <p:sp>
        <p:nvSpPr>
          <p:cNvPr id="2" name="shape-1">
            <a:extLst>
              <a:ext uri="{FF2B5EF4-FFF2-40B4-BE49-F238E27FC236}">
                <a16:creationId xmlns:a16="http://schemas.microsoft.com/office/drawing/2014/main" id="{FC4C6A77-C4FA-43C3-AECB-0895CA3D6ADC}"/>
              </a:ext>
            </a:extLst>
          </p:cNvPr>
          <p:cNvSpPr>
            <a:spLocks noGrp="1"/>
          </p:cNvSpPr>
          <p:nvPr/>
        </p:nvSpPr>
        <p:spPr>
          <a:xfrm>
            <a:off x="571500" y="6315075"/>
            <a:ext cx="11049000" cy="0"/>
          </a:xfrm>
          <a:prstGeom prst="line">
            <a:avLst/>
          </a:prstGeom>
          <a:noFill/>
          <a:ln w="14288">
            <a:solidFill>
              <a:srgbClr val="D5DEE2"/>
            </a:solidFill>
          </a:ln>
        </p:spPr>
        <p:txBody>
          <a:bodyPr/>
          <a:lstStyle/>
          <a:p>
            <a:endParaRPr lang="en-US"/>
          </a:p>
        </p:txBody>
      </p:sp>
      <p:sp>
        <p:nvSpPr>
          <p:cNvPr id="3" name="text-2">
            <a:extLst>
              <a:ext uri="{FF2B5EF4-FFF2-40B4-BE49-F238E27FC236}">
                <a16:creationId xmlns:a16="http://schemas.microsoft.com/office/drawing/2014/main" id="{4F08ECA6-1738-4C65-A055-90D0DF7FD85E}"/>
              </a:ext>
            </a:extLst>
          </p:cNvPr>
          <p:cNvSpPr>
            <a:spLocks noGrp="1"/>
          </p:cNvSpPr>
          <p:nvPr/>
        </p:nvSpPr>
        <p:spPr>
          <a:xfrm>
            <a:off x="571500" y="6457950"/>
            <a:ext cx="9429750" cy="209550"/>
          </a:xfrm>
          <a:prstGeom prst="rect">
            <a:avLst/>
          </a:prstGeom>
          <a:noFill/>
          <a:ln w="0">
            <a:noFill/>
          </a:ln>
        </p:spPr>
        <p:txBody>
          <a:bodyPr wrap="square" lIns="0" tIns="0" rIns="0" bIns="0" anchor="t">
            <a:noAutofit/>
          </a:bodyPr>
          <a:lstStyle/>
          <a:p>
            <a:pPr algn="l">
              <a:buNone/>
              <a:defRPr sz="1275" b="0">
                <a:solidFill>
                  <a:srgbClr val="52616A"/>
                </a:solidFill>
                <a:latin typeface="Arial"/>
                <a:ea typeface="Arial"/>
                <a:cs typeface="Arial"/>
              </a:defRPr>
            </a:pPr>
            <a:r>
              <a:rPr sz="1275" b="0">
                <a:solidFill>
                  <a:srgbClr val="52616A"/>
                </a:solidFill>
                <a:latin typeface="Arial"/>
                <a:ea typeface="Arial"/>
                <a:cs typeface="Arial"/>
              </a:rPr>
              <a:t>Workbook p15   A12   After workshop</a:t>
            </a:r>
          </a:p>
        </p:txBody>
      </p:sp>
      <p:sp>
        <p:nvSpPr>
          <p:cNvPr id="4" name="text-3">
            <a:extLst>
              <a:ext uri="{FF2B5EF4-FFF2-40B4-BE49-F238E27FC236}">
                <a16:creationId xmlns:a16="http://schemas.microsoft.com/office/drawing/2014/main" id="{7ED2BAE4-5217-4467-87D4-FEDEA56A8712}"/>
              </a:ext>
            </a:extLst>
          </p:cNvPr>
          <p:cNvSpPr>
            <a:spLocks noGrp="1"/>
          </p:cNvSpPr>
          <p:nvPr/>
        </p:nvSpPr>
        <p:spPr>
          <a:xfrm>
            <a:off x="11049000" y="6438900"/>
            <a:ext cx="571500" cy="228600"/>
          </a:xfrm>
          <a:prstGeom prst="rect">
            <a:avLst/>
          </a:prstGeom>
          <a:noFill/>
          <a:ln w="0">
            <a:noFill/>
          </a:ln>
        </p:spPr>
        <p:txBody>
          <a:bodyPr wrap="square" lIns="0" tIns="0" rIns="0" bIns="0" anchor="t">
            <a:noAutofit/>
          </a:bodyPr>
          <a:lstStyle/>
          <a:p>
            <a:pPr algn="r">
              <a:buNone/>
              <a:defRPr sz="1350" b="0">
                <a:solidFill>
                  <a:srgbClr val="52616A"/>
                </a:solidFill>
                <a:latin typeface="Arial"/>
                <a:ea typeface="Arial"/>
                <a:cs typeface="Arial"/>
              </a:defRPr>
            </a:pPr>
            <a:r>
              <a:rPr sz="1350" b="0">
                <a:solidFill>
                  <a:srgbClr val="52616A"/>
                </a:solidFill>
                <a:latin typeface="Arial"/>
                <a:ea typeface="Arial"/>
                <a:cs typeface="Arial"/>
              </a:rPr>
              <a:t>72</a:t>
            </a:r>
          </a:p>
        </p:txBody>
      </p:sp>
      <p:sp>
        <p:nvSpPr>
          <p:cNvPr id="5" name="text-4">
            <a:extLst>
              <a:ext uri="{FF2B5EF4-FFF2-40B4-BE49-F238E27FC236}">
                <a16:creationId xmlns:a16="http://schemas.microsoft.com/office/drawing/2014/main" id="{E46746F7-7FFD-450C-BA07-A76440C01164}"/>
              </a:ext>
            </a:extLst>
          </p:cNvPr>
          <p:cNvSpPr>
            <a:spLocks noGrp="1"/>
          </p:cNvSpPr>
          <p:nvPr/>
        </p:nvSpPr>
        <p:spPr>
          <a:xfrm>
            <a:off x="571500" y="1533525"/>
            <a:ext cx="10953750" cy="323850"/>
          </a:xfrm>
          <a:prstGeom prst="rect">
            <a:avLst/>
          </a:prstGeom>
          <a:noFill/>
          <a:ln w="0">
            <a:noFill/>
          </a:ln>
        </p:spPr>
        <p:txBody>
          <a:bodyPr wrap="square" lIns="0" tIns="0" rIns="0" bIns="0" anchor="t">
            <a:noAutofit/>
          </a:bodyPr>
          <a:lstStyle/>
          <a:p>
            <a:pPr algn="l">
              <a:buNone/>
              <a:defRPr sz="1725" b="1">
                <a:solidFill>
                  <a:srgbClr val="176779"/>
                </a:solidFill>
                <a:latin typeface="Arial"/>
                <a:ea typeface="Arial"/>
                <a:cs typeface="Arial"/>
              </a:defRPr>
            </a:pPr>
            <a:r>
              <a:rPr sz="1725" b="1">
                <a:solidFill>
                  <a:srgbClr val="176779"/>
                </a:solidFill>
                <a:latin typeface="Arial"/>
                <a:ea typeface="Arial"/>
                <a:cs typeface="Arial"/>
              </a:rPr>
              <a:t>Optional follow-up</a:t>
            </a:r>
          </a:p>
        </p:txBody>
      </p:sp>
      <p:sp>
        <p:nvSpPr>
          <p:cNvPr id="6" name="text-5">
            <a:extLst>
              <a:ext uri="{FF2B5EF4-FFF2-40B4-BE49-F238E27FC236}">
                <a16:creationId xmlns:a16="http://schemas.microsoft.com/office/drawing/2014/main" id="{F887336E-FF67-4B0E-9E9D-AC4F6EA922D5}"/>
              </a:ext>
            </a:extLst>
          </p:cNvPr>
          <p:cNvSpPr>
            <a:spLocks noGrp="1"/>
          </p:cNvSpPr>
          <p:nvPr/>
        </p:nvSpPr>
        <p:spPr>
          <a:xfrm>
            <a:off x="571500" y="2238375"/>
            <a:ext cx="10763250" cy="3000375"/>
          </a:xfrm>
          <a:prstGeom prst="rect">
            <a:avLst/>
          </a:prstGeom>
          <a:noFill/>
          <a:ln w="0">
            <a:noFill/>
          </a:ln>
        </p:spPr>
        <p:txBody>
          <a:bodyPr wrap="square" lIns="0" tIns="0" rIns="0" bIns="0" anchor="t">
            <a:noAutofit/>
          </a:bodyPr>
          <a:lstStyle/>
          <a:p>
            <a:pPr algn="l">
              <a:buNone/>
              <a:defRPr sz="2700" b="0">
                <a:solidFill>
                  <a:srgbClr val="17242C"/>
                </a:solidFill>
                <a:latin typeface="Arial"/>
                <a:ea typeface="Arial"/>
                <a:cs typeface="Arial"/>
              </a:defRPr>
            </a:pPr>
            <a:r>
              <a:rPr sz="2700" b="0">
                <a:solidFill>
                  <a:srgbClr val="17242C"/>
                </a:solidFill>
                <a:latin typeface="Arial"/>
                <a:ea typeface="Arial"/>
                <a:cs typeface="Arial"/>
              </a:rPr>
              <a:t>A library runs free multilingual food-literacy classes beside an accessible bus stop. Match THREE different features to THREE different SDGs and explain each link in a phrase.</a:t>
            </a:r>
          </a:p>
        </p:txBody>
      </p:sp>
      <p:sp>
        <p:nvSpPr>
          <p:cNvPr id="7" name="text-6">
            <a:extLst>
              <a:ext uri="{FF2B5EF4-FFF2-40B4-BE49-F238E27FC236}">
                <a16:creationId xmlns:a16="http://schemas.microsoft.com/office/drawing/2014/main" id="{53FB4007-D077-4A2A-A648-896EF4B53705}"/>
              </a:ext>
            </a:extLst>
          </p:cNvPr>
          <p:cNvSpPr>
            <a:spLocks noGrp="1"/>
          </p:cNvSpPr>
          <p:nvPr/>
        </p:nvSpPr>
        <p:spPr>
          <a:xfrm>
            <a:off x="571500" y="5705475"/>
            <a:ext cx="10953750" cy="476250"/>
          </a:xfrm>
          <a:prstGeom prst="rect">
            <a:avLst/>
          </a:prstGeom>
          <a:noFill/>
          <a:ln w="0">
            <a:noFill/>
          </a:ln>
        </p:spPr>
        <p:txBody>
          <a:bodyPr wrap="square" lIns="0" tIns="0" rIns="0" bIns="0" anchor="t">
            <a:noAutofit/>
          </a:bodyPr>
          <a:lstStyle/>
          <a:p>
            <a:pPr algn="l">
              <a:buNone/>
              <a:defRPr sz="1725" b="0">
                <a:solidFill>
                  <a:srgbClr val="52616A"/>
                </a:solidFill>
                <a:latin typeface="Arial"/>
                <a:ea typeface="Arial"/>
                <a:cs typeface="Arial"/>
              </a:defRPr>
            </a:pPr>
            <a:r>
              <a:rPr sz="1725" b="0">
                <a:solidFill>
                  <a:srgbClr val="52616A"/>
                </a:solidFill>
                <a:latin typeface="Arial"/>
                <a:ea typeface="Arial"/>
                <a:cs typeface="Arial"/>
              </a:rPr>
              <a:t>Write the full response in your workbook or your own notes.</a:t>
            </a:r>
          </a:p>
        </p:txBody>
      </p:sp>
    </p:spTree>
    <p:extLst>
      <p:ext uri="{BB962C8B-B14F-4D97-AF65-F5344CB8AC3E}">
        <p14:creationId xmlns:p14="http://schemas.microsoft.com/office/powerpoint/2010/main" val="34515546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show="0">
  <p:cSld>
    <p:bg>
      <p:bgPr>
        <a:solidFill>
          <a:srgbClr val="FFFFFF"/>
        </a:solidFill>
        <a:effectLst/>
      </p:bgPr>
    </p:bg>
    <p:spTree>
      <p:nvGrpSpPr>
        <p:cNvPr id="1" name=""/>
        <p:cNvGrpSpPr/>
        <p:nvPr/>
      </p:nvGrpSpPr>
      <p:grpSpPr>
        <a:xfrm>
          <a:off x="0" y="0"/>
          <a:ext cx="0" cy="0"/>
          <a:chOff x="0" y="0"/>
          <a:chExt cx="0" cy="0"/>
        </a:xfrm>
      </p:grpSpPr>
      <p:sp>
        <p:nvSpPr>
          <p:cNvPr id="8" name="text-0">
            <a:extLst>
              <a:ext uri="{FF2B5EF4-FFF2-40B4-BE49-F238E27FC236}">
                <a16:creationId xmlns:a16="http://schemas.microsoft.com/office/drawing/2014/main" id="{87930B7E-1D80-459D-9745-42BB57203BF6}"/>
              </a:ext>
            </a:extLst>
          </p:cNvPr>
          <p:cNvSpPr>
            <a:spLocks noGrp="1"/>
          </p:cNvSpPr>
          <p:nvPr/>
        </p:nvSpPr>
        <p:spPr>
          <a:xfrm>
            <a:off x="571500" y="571500"/>
            <a:ext cx="11049000" cy="1009650"/>
          </a:xfrm>
          <a:prstGeom prst="rect">
            <a:avLst/>
          </a:prstGeom>
          <a:noFill/>
          <a:ln w="0">
            <a:noFill/>
          </a:ln>
        </p:spPr>
        <p:txBody>
          <a:bodyPr wrap="square" lIns="0" tIns="0" rIns="0" bIns="0" anchor="t">
            <a:noAutofit/>
          </a:bodyPr>
          <a:lstStyle/>
          <a:p>
            <a:pPr algn="l">
              <a:buNone/>
              <a:defRPr sz="3150" b="1">
                <a:solidFill>
                  <a:srgbClr val="17242C"/>
                </a:solidFill>
                <a:latin typeface="Arial"/>
                <a:ea typeface="Arial"/>
                <a:cs typeface="Arial"/>
              </a:defRPr>
            </a:pPr>
            <a:r>
              <a:rPr sz="3150" b="1">
                <a:solidFill>
                  <a:srgbClr val="17242C"/>
                </a:solidFill>
                <a:latin typeface="Arial"/>
                <a:ea typeface="Arial"/>
                <a:cs typeface="Arial"/>
              </a:rPr>
              <a:t>A15  After-workshop practice</a:t>
            </a:r>
          </a:p>
        </p:txBody>
      </p:sp>
      <p:sp>
        <p:nvSpPr>
          <p:cNvPr id="2" name="shape-1">
            <a:extLst>
              <a:ext uri="{FF2B5EF4-FFF2-40B4-BE49-F238E27FC236}">
                <a16:creationId xmlns:a16="http://schemas.microsoft.com/office/drawing/2014/main" id="{F50A0140-A96F-4B83-98EC-B3C869383662}"/>
              </a:ext>
            </a:extLst>
          </p:cNvPr>
          <p:cNvSpPr>
            <a:spLocks noGrp="1"/>
          </p:cNvSpPr>
          <p:nvPr/>
        </p:nvSpPr>
        <p:spPr>
          <a:xfrm>
            <a:off x="571500" y="6315075"/>
            <a:ext cx="11049000" cy="0"/>
          </a:xfrm>
          <a:prstGeom prst="line">
            <a:avLst/>
          </a:prstGeom>
          <a:noFill/>
          <a:ln w="14288">
            <a:solidFill>
              <a:srgbClr val="D5DEE2"/>
            </a:solidFill>
          </a:ln>
        </p:spPr>
        <p:txBody>
          <a:bodyPr/>
          <a:lstStyle/>
          <a:p>
            <a:endParaRPr lang="en-US"/>
          </a:p>
        </p:txBody>
      </p:sp>
      <p:sp>
        <p:nvSpPr>
          <p:cNvPr id="3" name="text-2">
            <a:extLst>
              <a:ext uri="{FF2B5EF4-FFF2-40B4-BE49-F238E27FC236}">
                <a16:creationId xmlns:a16="http://schemas.microsoft.com/office/drawing/2014/main" id="{6B0CF48E-2792-47BA-919E-8309C5A1DCFB}"/>
              </a:ext>
            </a:extLst>
          </p:cNvPr>
          <p:cNvSpPr>
            <a:spLocks noGrp="1"/>
          </p:cNvSpPr>
          <p:nvPr/>
        </p:nvSpPr>
        <p:spPr>
          <a:xfrm>
            <a:off x="571500" y="6457950"/>
            <a:ext cx="9429750" cy="209550"/>
          </a:xfrm>
          <a:prstGeom prst="rect">
            <a:avLst/>
          </a:prstGeom>
          <a:noFill/>
          <a:ln w="0">
            <a:noFill/>
          </a:ln>
        </p:spPr>
        <p:txBody>
          <a:bodyPr wrap="square" lIns="0" tIns="0" rIns="0" bIns="0" anchor="t">
            <a:noAutofit/>
          </a:bodyPr>
          <a:lstStyle/>
          <a:p>
            <a:pPr algn="l">
              <a:buNone/>
              <a:defRPr sz="1275" b="0">
                <a:solidFill>
                  <a:srgbClr val="52616A"/>
                </a:solidFill>
                <a:latin typeface="Arial"/>
                <a:ea typeface="Arial"/>
                <a:cs typeface="Arial"/>
              </a:defRPr>
            </a:pPr>
            <a:r>
              <a:rPr sz="1275" b="0">
                <a:solidFill>
                  <a:srgbClr val="52616A"/>
                </a:solidFill>
                <a:latin typeface="Arial"/>
                <a:ea typeface="Arial"/>
                <a:cs typeface="Arial"/>
              </a:rPr>
              <a:t>Workbook p18   A15   After workshop</a:t>
            </a:r>
          </a:p>
        </p:txBody>
      </p:sp>
      <p:sp>
        <p:nvSpPr>
          <p:cNvPr id="4" name="text-3">
            <a:extLst>
              <a:ext uri="{FF2B5EF4-FFF2-40B4-BE49-F238E27FC236}">
                <a16:creationId xmlns:a16="http://schemas.microsoft.com/office/drawing/2014/main" id="{8A83FE41-02BE-47D6-AC5A-6A9D99BC2315}"/>
              </a:ext>
            </a:extLst>
          </p:cNvPr>
          <p:cNvSpPr>
            <a:spLocks noGrp="1"/>
          </p:cNvSpPr>
          <p:nvPr/>
        </p:nvSpPr>
        <p:spPr>
          <a:xfrm>
            <a:off x="11049000" y="6438900"/>
            <a:ext cx="571500" cy="228600"/>
          </a:xfrm>
          <a:prstGeom prst="rect">
            <a:avLst/>
          </a:prstGeom>
          <a:noFill/>
          <a:ln w="0">
            <a:noFill/>
          </a:ln>
        </p:spPr>
        <p:txBody>
          <a:bodyPr wrap="square" lIns="0" tIns="0" rIns="0" bIns="0" anchor="t">
            <a:noAutofit/>
          </a:bodyPr>
          <a:lstStyle/>
          <a:p>
            <a:pPr algn="r">
              <a:buNone/>
              <a:defRPr sz="1350" b="0">
                <a:solidFill>
                  <a:srgbClr val="52616A"/>
                </a:solidFill>
                <a:latin typeface="Arial"/>
                <a:ea typeface="Arial"/>
                <a:cs typeface="Arial"/>
              </a:defRPr>
            </a:pPr>
            <a:r>
              <a:rPr sz="1350" b="0">
                <a:solidFill>
                  <a:srgbClr val="52616A"/>
                </a:solidFill>
                <a:latin typeface="Arial"/>
                <a:ea typeface="Arial"/>
                <a:cs typeface="Arial"/>
              </a:rPr>
              <a:t>73</a:t>
            </a:r>
          </a:p>
        </p:txBody>
      </p:sp>
      <p:sp>
        <p:nvSpPr>
          <p:cNvPr id="5" name="text-4">
            <a:extLst>
              <a:ext uri="{FF2B5EF4-FFF2-40B4-BE49-F238E27FC236}">
                <a16:creationId xmlns:a16="http://schemas.microsoft.com/office/drawing/2014/main" id="{FAD4A0A6-5523-4719-9820-BAFDAD0ED31C}"/>
              </a:ext>
            </a:extLst>
          </p:cNvPr>
          <p:cNvSpPr>
            <a:spLocks noGrp="1"/>
          </p:cNvSpPr>
          <p:nvPr/>
        </p:nvSpPr>
        <p:spPr>
          <a:xfrm>
            <a:off x="571500" y="1533525"/>
            <a:ext cx="10953750" cy="323850"/>
          </a:xfrm>
          <a:prstGeom prst="rect">
            <a:avLst/>
          </a:prstGeom>
          <a:noFill/>
          <a:ln w="0">
            <a:noFill/>
          </a:ln>
        </p:spPr>
        <p:txBody>
          <a:bodyPr wrap="square" lIns="0" tIns="0" rIns="0" bIns="0" anchor="t">
            <a:noAutofit/>
          </a:bodyPr>
          <a:lstStyle/>
          <a:p>
            <a:pPr algn="l">
              <a:buNone/>
              <a:defRPr sz="1725" b="1">
                <a:solidFill>
                  <a:srgbClr val="176779"/>
                </a:solidFill>
                <a:latin typeface="Arial"/>
                <a:ea typeface="Arial"/>
                <a:cs typeface="Arial"/>
              </a:defRPr>
            </a:pPr>
            <a:r>
              <a:rPr sz="1725" b="1">
                <a:solidFill>
                  <a:srgbClr val="176779"/>
                </a:solidFill>
                <a:latin typeface="Arial"/>
                <a:ea typeface="Arial"/>
                <a:cs typeface="Arial"/>
              </a:rPr>
              <a:t>Optional follow-up   4 marks</a:t>
            </a:r>
          </a:p>
        </p:txBody>
      </p:sp>
      <p:sp>
        <p:nvSpPr>
          <p:cNvPr id="6" name="text-5">
            <a:extLst>
              <a:ext uri="{FF2B5EF4-FFF2-40B4-BE49-F238E27FC236}">
                <a16:creationId xmlns:a16="http://schemas.microsoft.com/office/drawing/2014/main" id="{453E7AD5-4630-457A-AF09-0D8612CDB712}"/>
              </a:ext>
            </a:extLst>
          </p:cNvPr>
          <p:cNvSpPr>
            <a:spLocks noGrp="1"/>
          </p:cNvSpPr>
          <p:nvPr/>
        </p:nvSpPr>
        <p:spPr>
          <a:xfrm>
            <a:off x="571500" y="2238375"/>
            <a:ext cx="10763250" cy="3000375"/>
          </a:xfrm>
          <a:prstGeom prst="rect">
            <a:avLst/>
          </a:prstGeom>
          <a:noFill/>
          <a:ln w="0">
            <a:noFill/>
          </a:ln>
        </p:spPr>
        <p:txBody>
          <a:bodyPr wrap="square" lIns="0" tIns="0" rIns="0" bIns="0" anchor="t">
            <a:noAutofit/>
          </a:bodyPr>
          <a:lstStyle/>
          <a:p>
            <a:pPr algn="l">
              <a:buNone/>
              <a:defRPr sz="2700" b="0">
                <a:solidFill>
                  <a:srgbClr val="17242C"/>
                </a:solidFill>
                <a:latin typeface="Arial"/>
                <a:ea typeface="Arial"/>
                <a:cs typeface="Arial"/>
              </a:defRPr>
            </a:pPr>
            <a:r>
              <a:rPr sz="2700" b="0">
                <a:solidFill>
                  <a:srgbClr val="17242C"/>
                </a:solidFill>
                <a:latin typeface="Arial"/>
                <a:ea typeface="Arial"/>
                <a:cs typeface="Arial"/>
              </a:rPr>
              <a:t>Explain how exercise assessment can help personalise a training program for a recreational cyclist preparing for a longer ride. (4 marks)</a:t>
            </a:r>
          </a:p>
        </p:txBody>
      </p:sp>
      <p:sp>
        <p:nvSpPr>
          <p:cNvPr id="7" name="text-6">
            <a:extLst>
              <a:ext uri="{FF2B5EF4-FFF2-40B4-BE49-F238E27FC236}">
                <a16:creationId xmlns:a16="http://schemas.microsoft.com/office/drawing/2014/main" id="{7497422F-3621-4EA5-B521-8E4E49CA8275}"/>
              </a:ext>
            </a:extLst>
          </p:cNvPr>
          <p:cNvSpPr>
            <a:spLocks noGrp="1"/>
          </p:cNvSpPr>
          <p:nvPr/>
        </p:nvSpPr>
        <p:spPr>
          <a:xfrm>
            <a:off x="571500" y="5705475"/>
            <a:ext cx="10953750" cy="476250"/>
          </a:xfrm>
          <a:prstGeom prst="rect">
            <a:avLst/>
          </a:prstGeom>
          <a:noFill/>
          <a:ln w="0">
            <a:noFill/>
          </a:ln>
        </p:spPr>
        <p:txBody>
          <a:bodyPr wrap="square" lIns="0" tIns="0" rIns="0" bIns="0" anchor="t">
            <a:noAutofit/>
          </a:bodyPr>
          <a:lstStyle/>
          <a:p>
            <a:pPr algn="l">
              <a:buNone/>
              <a:defRPr sz="1725" b="0">
                <a:solidFill>
                  <a:srgbClr val="52616A"/>
                </a:solidFill>
                <a:latin typeface="Arial"/>
                <a:ea typeface="Arial"/>
                <a:cs typeface="Arial"/>
              </a:defRPr>
            </a:pPr>
            <a:r>
              <a:rPr sz="1725" b="0">
                <a:solidFill>
                  <a:srgbClr val="52616A"/>
                </a:solidFill>
                <a:latin typeface="Arial"/>
                <a:ea typeface="Arial"/>
                <a:cs typeface="Arial"/>
              </a:rPr>
              <a:t>Write the full response in your workbook or your own notes.</a:t>
            </a:r>
          </a:p>
        </p:txBody>
      </p:sp>
    </p:spTree>
    <p:extLst>
      <p:ext uri="{BB962C8B-B14F-4D97-AF65-F5344CB8AC3E}">
        <p14:creationId xmlns:p14="http://schemas.microsoft.com/office/powerpoint/2010/main" val="148385253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show="0">
  <p:cSld>
    <p:bg>
      <p:bgPr>
        <a:solidFill>
          <a:srgbClr val="FFFFFF"/>
        </a:solidFill>
        <a:effectLst/>
      </p:bgPr>
    </p:bg>
    <p:spTree>
      <p:nvGrpSpPr>
        <p:cNvPr id="1" name=""/>
        <p:cNvGrpSpPr/>
        <p:nvPr/>
      </p:nvGrpSpPr>
      <p:grpSpPr>
        <a:xfrm>
          <a:off x="0" y="0"/>
          <a:ext cx="0" cy="0"/>
          <a:chOff x="0" y="0"/>
          <a:chExt cx="0" cy="0"/>
        </a:xfrm>
      </p:grpSpPr>
      <p:sp>
        <p:nvSpPr>
          <p:cNvPr id="8" name="text-0">
            <a:extLst>
              <a:ext uri="{FF2B5EF4-FFF2-40B4-BE49-F238E27FC236}">
                <a16:creationId xmlns:a16="http://schemas.microsoft.com/office/drawing/2014/main" id="{DD9BAB35-88C8-46FD-9BBA-3ED35E0267DC}"/>
              </a:ext>
            </a:extLst>
          </p:cNvPr>
          <p:cNvSpPr>
            <a:spLocks noGrp="1"/>
          </p:cNvSpPr>
          <p:nvPr/>
        </p:nvSpPr>
        <p:spPr>
          <a:xfrm>
            <a:off x="571500" y="571500"/>
            <a:ext cx="11049000" cy="1009650"/>
          </a:xfrm>
          <a:prstGeom prst="rect">
            <a:avLst/>
          </a:prstGeom>
          <a:noFill/>
          <a:ln w="0">
            <a:noFill/>
          </a:ln>
        </p:spPr>
        <p:txBody>
          <a:bodyPr wrap="square" lIns="0" tIns="0" rIns="0" bIns="0" anchor="t">
            <a:noAutofit/>
          </a:bodyPr>
          <a:lstStyle/>
          <a:p>
            <a:pPr algn="l">
              <a:buNone/>
              <a:defRPr sz="3150" b="1">
                <a:solidFill>
                  <a:srgbClr val="17242C"/>
                </a:solidFill>
                <a:latin typeface="Arial"/>
                <a:ea typeface="Arial"/>
                <a:cs typeface="Arial"/>
              </a:defRPr>
            </a:pPr>
            <a:r>
              <a:rPr sz="3150" b="1">
                <a:solidFill>
                  <a:srgbClr val="17242C"/>
                </a:solidFill>
                <a:latin typeface="Arial"/>
                <a:ea typeface="Arial"/>
                <a:cs typeface="Arial"/>
              </a:rPr>
              <a:t>A17  After-workshop practice</a:t>
            </a:r>
          </a:p>
        </p:txBody>
      </p:sp>
      <p:sp>
        <p:nvSpPr>
          <p:cNvPr id="2" name="shape-1">
            <a:extLst>
              <a:ext uri="{FF2B5EF4-FFF2-40B4-BE49-F238E27FC236}">
                <a16:creationId xmlns:a16="http://schemas.microsoft.com/office/drawing/2014/main" id="{4BB9D692-0CA9-4340-8EB7-1B0B23EC718A}"/>
              </a:ext>
            </a:extLst>
          </p:cNvPr>
          <p:cNvSpPr>
            <a:spLocks noGrp="1"/>
          </p:cNvSpPr>
          <p:nvPr/>
        </p:nvSpPr>
        <p:spPr>
          <a:xfrm>
            <a:off x="571500" y="6315075"/>
            <a:ext cx="11049000" cy="0"/>
          </a:xfrm>
          <a:prstGeom prst="line">
            <a:avLst/>
          </a:prstGeom>
          <a:noFill/>
          <a:ln w="14288">
            <a:solidFill>
              <a:srgbClr val="D5DEE2"/>
            </a:solidFill>
          </a:ln>
        </p:spPr>
        <p:txBody>
          <a:bodyPr/>
          <a:lstStyle/>
          <a:p>
            <a:endParaRPr lang="en-US"/>
          </a:p>
        </p:txBody>
      </p:sp>
      <p:sp>
        <p:nvSpPr>
          <p:cNvPr id="3" name="text-2">
            <a:extLst>
              <a:ext uri="{FF2B5EF4-FFF2-40B4-BE49-F238E27FC236}">
                <a16:creationId xmlns:a16="http://schemas.microsoft.com/office/drawing/2014/main" id="{2689AF40-784B-47CC-879A-8E363DF26E06}"/>
              </a:ext>
            </a:extLst>
          </p:cNvPr>
          <p:cNvSpPr>
            <a:spLocks noGrp="1"/>
          </p:cNvSpPr>
          <p:nvPr/>
        </p:nvSpPr>
        <p:spPr>
          <a:xfrm>
            <a:off x="571500" y="6457950"/>
            <a:ext cx="9429750" cy="209550"/>
          </a:xfrm>
          <a:prstGeom prst="rect">
            <a:avLst/>
          </a:prstGeom>
          <a:noFill/>
          <a:ln w="0">
            <a:noFill/>
          </a:ln>
        </p:spPr>
        <p:txBody>
          <a:bodyPr wrap="square" lIns="0" tIns="0" rIns="0" bIns="0" anchor="t">
            <a:noAutofit/>
          </a:bodyPr>
          <a:lstStyle/>
          <a:p>
            <a:pPr algn="l">
              <a:buNone/>
              <a:defRPr sz="1275" b="0">
                <a:solidFill>
                  <a:srgbClr val="52616A"/>
                </a:solidFill>
                <a:latin typeface="Arial"/>
                <a:ea typeface="Arial"/>
                <a:cs typeface="Arial"/>
              </a:defRPr>
            </a:pPr>
            <a:r>
              <a:rPr sz="1275" b="0">
                <a:solidFill>
                  <a:srgbClr val="52616A"/>
                </a:solidFill>
                <a:latin typeface="Arial"/>
                <a:ea typeface="Arial"/>
                <a:cs typeface="Arial"/>
              </a:rPr>
              <a:t>Workbook p20   A17   After workshop</a:t>
            </a:r>
          </a:p>
        </p:txBody>
      </p:sp>
      <p:sp>
        <p:nvSpPr>
          <p:cNvPr id="4" name="text-3">
            <a:extLst>
              <a:ext uri="{FF2B5EF4-FFF2-40B4-BE49-F238E27FC236}">
                <a16:creationId xmlns:a16="http://schemas.microsoft.com/office/drawing/2014/main" id="{F7C63215-76AC-437B-BD8D-E421AEC719AC}"/>
              </a:ext>
            </a:extLst>
          </p:cNvPr>
          <p:cNvSpPr>
            <a:spLocks noGrp="1"/>
          </p:cNvSpPr>
          <p:nvPr/>
        </p:nvSpPr>
        <p:spPr>
          <a:xfrm>
            <a:off x="11049000" y="6438900"/>
            <a:ext cx="571500" cy="228600"/>
          </a:xfrm>
          <a:prstGeom prst="rect">
            <a:avLst/>
          </a:prstGeom>
          <a:noFill/>
          <a:ln w="0">
            <a:noFill/>
          </a:ln>
        </p:spPr>
        <p:txBody>
          <a:bodyPr wrap="square" lIns="0" tIns="0" rIns="0" bIns="0" anchor="t">
            <a:noAutofit/>
          </a:bodyPr>
          <a:lstStyle/>
          <a:p>
            <a:pPr algn="r">
              <a:buNone/>
              <a:defRPr sz="1350" b="0">
                <a:solidFill>
                  <a:srgbClr val="52616A"/>
                </a:solidFill>
                <a:latin typeface="Arial"/>
                <a:ea typeface="Arial"/>
                <a:cs typeface="Arial"/>
              </a:defRPr>
            </a:pPr>
            <a:r>
              <a:rPr sz="1350" b="0">
                <a:solidFill>
                  <a:srgbClr val="52616A"/>
                </a:solidFill>
                <a:latin typeface="Arial"/>
                <a:ea typeface="Arial"/>
                <a:cs typeface="Arial"/>
              </a:rPr>
              <a:t>74</a:t>
            </a:r>
          </a:p>
        </p:txBody>
      </p:sp>
      <p:sp>
        <p:nvSpPr>
          <p:cNvPr id="5" name="text-4">
            <a:extLst>
              <a:ext uri="{FF2B5EF4-FFF2-40B4-BE49-F238E27FC236}">
                <a16:creationId xmlns:a16="http://schemas.microsoft.com/office/drawing/2014/main" id="{6725A7E0-5266-4163-B1DE-189429D26D44}"/>
              </a:ext>
            </a:extLst>
          </p:cNvPr>
          <p:cNvSpPr>
            <a:spLocks noGrp="1"/>
          </p:cNvSpPr>
          <p:nvPr/>
        </p:nvSpPr>
        <p:spPr>
          <a:xfrm>
            <a:off x="571500" y="1533525"/>
            <a:ext cx="10953750" cy="323850"/>
          </a:xfrm>
          <a:prstGeom prst="rect">
            <a:avLst/>
          </a:prstGeom>
          <a:noFill/>
          <a:ln w="0">
            <a:noFill/>
          </a:ln>
        </p:spPr>
        <p:txBody>
          <a:bodyPr wrap="square" lIns="0" tIns="0" rIns="0" bIns="0" anchor="t">
            <a:noAutofit/>
          </a:bodyPr>
          <a:lstStyle/>
          <a:p>
            <a:pPr algn="l">
              <a:buNone/>
              <a:defRPr sz="1725" b="1">
                <a:solidFill>
                  <a:srgbClr val="176779"/>
                </a:solidFill>
                <a:latin typeface="Arial"/>
                <a:ea typeface="Arial"/>
                <a:cs typeface="Arial"/>
              </a:defRPr>
            </a:pPr>
            <a:r>
              <a:rPr sz="1725" b="1">
                <a:solidFill>
                  <a:srgbClr val="176779"/>
                </a:solidFill>
                <a:latin typeface="Arial"/>
                <a:ea typeface="Arial"/>
                <a:cs typeface="Arial"/>
              </a:rPr>
              <a:t>Optional follow-up   4 marks</a:t>
            </a:r>
          </a:p>
        </p:txBody>
      </p:sp>
      <p:sp>
        <p:nvSpPr>
          <p:cNvPr id="6" name="text-5">
            <a:extLst>
              <a:ext uri="{FF2B5EF4-FFF2-40B4-BE49-F238E27FC236}">
                <a16:creationId xmlns:a16="http://schemas.microsoft.com/office/drawing/2014/main" id="{D1EE0050-0EB5-43FD-BA64-58A854742347}"/>
              </a:ext>
            </a:extLst>
          </p:cNvPr>
          <p:cNvSpPr>
            <a:spLocks noGrp="1"/>
          </p:cNvSpPr>
          <p:nvPr/>
        </p:nvSpPr>
        <p:spPr>
          <a:xfrm>
            <a:off x="571500" y="2238375"/>
            <a:ext cx="10763250" cy="3000375"/>
          </a:xfrm>
          <a:prstGeom prst="rect">
            <a:avLst/>
          </a:prstGeom>
          <a:noFill/>
          <a:ln w="0">
            <a:noFill/>
          </a:ln>
        </p:spPr>
        <p:txBody>
          <a:bodyPr wrap="square" lIns="0" tIns="0" rIns="0" bIns="0" anchor="t">
            <a:noAutofit/>
          </a:bodyPr>
          <a:lstStyle/>
          <a:p>
            <a:pPr algn="l">
              <a:buNone/>
              <a:defRPr sz="2700" b="0">
                <a:solidFill>
                  <a:srgbClr val="17242C"/>
                </a:solidFill>
                <a:latin typeface="Arial"/>
                <a:ea typeface="Arial"/>
                <a:cs typeface="Arial"/>
              </a:defRPr>
            </a:pPr>
            <a:r>
              <a:rPr sz="2700" b="0">
                <a:solidFill>
                  <a:srgbClr val="17242C"/>
                </a:solidFill>
                <a:latin typeface="Arial"/>
                <a:ea typeface="Arial"/>
                <a:cs typeface="Arial"/>
              </a:rPr>
              <a:t>Compare continuous training and fartlek training for a cross-country runner. (4 marks)</a:t>
            </a:r>
          </a:p>
        </p:txBody>
      </p:sp>
      <p:sp>
        <p:nvSpPr>
          <p:cNvPr id="7" name="text-6">
            <a:extLst>
              <a:ext uri="{FF2B5EF4-FFF2-40B4-BE49-F238E27FC236}">
                <a16:creationId xmlns:a16="http://schemas.microsoft.com/office/drawing/2014/main" id="{3A7C8459-BE78-4069-976E-DD92FCDF1A68}"/>
              </a:ext>
            </a:extLst>
          </p:cNvPr>
          <p:cNvSpPr>
            <a:spLocks noGrp="1"/>
          </p:cNvSpPr>
          <p:nvPr/>
        </p:nvSpPr>
        <p:spPr>
          <a:xfrm>
            <a:off x="571500" y="5705475"/>
            <a:ext cx="10953750" cy="476250"/>
          </a:xfrm>
          <a:prstGeom prst="rect">
            <a:avLst/>
          </a:prstGeom>
          <a:noFill/>
          <a:ln w="0">
            <a:noFill/>
          </a:ln>
        </p:spPr>
        <p:txBody>
          <a:bodyPr wrap="square" lIns="0" tIns="0" rIns="0" bIns="0" anchor="t">
            <a:noAutofit/>
          </a:bodyPr>
          <a:lstStyle/>
          <a:p>
            <a:pPr algn="l">
              <a:buNone/>
              <a:defRPr sz="1725" b="0">
                <a:solidFill>
                  <a:srgbClr val="52616A"/>
                </a:solidFill>
                <a:latin typeface="Arial"/>
                <a:ea typeface="Arial"/>
                <a:cs typeface="Arial"/>
              </a:defRPr>
            </a:pPr>
            <a:r>
              <a:rPr sz="1725" b="0">
                <a:solidFill>
                  <a:srgbClr val="52616A"/>
                </a:solidFill>
                <a:latin typeface="Arial"/>
                <a:ea typeface="Arial"/>
                <a:cs typeface="Arial"/>
              </a:rPr>
              <a:t>Write the full response in your workbook or your own notes.</a:t>
            </a:r>
          </a:p>
        </p:txBody>
      </p:sp>
    </p:spTree>
    <p:extLst>
      <p:ext uri="{BB962C8B-B14F-4D97-AF65-F5344CB8AC3E}">
        <p14:creationId xmlns:p14="http://schemas.microsoft.com/office/powerpoint/2010/main" val="90491441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show="0">
  <p:cSld>
    <p:bg>
      <p:bgPr>
        <a:solidFill>
          <a:srgbClr val="FFFFFF"/>
        </a:solidFill>
        <a:effectLst/>
      </p:bgPr>
    </p:bg>
    <p:spTree>
      <p:nvGrpSpPr>
        <p:cNvPr id="1" name=""/>
        <p:cNvGrpSpPr/>
        <p:nvPr/>
      </p:nvGrpSpPr>
      <p:grpSpPr>
        <a:xfrm>
          <a:off x="0" y="0"/>
          <a:ext cx="0" cy="0"/>
          <a:chOff x="0" y="0"/>
          <a:chExt cx="0" cy="0"/>
        </a:xfrm>
      </p:grpSpPr>
      <p:sp>
        <p:nvSpPr>
          <p:cNvPr id="11" name="text-0">
            <a:extLst>
              <a:ext uri="{FF2B5EF4-FFF2-40B4-BE49-F238E27FC236}">
                <a16:creationId xmlns:a16="http://schemas.microsoft.com/office/drawing/2014/main" id="{FE902E06-A6DB-4ADA-9D82-7D8FFBC952C2}"/>
              </a:ext>
            </a:extLst>
          </p:cNvPr>
          <p:cNvSpPr>
            <a:spLocks noGrp="1"/>
          </p:cNvSpPr>
          <p:nvPr/>
        </p:nvSpPr>
        <p:spPr>
          <a:xfrm>
            <a:off x="571500" y="571500"/>
            <a:ext cx="11049000" cy="1009650"/>
          </a:xfrm>
          <a:prstGeom prst="rect">
            <a:avLst/>
          </a:prstGeom>
          <a:noFill/>
          <a:ln w="0">
            <a:noFill/>
          </a:ln>
        </p:spPr>
        <p:txBody>
          <a:bodyPr wrap="square" lIns="0" tIns="0" rIns="0" bIns="0" anchor="t">
            <a:noAutofit/>
          </a:bodyPr>
          <a:lstStyle/>
          <a:p>
            <a:pPr algn="l">
              <a:buNone/>
              <a:defRPr sz="3150" b="1">
                <a:solidFill>
                  <a:srgbClr val="17242C"/>
                </a:solidFill>
                <a:latin typeface="Arial"/>
                <a:ea typeface="Arial"/>
                <a:cs typeface="Arial"/>
              </a:defRPr>
            </a:pPr>
            <a:r>
              <a:rPr sz="3150" b="1">
                <a:solidFill>
                  <a:srgbClr val="17242C"/>
                </a:solidFill>
                <a:latin typeface="Arial"/>
                <a:ea typeface="Arial"/>
                <a:cs typeface="Arial"/>
              </a:rPr>
              <a:t>A18  After-workshop practice</a:t>
            </a:r>
          </a:p>
        </p:txBody>
      </p:sp>
      <p:sp>
        <p:nvSpPr>
          <p:cNvPr id="2" name="shape-1">
            <a:extLst>
              <a:ext uri="{FF2B5EF4-FFF2-40B4-BE49-F238E27FC236}">
                <a16:creationId xmlns:a16="http://schemas.microsoft.com/office/drawing/2014/main" id="{A80CFC81-C786-44E1-B16F-0F1269B6BC18}"/>
              </a:ext>
            </a:extLst>
          </p:cNvPr>
          <p:cNvSpPr>
            <a:spLocks noGrp="1"/>
          </p:cNvSpPr>
          <p:nvPr/>
        </p:nvSpPr>
        <p:spPr>
          <a:xfrm>
            <a:off x="571500" y="6315075"/>
            <a:ext cx="11049000" cy="0"/>
          </a:xfrm>
          <a:prstGeom prst="line">
            <a:avLst/>
          </a:prstGeom>
          <a:noFill/>
          <a:ln w="14288">
            <a:solidFill>
              <a:srgbClr val="D5DEE2"/>
            </a:solidFill>
          </a:ln>
        </p:spPr>
        <p:txBody>
          <a:bodyPr/>
          <a:lstStyle/>
          <a:p>
            <a:endParaRPr lang="en-US"/>
          </a:p>
        </p:txBody>
      </p:sp>
      <p:sp>
        <p:nvSpPr>
          <p:cNvPr id="3" name="text-2">
            <a:extLst>
              <a:ext uri="{FF2B5EF4-FFF2-40B4-BE49-F238E27FC236}">
                <a16:creationId xmlns:a16="http://schemas.microsoft.com/office/drawing/2014/main" id="{5904DB59-816F-4A9C-8831-1FE37DED4EC0}"/>
              </a:ext>
            </a:extLst>
          </p:cNvPr>
          <p:cNvSpPr>
            <a:spLocks noGrp="1"/>
          </p:cNvSpPr>
          <p:nvPr/>
        </p:nvSpPr>
        <p:spPr>
          <a:xfrm>
            <a:off x="571500" y="6457950"/>
            <a:ext cx="9429750" cy="209550"/>
          </a:xfrm>
          <a:prstGeom prst="rect">
            <a:avLst/>
          </a:prstGeom>
          <a:noFill/>
          <a:ln w="0">
            <a:noFill/>
          </a:ln>
        </p:spPr>
        <p:txBody>
          <a:bodyPr wrap="square" lIns="0" tIns="0" rIns="0" bIns="0" anchor="t">
            <a:noAutofit/>
          </a:bodyPr>
          <a:lstStyle/>
          <a:p>
            <a:pPr algn="l">
              <a:buNone/>
              <a:defRPr sz="1275" b="0">
                <a:solidFill>
                  <a:srgbClr val="52616A"/>
                </a:solidFill>
                <a:latin typeface="Arial"/>
                <a:ea typeface="Arial"/>
                <a:cs typeface="Arial"/>
              </a:defRPr>
            </a:pPr>
            <a:r>
              <a:rPr sz="1275" b="0">
                <a:solidFill>
                  <a:srgbClr val="52616A"/>
                </a:solidFill>
                <a:latin typeface="Arial"/>
                <a:ea typeface="Arial"/>
                <a:cs typeface="Arial"/>
              </a:rPr>
              <a:t>Workbook p21   A18   After workshop</a:t>
            </a:r>
          </a:p>
        </p:txBody>
      </p:sp>
      <p:sp>
        <p:nvSpPr>
          <p:cNvPr id="4" name="text-3">
            <a:extLst>
              <a:ext uri="{FF2B5EF4-FFF2-40B4-BE49-F238E27FC236}">
                <a16:creationId xmlns:a16="http://schemas.microsoft.com/office/drawing/2014/main" id="{871ADF0B-1739-4644-8B09-6392D8329B7E}"/>
              </a:ext>
            </a:extLst>
          </p:cNvPr>
          <p:cNvSpPr>
            <a:spLocks noGrp="1"/>
          </p:cNvSpPr>
          <p:nvPr/>
        </p:nvSpPr>
        <p:spPr>
          <a:xfrm>
            <a:off x="11049000" y="6438900"/>
            <a:ext cx="571500" cy="228600"/>
          </a:xfrm>
          <a:prstGeom prst="rect">
            <a:avLst/>
          </a:prstGeom>
          <a:noFill/>
          <a:ln w="0">
            <a:noFill/>
          </a:ln>
        </p:spPr>
        <p:txBody>
          <a:bodyPr wrap="square" lIns="0" tIns="0" rIns="0" bIns="0" anchor="t">
            <a:noAutofit/>
          </a:bodyPr>
          <a:lstStyle/>
          <a:p>
            <a:pPr algn="r">
              <a:buNone/>
              <a:defRPr sz="1350" b="0">
                <a:solidFill>
                  <a:srgbClr val="52616A"/>
                </a:solidFill>
                <a:latin typeface="Arial"/>
                <a:ea typeface="Arial"/>
                <a:cs typeface="Arial"/>
              </a:defRPr>
            </a:pPr>
            <a:r>
              <a:rPr sz="1350" b="0">
                <a:solidFill>
                  <a:srgbClr val="52616A"/>
                </a:solidFill>
                <a:latin typeface="Arial"/>
                <a:ea typeface="Arial"/>
                <a:cs typeface="Arial"/>
              </a:rPr>
              <a:t>75</a:t>
            </a:r>
          </a:p>
        </p:txBody>
      </p:sp>
      <p:sp>
        <p:nvSpPr>
          <p:cNvPr id="5" name="text-4">
            <a:extLst>
              <a:ext uri="{FF2B5EF4-FFF2-40B4-BE49-F238E27FC236}">
                <a16:creationId xmlns:a16="http://schemas.microsoft.com/office/drawing/2014/main" id="{B09A2A1F-D267-42F5-9261-0B1020077EFD}"/>
              </a:ext>
            </a:extLst>
          </p:cNvPr>
          <p:cNvSpPr>
            <a:spLocks noGrp="1"/>
          </p:cNvSpPr>
          <p:nvPr/>
        </p:nvSpPr>
        <p:spPr>
          <a:xfrm>
            <a:off x="571500" y="1533525"/>
            <a:ext cx="10953750" cy="323850"/>
          </a:xfrm>
          <a:prstGeom prst="rect">
            <a:avLst/>
          </a:prstGeom>
          <a:noFill/>
          <a:ln w="0">
            <a:noFill/>
          </a:ln>
        </p:spPr>
        <p:txBody>
          <a:bodyPr wrap="square" lIns="0" tIns="0" rIns="0" bIns="0" anchor="t">
            <a:noAutofit/>
          </a:bodyPr>
          <a:lstStyle/>
          <a:p>
            <a:pPr algn="l">
              <a:buNone/>
              <a:defRPr sz="1725" b="1">
                <a:solidFill>
                  <a:srgbClr val="176779"/>
                </a:solidFill>
                <a:latin typeface="Arial"/>
                <a:ea typeface="Arial"/>
                <a:cs typeface="Arial"/>
              </a:defRPr>
            </a:pPr>
            <a:r>
              <a:rPr sz="1725" b="1">
                <a:solidFill>
                  <a:srgbClr val="176779"/>
                </a:solidFill>
                <a:latin typeface="Arial"/>
                <a:ea typeface="Arial"/>
                <a:cs typeface="Arial"/>
              </a:rPr>
              <a:t>Optional follow-up   3 marks</a:t>
            </a:r>
          </a:p>
        </p:txBody>
      </p:sp>
      <p:pic>
        <p:nvPicPr>
          <p:cNvPr id="18" name="Picture 17"/>
          <p:cNvPicPr>
            <a:picLocks noChangeAspect="1"/>
          </p:cNvPicPr>
          <p:nvPr/>
        </p:nvPicPr>
        <p:blipFill>
          <a:blip r:embed="rId3"/>
          <a:stretch/>
        </p:blipFill>
        <p:spPr>
          <a:xfrm>
            <a:off x="2452688" y="1905000"/>
            <a:ext cx="7286625" cy="2428875"/>
          </a:xfrm>
          <a:prstGeom prst="rect">
            <a:avLst/>
          </a:prstGeom>
        </p:spPr>
      </p:pic>
      <p:sp>
        <p:nvSpPr>
          <p:cNvPr id="7" name="text-5">
            <a:extLst>
              <a:ext uri="{FF2B5EF4-FFF2-40B4-BE49-F238E27FC236}">
                <a16:creationId xmlns:a16="http://schemas.microsoft.com/office/drawing/2014/main" id="{D443D492-D443-4C8A-B68C-1411042A62F3}"/>
              </a:ext>
            </a:extLst>
          </p:cNvPr>
          <p:cNvSpPr>
            <a:spLocks noGrp="1"/>
          </p:cNvSpPr>
          <p:nvPr/>
        </p:nvSpPr>
        <p:spPr>
          <a:xfrm>
            <a:off x="1771650" y="4391025"/>
            <a:ext cx="4143375" cy="276225"/>
          </a:xfrm>
          <a:prstGeom prst="rect">
            <a:avLst/>
          </a:prstGeom>
          <a:noFill/>
          <a:ln w="0">
            <a:noFill/>
          </a:ln>
        </p:spPr>
        <p:txBody>
          <a:bodyPr wrap="square" lIns="0" tIns="0" rIns="0" bIns="0" anchor="t">
            <a:noAutofit/>
          </a:bodyPr>
          <a:lstStyle/>
          <a:p>
            <a:pPr algn="ctr">
              <a:buNone/>
              <a:defRPr sz="1650" b="0">
                <a:solidFill>
                  <a:srgbClr val="52616A"/>
                </a:solidFill>
                <a:latin typeface="Arial"/>
                <a:ea typeface="Arial"/>
                <a:cs typeface="Arial"/>
              </a:defRPr>
            </a:pPr>
            <a:r>
              <a:rPr sz="1650" b="0">
                <a:solidFill>
                  <a:srgbClr val="52616A"/>
                </a:solidFill>
                <a:latin typeface="Arial"/>
                <a:ea typeface="Arial"/>
                <a:cs typeface="Arial"/>
              </a:rPr>
              <a:t>A: unopposed passing</a:t>
            </a:r>
          </a:p>
        </p:txBody>
      </p:sp>
      <p:sp>
        <p:nvSpPr>
          <p:cNvPr id="8" name="text-6">
            <a:extLst>
              <a:ext uri="{FF2B5EF4-FFF2-40B4-BE49-F238E27FC236}">
                <a16:creationId xmlns:a16="http://schemas.microsoft.com/office/drawing/2014/main" id="{86D9463E-47FB-4DAB-8EB0-B76BB77C6B8E}"/>
              </a:ext>
            </a:extLst>
          </p:cNvPr>
          <p:cNvSpPr>
            <a:spLocks noGrp="1"/>
          </p:cNvSpPr>
          <p:nvPr/>
        </p:nvSpPr>
        <p:spPr>
          <a:xfrm>
            <a:off x="6219825" y="4391025"/>
            <a:ext cx="4143375" cy="276225"/>
          </a:xfrm>
          <a:prstGeom prst="rect">
            <a:avLst/>
          </a:prstGeom>
          <a:noFill/>
          <a:ln w="0">
            <a:noFill/>
          </a:ln>
        </p:spPr>
        <p:txBody>
          <a:bodyPr wrap="square" lIns="0" tIns="0" rIns="0" bIns="0" anchor="t">
            <a:noAutofit/>
          </a:bodyPr>
          <a:lstStyle/>
          <a:p>
            <a:pPr algn="ctr">
              <a:buNone/>
              <a:defRPr sz="1650" b="0">
                <a:solidFill>
                  <a:srgbClr val="52616A"/>
                </a:solidFill>
                <a:latin typeface="Arial"/>
                <a:ea typeface="Arial"/>
                <a:cs typeface="Arial"/>
              </a:defRPr>
            </a:pPr>
            <a:r>
              <a:rPr sz="1650" b="0">
                <a:solidFill>
                  <a:srgbClr val="52616A"/>
                </a:solidFill>
                <a:latin typeface="Arial"/>
                <a:ea typeface="Arial"/>
                <a:cs typeface="Arial"/>
              </a:rPr>
              <a:t>B: four attackers, two defenders</a:t>
            </a:r>
          </a:p>
        </p:txBody>
      </p:sp>
      <p:sp>
        <p:nvSpPr>
          <p:cNvPr id="9" name="text-7">
            <a:extLst>
              <a:ext uri="{FF2B5EF4-FFF2-40B4-BE49-F238E27FC236}">
                <a16:creationId xmlns:a16="http://schemas.microsoft.com/office/drawing/2014/main" id="{8FBE0921-EE23-49CD-9BD2-2C0D96F5C801}"/>
              </a:ext>
            </a:extLst>
          </p:cNvPr>
          <p:cNvSpPr>
            <a:spLocks noGrp="1"/>
          </p:cNvSpPr>
          <p:nvPr/>
        </p:nvSpPr>
        <p:spPr>
          <a:xfrm>
            <a:off x="571500" y="4781550"/>
            <a:ext cx="11049000" cy="285750"/>
          </a:xfrm>
          <a:prstGeom prst="rect">
            <a:avLst/>
          </a:prstGeom>
          <a:noFill/>
          <a:ln w="0">
            <a:noFill/>
          </a:ln>
        </p:spPr>
        <p:txBody>
          <a:bodyPr wrap="square" lIns="0" tIns="0" rIns="0" bIns="0" anchor="t">
            <a:noAutofit/>
          </a:bodyPr>
          <a:lstStyle/>
          <a:p>
            <a:pPr algn="ctr">
              <a:buNone/>
              <a:defRPr sz="1650" b="0">
                <a:solidFill>
                  <a:srgbClr val="52616A"/>
                </a:solidFill>
                <a:latin typeface="Arial"/>
                <a:ea typeface="Arial"/>
                <a:cs typeface="Arial"/>
              </a:defRPr>
            </a:pPr>
            <a:r>
              <a:rPr sz="1650" b="0">
                <a:solidFill>
                  <a:srgbClr val="52616A"/>
                </a:solidFill>
                <a:latin typeface="Arial"/>
                <a:ea typeface="Arial"/>
                <a:cs typeface="Arial"/>
              </a:rPr>
              <a:t>White markers = attackers; dark markers = defenders.</a:t>
            </a:r>
          </a:p>
        </p:txBody>
      </p:sp>
      <p:sp>
        <p:nvSpPr>
          <p:cNvPr id="10" name="text-8">
            <a:extLst>
              <a:ext uri="{FF2B5EF4-FFF2-40B4-BE49-F238E27FC236}">
                <a16:creationId xmlns:a16="http://schemas.microsoft.com/office/drawing/2014/main" id="{D90E1278-AFEE-4067-85FE-7B482CBE0192}"/>
              </a:ext>
            </a:extLst>
          </p:cNvPr>
          <p:cNvSpPr>
            <a:spLocks noGrp="1"/>
          </p:cNvSpPr>
          <p:nvPr/>
        </p:nvSpPr>
        <p:spPr>
          <a:xfrm>
            <a:off x="571500" y="5200650"/>
            <a:ext cx="11049000" cy="990600"/>
          </a:xfrm>
          <a:prstGeom prst="rect">
            <a:avLst/>
          </a:prstGeom>
          <a:noFill/>
          <a:ln w="0">
            <a:noFill/>
          </a:ln>
        </p:spPr>
        <p:txBody>
          <a:bodyPr wrap="square" lIns="0" tIns="0" rIns="0" bIns="0" anchor="t">
            <a:noAutofit/>
          </a:bodyPr>
          <a:lstStyle/>
          <a:p>
            <a:pPr algn="l">
              <a:buNone/>
              <a:defRPr sz="2175" b="0">
                <a:solidFill>
                  <a:srgbClr val="17242C"/>
                </a:solidFill>
                <a:latin typeface="Arial"/>
                <a:ea typeface="Arial"/>
                <a:cs typeface="Arial"/>
              </a:defRPr>
            </a:pPr>
            <a:r>
              <a:rPr sz="2175" b="0">
                <a:solidFill>
                  <a:srgbClr val="17242C"/>
                </a:solidFill>
                <a:latin typeface="Arial"/>
                <a:ea typeface="Arial"/>
                <a:cs typeface="Arial"/>
              </a:rPr>
              <a:t>A junior football team passes accurately in unopposed drills but loses possession under pressure. Using the two practice diagrams, justify which format better addresses this problem. (3 marks)</a:t>
            </a:r>
          </a:p>
        </p:txBody>
      </p:sp>
    </p:spTree>
    <p:extLst>
      <p:ext uri="{BB962C8B-B14F-4D97-AF65-F5344CB8AC3E}">
        <p14:creationId xmlns:p14="http://schemas.microsoft.com/office/powerpoint/2010/main" val="92634104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show="0">
  <p:cSld>
    <p:bg>
      <p:bgPr>
        <a:solidFill>
          <a:srgbClr val="FFFFFF"/>
        </a:solidFill>
        <a:effectLst/>
      </p:bgPr>
    </p:bg>
    <p:spTree>
      <p:nvGrpSpPr>
        <p:cNvPr id="1" name=""/>
        <p:cNvGrpSpPr/>
        <p:nvPr/>
      </p:nvGrpSpPr>
      <p:grpSpPr>
        <a:xfrm>
          <a:off x="0" y="0"/>
          <a:ext cx="0" cy="0"/>
          <a:chOff x="0" y="0"/>
          <a:chExt cx="0" cy="0"/>
        </a:xfrm>
      </p:grpSpPr>
      <p:sp>
        <p:nvSpPr>
          <p:cNvPr id="8" name="text-0">
            <a:extLst>
              <a:ext uri="{FF2B5EF4-FFF2-40B4-BE49-F238E27FC236}">
                <a16:creationId xmlns:a16="http://schemas.microsoft.com/office/drawing/2014/main" id="{B529C04A-6303-4637-B394-EC5F2350831E}"/>
              </a:ext>
            </a:extLst>
          </p:cNvPr>
          <p:cNvSpPr>
            <a:spLocks noGrp="1"/>
          </p:cNvSpPr>
          <p:nvPr/>
        </p:nvSpPr>
        <p:spPr>
          <a:xfrm>
            <a:off x="571500" y="571500"/>
            <a:ext cx="11049000" cy="1009650"/>
          </a:xfrm>
          <a:prstGeom prst="rect">
            <a:avLst/>
          </a:prstGeom>
          <a:noFill/>
          <a:ln w="0">
            <a:noFill/>
          </a:ln>
        </p:spPr>
        <p:txBody>
          <a:bodyPr wrap="square" lIns="0" tIns="0" rIns="0" bIns="0" anchor="t">
            <a:noAutofit/>
          </a:bodyPr>
          <a:lstStyle/>
          <a:p>
            <a:pPr algn="l">
              <a:buNone/>
              <a:defRPr sz="3150" b="1">
                <a:solidFill>
                  <a:srgbClr val="17242C"/>
                </a:solidFill>
                <a:latin typeface="Arial"/>
                <a:ea typeface="Arial"/>
                <a:cs typeface="Arial"/>
              </a:defRPr>
            </a:pPr>
            <a:r>
              <a:rPr sz="3150" b="1">
                <a:solidFill>
                  <a:srgbClr val="17242C"/>
                </a:solidFill>
                <a:latin typeface="Arial"/>
                <a:ea typeface="Arial"/>
                <a:cs typeface="Arial"/>
              </a:rPr>
              <a:t>A20  After-workshop practice</a:t>
            </a:r>
          </a:p>
        </p:txBody>
      </p:sp>
      <p:sp>
        <p:nvSpPr>
          <p:cNvPr id="2" name="shape-1">
            <a:extLst>
              <a:ext uri="{FF2B5EF4-FFF2-40B4-BE49-F238E27FC236}">
                <a16:creationId xmlns:a16="http://schemas.microsoft.com/office/drawing/2014/main" id="{18EEBDEE-3A7F-4C5D-BF42-C014817FD675}"/>
              </a:ext>
            </a:extLst>
          </p:cNvPr>
          <p:cNvSpPr>
            <a:spLocks noGrp="1"/>
          </p:cNvSpPr>
          <p:nvPr/>
        </p:nvSpPr>
        <p:spPr>
          <a:xfrm>
            <a:off x="571500" y="6315075"/>
            <a:ext cx="11049000" cy="0"/>
          </a:xfrm>
          <a:prstGeom prst="line">
            <a:avLst/>
          </a:prstGeom>
          <a:noFill/>
          <a:ln w="14288">
            <a:solidFill>
              <a:srgbClr val="D5DEE2"/>
            </a:solidFill>
          </a:ln>
        </p:spPr>
        <p:txBody>
          <a:bodyPr/>
          <a:lstStyle/>
          <a:p>
            <a:endParaRPr lang="en-US"/>
          </a:p>
        </p:txBody>
      </p:sp>
      <p:sp>
        <p:nvSpPr>
          <p:cNvPr id="3" name="text-2">
            <a:extLst>
              <a:ext uri="{FF2B5EF4-FFF2-40B4-BE49-F238E27FC236}">
                <a16:creationId xmlns:a16="http://schemas.microsoft.com/office/drawing/2014/main" id="{108BD0BE-7860-437A-ACE1-9A5D82594911}"/>
              </a:ext>
            </a:extLst>
          </p:cNvPr>
          <p:cNvSpPr>
            <a:spLocks noGrp="1"/>
          </p:cNvSpPr>
          <p:nvPr/>
        </p:nvSpPr>
        <p:spPr>
          <a:xfrm>
            <a:off x="571500" y="6457950"/>
            <a:ext cx="9429750" cy="209550"/>
          </a:xfrm>
          <a:prstGeom prst="rect">
            <a:avLst/>
          </a:prstGeom>
          <a:noFill/>
          <a:ln w="0">
            <a:noFill/>
          </a:ln>
        </p:spPr>
        <p:txBody>
          <a:bodyPr wrap="square" lIns="0" tIns="0" rIns="0" bIns="0" anchor="t">
            <a:noAutofit/>
          </a:bodyPr>
          <a:lstStyle/>
          <a:p>
            <a:pPr algn="l">
              <a:buNone/>
              <a:defRPr sz="1275" b="0">
                <a:solidFill>
                  <a:srgbClr val="52616A"/>
                </a:solidFill>
                <a:latin typeface="Arial"/>
                <a:ea typeface="Arial"/>
                <a:cs typeface="Arial"/>
              </a:defRPr>
            </a:pPr>
            <a:r>
              <a:rPr sz="1275" b="0">
                <a:solidFill>
                  <a:srgbClr val="52616A"/>
                </a:solidFill>
                <a:latin typeface="Arial"/>
                <a:ea typeface="Arial"/>
                <a:cs typeface="Arial"/>
              </a:rPr>
              <a:t>Workbook p23   A20   After workshop</a:t>
            </a:r>
          </a:p>
        </p:txBody>
      </p:sp>
      <p:sp>
        <p:nvSpPr>
          <p:cNvPr id="4" name="text-3">
            <a:extLst>
              <a:ext uri="{FF2B5EF4-FFF2-40B4-BE49-F238E27FC236}">
                <a16:creationId xmlns:a16="http://schemas.microsoft.com/office/drawing/2014/main" id="{210AEDC8-5404-4A3E-8BAD-9691FAC2F408}"/>
              </a:ext>
            </a:extLst>
          </p:cNvPr>
          <p:cNvSpPr>
            <a:spLocks noGrp="1"/>
          </p:cNvSpPr>
          <p:nvPr/>
        </p:nvSpPr>
        <p:spPr>
          <a:xfrm>
            <a:off x="11049000" y="6438900"/>
            <a:ext cx="571500" cy="228600"/>
          </a:xfrm>
          <a:prstGeom prst="rect">
            <a:avLst/>
          </a:prstGeom>
          <a:noFill/>
          <a:ln w="0">
            <a:noFill/>
          </a:ln>
        </p:spPr>
        <p:txBody>
          <a:bodyPr wrap="square" lIns="0" tIns="0" rIns="0" bIns="0" anchor="t">
            <a:noAutofit/>
          </a:bodyPr>
          <a:lstStyle/>
          <a:p>
            <a:pPr algn="r">
              <a:buNone/>
              <a:defRPr sz="1350" b="0">
                <a:solidFill>
                  <a:srgbClr val="52616A"/>
                </a:solidFill>
                <a:latin typeface="Arial"/>
                <a:ea typeface="Arial"/>
                <a:cs typeface="Arial"/>
              </a:defRPr>
            </a:pPr>
            <a:r>
              <a:rPr sz="1350" b="0">
                <a:solidFill>
                  <a:srgbClr val="52616A"/>
                </a:solidFill>
                <a:latin typeface="Arial"/>
                <a:ea typeface="Arial"/>
                <a:cs typeface="Arial"/>
              </a:rPr>
              <a:t>76</a:t>
            </a:r>
          </a:p>
        </p:txBody>
      </p:sp>
      <p:sp>
        <p:nvSpPr>
          <p:cNvPr id="5" name="text-4">
            <a:extLst>
              <a:ext uri="{FF2B5EF4-FFF2-40B4-BE49-F238E27FC236}">
                <a16:creationId xmlns:a16="http://schemas.microsoft.com/office/drawing/2014/main" id="{DEFCE9B3-5136-418A-97F8-5375BDEFF286}"/>
              </a:ext>
            </a:extLst>
          </p:cNvPr>
          <p:cNvSpPr>
            <a:spLocks noGrp="1"/>
          </p:cNvSpPr>
          <p:nvPr/>
        </p:nvSpPr>
        <p:spPr>
          <a:xfrm>
            <a:off x="571500" y="1533525"/>
            <a:ext cx="10953750" cy="323850"/>
          </a:xfrm>
          <a:prstGeom prst="rect">
            <a:avLst/>
          </a:prstGeom>
          <a:noFill/>
          <a:ln w="0">
            <a:noFill/>
          </a:ln>
        </p:spPr>
        <p:txBody>
          <a:bodyPr wrap="square" lIns="0" tIns="0" rIns="0" bIns="0" anchor="t">
            <a:noAutofit/>
          </a:bodyPr>
          <a:lstStyle/>
          <a:p>
            <a:pPr algn="l">
              <a:buNone/>
              <a:defRPr sz="1725" b="1">
                <a:solidFill>
                  <a:srgbClr val="176779"/>
                </a:solidFill>
                <a:latin typeface="Arial"/>
                <a:ea typeface="Arial"/>
                <a:cs typeface="Arial"/>
              </a:defRPr>
            </a:pPr>
            <a:r>
              <a:rPr sz="1725" b="1">
                <a:solidFill>
                  <a:srgbClr val="176779"/>
                </a:solidFill>
                <a:latin typeface="Arial"/>
                <a:ea typeface="Arial"/>
                <a:cs typeface="Arial"/>
              </a:rPr>
              <a:t>Optional follow-up</a:t>
            </a:r>
          </a:p>
        </p:txBody>
      </p:sp>
      <p:sp>
        <p:nvSpPr>
          <p:cNvPr id="6" name="text-5">
            <a:extLst>
              <a:ext uri="{FF2B5EF4-FFF2-40B4-BE49-F238E27FC236}">
                <a16:creationId xmlns:a16="http://schemas.microsoft.com/office/drawing/2014/main" id="{A7E97FB7-87ED-43AB-B743-F5016914F43F}"/>
              </a:ext>
            </a:extLst>
          </p:cNvPr>
          <p:cNvSpPr>
            <a:spLocks noGrp="1"/>
          </p:cNvSpPr>
          <p:nvPr/>
        </p:nvSpPr>
        <p:spPr>
          <a:xfrm>
            <a:off x="571500" y="2238375"/>
            <a:ext cx="10763250" cy="3000375"/>
          </a:xfrm>
          <a:prstGeom prst="rect">
            <a:avLst/>
          </a:prstGeom>
          <a:noFill/>
          <a:ln w="0">
            <a:noFill/>
          </a:ln>
        </p:spPr>
        <p:txBody>
          <a:bodyPr wrap="square" lIns="0" tIns="0" rIns="0" bIns="0" anchor="t">
            <a:noAutofit/>
          </a:bodyPr>
          <a:lstStyle/>
          <a:p>
            <a:pPr algn="l">
              <a:buNone/>
              <a:defRPr sz="2700" b="0">
                <a:solidFill>
                  <a:srgbClr val="17242C"/>
                </a:solidFill>
                <a:latin typeface="Arial"/>
                <a:ea typeface="Arial"/>
                <a:cs typeface="Arial"/>
              </a:defRPr>
            </a:pPr>
            <a:r>
              <a:rPr sz="2700" b="0">
                <a:solidFill>
                  <a:srgbClr val="17242C"/>
                </a:solidFill>
                <a:latin typeface="Arial"/>
                <a:ea typeface="Arial"/>
                <a:cs typeface="Arial"/>
              </a:rPr>
              <a:t>Correct this statement in two sentences: “Endurance training always increases resting cardiac output because both resting heart rate and stroke volume rise.”</a:t>
            </a:r>
          </a:p>
        </p:txBody>
      </p:sp>
      <p:sp>
        <p:nvSpPr>
          <p:cNvPr id="7" name="text-6">
            <a:extLst>
              <a:ext uri="{FF2B5EF4-FFF2-40B4-BE49-F238E27FC236}">
                <a16:creationId xmlns:a16="http://schemas.microsoft.com/office/drawing/2014/main" id="{D2675E8B-4B34-4BD3-8964-65BF9C66D452}"/>
              </a:ext>
            </a:extLst>
          </p:cNvPr>
          <p:cNvSpPr>
            <a:spLocks noGrp="1"/>
          </p:cNvSpPr>
          <p:nvPr/>
        </p:nvSpPr>
        <p:spPr>
          <a:xfrm>
            <a:off x="571500" y="5705475"/>
            <a:ext cx="10953750" cy="476250"/>
          </a:xfrm>
          <a:prstGeom prst="rect">
            <a:avLst/>
          </a:prstGeom>
          <a:noFill/>
          <a:ln w="0">
            <a:noFill/>
          </a:ln>
        </p:spPr>
        <p:txBody>
          <a:bodyPr wrap="square" lIns="0" tIns="0" rIns="0" bIns="0" anchor="t">
            <a:noAutofit/>
          </a:bodyPr>
          <a:lstStyle/>
          <a:p>
            <a:pPr algn="l">
              <a:buNone/>
              <a:defRPr sz="1725" b="0">
                <a:solidFill>
                  <a:srgbClr val="52616A"/>
                </a:solidFill>
                <a:latin typeface="Arial"/>
                <a:ea typeface="Arial"/>
                <a:cs typeface="Arial"/>
              </a:defRPr>
            </a:pPr>
            <a:r>
              <a:rPr sz="1725" b="0">
                <a:solidFill>
                  <a:srgbClr val="52616A"/>
                </a:solidFill>
                <a:latin typeface="Arial"/>
                <a:ea typeface="Arial"/>
                <a:cs typeface="Arial"/>
              </a:rPr>
              <a:t>Write the full response in your workbook or your own notes.</a:t>
            </a:r>
          </a:p>
        </p:txBody>
      </p:sp>
    </p:spTree>
    <p:extLst>
      <p:ext uri="{BB962C8B-B14F-4D97-AF65-F5344CB8AC3E}">
        <p14:creationId xmlns:p14="http://schemas.microsoft.com/office/powerpoint/2010/main" val="168035143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show="0">
  <p:cSld>
    <p:bg>
      <p:bgPr>
        <a:solidFill>
          <a:srgbClr val="FFFFFF"/>
        </a:solidFill>
        <a:effectLst/>
      </p:bgPr>
    </p:bg>
    <p:spTree>
      <p:nvGrpSpPr>
        <p:cNvPr id="1" name=""/>
        <p:cNvGrpSpPr/>
        <p:nvPr/>
      </p:nvGrpSpPr>
      <p:grpSpPr>
        <a:xfrm>
          <a:off x="0" y="0"/>
          <a:ext cx="0" cy="0"/>
          <a:chOff x="0" y="0"/>
          <a:chExt cx="0" cy="0"/>
        </a:xfrm>
      </p:grpSpPr>
      <p:sp>
        <p:nvSpPr>
          <p:cNvPr id="8" name="text-0">
            <a:extLst>
              <a:ext uri="{FF2B5EF4-FFF2-40B4-BE49-F238E27FC236}">
                <a16:creationId xmlns:a16="http://schemas.microsoft.com/office/drawing/2014/main" id="{0AA9B907-31AC-4D40-9AC1-906FC9C2651C}"/>
              </a:ext>
            </a:extLst>
          </p:cNvPr>
          <p:cNvSpPr>
            <a:spLocks noGrp="1"/>
          </p:cNvSpPr>
          <p:nvPr/>
        </p:nvSpPr>
        <p:spPr>
          <a:xfrm>
            <a:off x="571500" y="571500"/>
            <a:ext cx="11049000" cy="1009650"/>
          </a:xfrm>
          <a:prstGeom prst="rect">
            <a:avLst/>
          </a:prstGeom>
          <a:noFill/>
          <a:ln w="0">
            <a:noFill/>
          </a:ln>
        </p:spPr>
        <p:txBody>
          <a:bodyPr wrap="square" lIns="0" tIns="0" rIns="0" bIns="0" anchor="t">
            <a:noAutofit/>
          </a:bodyPr>
          <a:lstStyle/>
          <a:p>
            <a:pPr algn="l">
              <a:buNone/>
              <a:defRPr sz="3150" b="1">
                <a:solidFill>
                  <a:srgbClr val="17242C"/>
                </a:solidFill>
                <a:latin typeface="Arial"/>
                <a:ea typeface="Arial"/>
                <a:cs typeface="Arial"/>
              </a:defRPr>
            </a:pPr>
            <a:r>
              <a:rPr sz="3150" b="1">
                <a:solidFill>
                  <a:srgbClr val="17242C"/>
                </a:solidFill>
                <a:latin typeface="Arial"/>
                <a:ea typeface="Arial"/>
                <a:cs typeface="Arial"/>
              </a:rPr>
              <a:t>A21  After-workshop practice</a:t>
            </a:r>
          </a:p>
        </p:txBody>
      </p:sp>
      <p:sp>
        <p:nvSpPr>
          <p:cNvPr id="2" name="shape-1">
            <a:extLst>
              <a:ext uri="{FF2B5EF4-FFF2-40B4-BE49-F238E27FC236}">
                <a16:creationId xmlns:a16="http://schemas.microsoft.com/office/drawing/2014/main" id="{275123B8-67F8-47A8-94D2-3DB85FA9E627}"/>
              </a:ext>
            </a:extLst>
          </p:cNvPr>
          <p:cNvSpPr>
            <a:spLocks noGrp="1"/>
          </p:cNvSpPr>
          <p:nvPr/>
        </p:nvSpPr>
        <p:spPr>
          <a:xfrm>
            <a:off x="571500" y="6315075"/>
            <a:ext cx="11049000" cy="0"/>
          </a:xfrm>
          <a:prstGeom prst="line">
            <a:avLst/>
          </a:prstGeom>
          <a:noFill/>
          <a:ln w="14288">
            <a:solidFill>
              <a:srgbClr val="D5DEE2"/>
            </a:solidFill>
          </a:ln>
        </p:spPr>
        <p:txBody>
          <a:bodyPr/>
          <a:lstStyle/>
          <a:p>
            <a:endParaRPr lang="en-US"/>
          </a:p>
        </p:txBody>
      </p:sp>
      <p:sp>
        <p:nvSpPr>
          <p:cNvPr id="3" name="text-2">
            <a:extLst>
              <a:ext uri="{FF2B5EF4-FFF2-40B4-BE49-F238E27FC236}">
                <a16:creationId xmlns:a16="http://schemas.microsoft.com/office/drawing/2014/main" id="{F4A6DE4C-189D-4D89-BAAF-ADBEC2D17F8A}"/>
              </a:ext>
            </a:extLst>
          </p:cNvPr>
          <p:cNvSpPr>
            <a:spLocks noGrp="1"/>
          </p:cNvSpPr>
          <p:nvPr/>
        </p:nvSpPr>
        <p:spPr>
          <a:xfrm>
            <a:off x="571500" y="6457950"/>
            <a:ext cx="9429750" cy="209550"/>
          </a:xfrm>
          <a:prstGeom prst="rect">
            <a:avLst/>
          </a:prstGeom>
          <a:noFill/>
          <a:ln w="0">
            <a:noFill/>
          </a:ln>
        </p:spPr>
        <p:txBody>
          <a:bodyPr wrap="square" lIns="0" tIns="0" rIns="0" bIns="0" anchor="t">
            <a:noAutofit/>
          </a:bodyPr>
          <a:lstStyle/>
          <a:p>
            <a:pPr algn="l">
              <a:buNone/>
              <a:defRPr sz="1275" b="0">
                <a:solidFill>
                  <a:srgbClr val="52616A"/>
                </a:solidFill>
                <a:latin typeface="Arial"/>
                <a:ea typeface="Arial"/>
                <a:cs typeface="Arial"/>
              </a:defRPr>
            </a:pPr>
            <a:r>
              <a:rPr sz="1275" b="0">
                <a:solidFill>
                  <a:srgbClr val="52616A"/>
                </a:solidFill>
                <a:latin typeface="Arial"/>
                <a:ea typeface="Arial"/>
                <a:cs typeface="Arial"/>
              </a:rPr>
              <a:t>Workbook p24   A21   After workshop</a:t>
            </a:r>
          </a:p>
        </p:txBody>
      </p:sp>
      <p:sp>
        <p:nvSpPr>
          <p:cNvPr id="4" name="text-3">
            <a:extLst>
              <a:ext uri="{FF2B5EF4-FFF2-40B4-BE49-F238E27FC236}">
                <a16:creationId xmlns:a16="http://schemas.microsoft.com/office/drawing/2014/main" id="{23E3148B-753A-4254-AE5C-DF2E725A656D}"/>
              </a:ext>
            </a:extLst>
          </p:cNvPr>
          <p:cNvSpPr>
            <a:spLocks noGrp="1"/>
          </p:cNvSpPr>
          <p:nvPr/>
        </p:nvSpPr>
        <p:spPr>
          <a:xfrm>
            <a:off x="11049000" y="6438900"/>
            <a:ext cx="571500" cy="228600"/>
          </a:xfrm>
          <a:prstGeom prst="rect">
            <a:avLst/>
          </a:prstGeom>
          <a:noFill/>
          <a:ln w="0">
            <a:noFill/>
          </a:ln>
        </p:spPr>
        <p:txBody>
          <a:bodyPr wrap="square" lIns="0" tIns="0" rIns="0" bIns="0" anchor="t">
            <a:noAutofit/>
          </a:bodyPr>
          <a:lstStyle/>
          <a:p>
            <a:pPr algn="r">
              <a:buNone/>
              <a:defRPr sz="1350" b="0">
                <a:solidFill>
                  <a:srgbClr val="52616A"/>
                </a:solidFill>
                <a:latin typeface="Arial"/>
                <a:ea typeface="Arial"/>
                <a:cs typeface="Arial"/>
              </a:defRPr>
            </a:pPr>
            <a:r>
              <a:rPr sz="1350" b="0">
                <a:solidFill>
                  <a:srgbClr val="52616A"/>
                </a:solidFill>
                <a:latin typeface="Arial"/>
                <a:ea typeface="Arial"/>
                <a:cs typeface="Arial"/>
              </a:rPr>
              <a:t>77</a:t>
            </a:r>
          </a:p>
        </p:txBody>
      </p:sp>
      <p:sp>
        <p:nvSpPr>
          <p:cNvPr id="5" name="text-4">
            <a:extLst>
              <a:ext uri="{FF2B5EF4-FFF2-40B4-BE49-F238E27FC236}">
                <a16:creationId xmlns:a16="http://schemas.microsoft.com/office/drawing/2014/main" id="{DD9D8CAB-AD3D-42D8-BA2E-BBF3E8BA1C39}"/>
              </a:ext>
            </a:extLst>
          </p:cNvPr>
          <p:cNvSpPr>
            <a:spLocks noGrp="1"/>
          </p:cNvSpPr>
          <p:nvPr/>
        </p:nvSpPr>
        <p:spPr>
          <a:xfrm>
            <a:off x="571500" y="1533525"/>
            <a:ext cx="10953750" cy="323850"/>
          </a:xfrm>
          <a:prstGeom prst="rect">
            <a:avLst/>
          </a:prstGeom>
          <a:noFill/>
          <a:ln w="0">
            <a:noFill/>
          </a:ln>
        </p:spPr>
        <p:txBody>
          <a:bodyPr wrap="square" lIns="0" tIns="0" rIns="0" bIns="0" anchor="t">
            <a:noAutofit/>
          </a:bodyPr>
          <a:lstStyle/>
          <a:p>
            <a:pPr algn="l">
              <a:buNone/>
              <a:defRPr sz="1725" b="1">
                <a:solidFill>
                  <a:srgbClr val="176779"/>
                </a:solidFill>
                <a:latin typeface="Arial"/>
                <a:ea typeface="Arial"/>
                <a:cs typeface="Arial"/>
              </a:defRPr>
            </a:pPr>
            <a:r>
              <a:rPr sz="1725" b="1">
                <a:solidFill>
                  <a:srgbClr val="176779"/>
                </a:solidFill>
                <a:latin typeface="Arial"/>
                <a:ea typeface="Arial"/>
                <a:cs typeface="Arial"/>
              </a:rPr>
              <a:t>Optional follow-up   4 marks</a:t>
            </a:r>
          </a:p>
        </p:txBody>
      </p:sp>
      <p:sp>
        <p:nvSpPr>
          <p:cNvPr id="6" name="text-5">
            <a:extLst>
              <a:ext uri="{FF2B5EF4-FFF2-40B4-BE49-F238E27FC236}">
                <a16:creationId xmlns:a16="http://schemas.microsoft.com/office/drawing/2014/main" id="{E5916AA7-1E50-4E04-A84B-8DCDCC3B714B}"/>
              </a:ext>
            </a:extLst>
          </p:cNvPr>
          <p:cNvSpPr>
            <a:spLocks noGrp="1"/>
          </p:cNvSpPr>
          <p:nvPr/>
        </p:nvSpPr>
        <p:spPr>
          <a:xfrm>
            <a:off x="571500" y="2238375"/>
            <a:ext cx="10763250" cy="3000375"/>
          </a:xfrm>
          <a:prstGeom prst="rect">
            <a:avLst/>
          </a:prstGeom>
          <a:noFill/>
          <a:ln w="0">
            <a:noFill/>
          </a:ln>
        </p:spPr>
        <p:txBody>
          <a:bodyPr wrap="square" lIns="0" tIns="0" rIns="0" bIns="0" anchor="t">
            <a:noAutofit/>
          </a:bodyPr>
          <a:lstStyle/>
          <a:p>
            <a:pPr algn="l">
              <a:buNone/>
              <a:defRPr sz="2700" b="0">
                <a:solidFill>
                  <a:srgbClr val="17242C"/>
                </a:solidFill>
                <a:latin typeface="Arial"/>
                <a:ea typeface="Arial"/>
                <a:cs typeface="Arial"/>
              </a:defRPr>
            </a:pPr>
            <a:r>
              <a:rPr sz="2700" b="0">
                <a:solidFill>
                  <a:srgbClr val="17242C"/>
                </a:solidFill>
                <a:latin typeface="Arial"/>
                <a:ea typeface="Arial"/>
                <a:cs typeface="Arial"/>
              </a:rPr>
              <a:t>Compare how a coach could organise skill practice in an individual sport and a group sport. Use examples. (4 marks)</a:t>
            </a:r>
          </a:p>
        </p:txBody>
      </p:sp>
      <p:sp>
        <p:nvSpPr>
          <p:cNvPr id="7" name="text-6">
            <a:extLst>
              <a:ext uri="{FF2B5EF4-FFF2-40B4-BE49-F238E27FC236}">
                <a16:creationId xmlns:a16="http://schemas.microsoft.com/office/drawing/2014/main" id="{F3FBD33B-30A5-4161-8FB4-F81D606541C6}"/>
              </a:ext>
            </a:extLst>
          </p:cNvPr>
          <p:cNvSpPr>
            <a:spLocks noGrp="1"/>
          </p:cNvSpPr>
          <p:nvPr/>
        </p:nvSpPr>
        <p:spPr>
          <a:xfrm>
            <a:off x="571500" y="5705475"/>
            <a:ext cx="10953750" cy="476250"/>
          </a:xfrm>
          <a:prstGeom prst="rect">
            <a:avLst/>
          </a:prstGeom>
          <a:noFill/>
          <a:ln w="0">
            <a:noFill/>
          </a:ln>
        </p:spPr>
        <p:txBody>
          <a:bodyPr wrap="square" lIns="0" tIns="0" rIns="0" bIns="0" anchor="t">
            <a:noAutofit/>
          </a:bodyPr>
          <a:lstStyle/>
          <a:p>
            <a:pPr algn="l">
              <a:buNone/>
              <a:defRPr sz="1725" b="0">
                <a:solidFill>
                  <a:srgbClr val="52616A"/>
                </a:solidFill>
                <a:latin typeface="Arial"/>
                <a:ea typeface="Arial"/>
                <a:cs typeface="Arial"/>
              </a:defRPr>
            </a:pPr>
            <a:r>
              <a:rPr sz="1725" b="0">
                <a:solidFill>
                  <a:srgbClr val="52616A"/>
                </a:solidFill>
                <a:latin typeface="Arial"/>
                <a:ea typeface="Arial"/>
                <a:cs typeface="Arial"/>
              </a:rPr>
              <a:t>Write the full response in your workbook or your own notes.</a:t>
            </a:r>
          </a:p>
        </p:txBody>
      </p:sp>
    </p:spTree>
    <p:extLst>
      <p:ext uri="{BB962C8B-B14F-4D97-AF65-F5344CB8AC3E}">
        <p14:creationId xmlns:p14="http://schemas.microsoft.com/office/powerpoint/2010/main" val="106007675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show="0">
  <p:cSld>
    <p:bg>
      <p:bgPr>
        <a:solidFill>
          <a:srgbClr val="FFFFFF"/>
        </a:solidFill>
        <a:effectLst/>
      </p:bgPr>
    </p:bg>
    <p:spTree>
      <p:nvGrpSpPr>
        <p:cNvPr id="1" name=""/>
        <p:cNvGrpSpPr/>
        <p:nvPr/>
      </p:nvGrpSpPr>
      <p:grpSpPr>
        <a:xfrm>
          <a:off x="0" y="0"/>
          <a:ext cx="0" cy="0"/>
          <a:chOff x="0" y="0"/>
          <a:chExt cx="0" cy="0"/>
        </a:xfrm>
      </p:grpSpPr>
      <p:sp>
        <p:nvSpPr>
          <p:cNvPr id="8" name="text-0">
            <a:extLst>
              <a:ext uri="{FF2B5EF4-FFF2-40B4-BE49-F238E27FC236}">
                <a16:creationId xmlns:a16="http://schemas.microsoft.com/office/drawing/2014/main" id="{882EDDD3-FC6E-49D3-95B3-4DFD2A7C3756}"/>
              </a:ext>
            </a:extLst>
          </p:cNvPr>
          <p:cNvSpPr>
            <a:spLocks noGrp="1"/>
          </p:cNvSpPr>
          <p:nvPr/>
        </p:nvSpPr>
        <p:spPr>
          <a:xfrm>
            <a:off x="571500" y="571500"/>
            <a:ext cx="11049000" cy="1009650"/>
          </a:xfrm>
          <a:prstGeom prst="rect">
            <a:avLst/>
          </a:prstGeom>
          <a:noFill/>
          <a:ln w="0">
            <a:noFill/>
          </a:ln>
        </p:spPr>
        <p:txBody>
          <a:bodyPr wrap="square" lIns="0" tIns="0" rIns="0" bIns="0" anchor="t">
            <a:noAutofit/>
          </a:bodyPr>
          <a:lstStyle/>
          <a:p>
            <a:pPr algn="l">
              <a:buNone/>
              <a:defRPr sz="3150" b="1">
                <a:solidFill>
                  <a:srgbClr val="17242C"/>
                </a:solidFill>
                <a:latin typeface="Arial"/>
                <a:ea typeface="Arial"/>
                <a:cs typeface="Arial"/>
              </a:defRPr>
            </a:pPr>
            <a:r>
              <a:rPr sz="3150" b="1">
                <a:solidFill>
                  <a:srgbClr val="17242C"/>
                </a:solidFill>
                <a:latin typeface="Arial"/>
                <a:ea typeface="Arial"/>
                <a:cs typeface="Arial"/>
              </a:rPr>
              <a:t>A23  After-workshop practice</a:t>
            </a:r>
          </a:p>
        </p:txBody>
      </p:sp>
      <p:sp>
        <p:nvSpPr>
          <p:cNvPr id="2" name="shape-1">
            <a:extLst>
              <a:ext uri="{FF2B5EF4-FFF2-40B4-BE49-F238E27FC236}">
                <a16:creationId xmlns:a16="http://schemas.microsoft.com/office/drawing/2014/main" id="{65EB8D4D-3978-4D1A-8875-E513CA8B114B}"/>
              </a:ext>
            </a:extLst>
          </p:cNvPr>
          <p:cNvSpPr>
            <a:spLocks noGrp="1"/>
          </p:cNvSpPr>
          <p:nvPr/>
        </p:nvSpPr>
        <p:spPr>
          <a:xfrm>
            <a:off x="571500" y="6315075"/>
            <a:ext cx="11049000" cy="0"/>
          </a:xfrm>
          <a:prstGeom prst="line">
            <a:avLst/>
          </a:prstGeom>
          <a:noFill/>
          <a:ln w="14288">
            <a:solidFill>
              <a:srgbClr val="D5DEE2"/>
            </a:solidFill>
          </a:ln>
        </p:spPr>
        <p:txBody>
          <a:bodyPr/>
          <a:lstStyle/>
          <a:p>
            <a:endParaRPr lang="en-US"/>
          </a:p>
        </p:txBody>
      </p:sp>
      <p:sp>
        <p:nvSpPr>
          <p:cNvPr id="3" name="text-2">
            <a:extLst>
              <a:ext uri="{FF2B5EF4-FFF2-40B4-BE49-F238E27FC236}">
                <a16:creationId xmlns:a16="http://schemas.microsoft.com/office/drawing/2014/main" id="{6FF6761D-75AD-48CB-A42C-0CA67EF89844}"/>
              </a:ext>
            </a:extLst>
          </p:cNvPr>
          <p:cNvSpPr>
            <a:spLocks noGrp="1"/>
          </p:cNvSpPr>
          <p:nvPr/>
        </p:nvSpPr>
        <p:spPr>
          <a:xfrm>
            <a:off x="571500" y="6457950"/>
            <a:ext cx="9429750" cy="209550"/>
          </a:xfrm>
          <a:prstGeom prst="rect">
            <a:avLst/>
          </a:prstGeom>
          <a:noFill/>
          <a:ln w="0">
            <a:noFill/>
          </a:ln>
        </p:spPr>
        <p:txBody>
          <a:bodyPr wrap="square" lIns="0" tIns="0" rIns="0" bIns="0" anchor="t">
            <a:noAutofit/>
          </a:bodyPr>
          <a:lstStyle/>
          <a:p>
            <a:pPr algn="l">
              <a:buNone/>
              <a:defRPr sz="1275" b="0">
                <a:solidFill>
                  <a:srgbClr val="52616A"/>
                </a:solidFill>
                <a:latin typeface="Arial"/>
                <a:ea typeface="Arial"/>
                <a:cs typeface="Arial"/>
              </a:defRPr>
            </a:pPr>
            <a:r>
              <a:rPr sz="1275" b="0">
                <a:solidFill>
                  <a:srgbClr val="52616A"/>
                </a:solidFill>
                <a:latin typeface="Arial"/>
                <a:ea typeface="Arial"/>
                <a:cs typeface="Arial"/>
              </a:rPr>
              <a:t>Workbook p26   A23   After workshop</a:t>
            </a:r>
          </a:p>
        </p:txBody>
      </p:sp>
      <p:sp>
        <p:nvSpPr>
          <p:cNvPr id="4" name="text-3">
            <a:extLst>
              <a:ext uri="{FF2B5EF4-FFF2-40B4-BE49-F238E27FC236}">
                <a16:creationId xmlns:a16="http://schemas.microsoft.com/office/drawing/2014/main" id="{55F0BB76-0F26-4CBB-A9EC-D27D87B27F7A}"/>
              </a:ext>
            </a:extLst>
          </p:cNvPr>
          <p:cNvSpPr>
            <a:spLocks noGrp="1"/>
          </p:cNvSpPr>
          <p:nvPr/>
        </p:nvSpPr>
        <p:spPr>
          <a:xfrm>
            <a:off x="11049000" y="6438900"/>
            <a:ext cx="571500" cy="228600"/>
          </a:xfrm>
          <a:prstGeom prst="rect">
            <a:avLst/>
          </a:prstGeom>
          <a:noFill/>
          <a:ln w="0">
            <a:noFill/>
          </a:ln>
        </p:spPr>
        <p:txBody>
          <a:bodyPr wrap="square" lIns="0" tIns="0" rIns="0" bIns="0" anchor="t">
            <a:noAutofit/>
          </a:bodyPr>
          <a:lstStyle/>
          <a:p>
            <a:pPr algn="r">
              <a:buNone/>
              <a:defRPr sz="1350" b="0">
                <a:solidFill>
                  <a:srgbClr val="52616A"/>
                </a:solidFill>
                <a:latin typeface="Arial"/>
                <a:ea typeface="Arial"/>
                <a:cs typeface="Arial"/>
              </a:defRPr>
            </a:pPr>
            <a:r>
              <a:rPr sz="1350" b="0">
                <a:solidFill>
                  <a:srgbClr val="52616A"/>
                </a:solidFill>
                <a:latin typeface="Arial"/>
                <a:ea typeface="Arial"/>
                <a:cs typeface="Arial"/>
              </a:rPr>
              <a:t>78</a:t>
            </a:r>
          </a:p>
        </p:txBody>
      </p:sp>
      <p:sp>
        <p:nvSpPr>
          <p:cNvPr id="5" name="text-4">
            <a:extLst>
              <a:ext uri="{FF2B5EF4-FFF2-40B4-BE49-F238E27FC236}">
                <a16:creationId xmlns:a16="http://schemas.microsoft.com/office/drawing/2014/main" id="{DA4CC5FE-B9BC-4A05-8D22-C86032CE7D42}"/>
              </a:ext>
            </a:extLst>
          </p:cNvPr>
          <p:cNvSpPr>
            <a:spLocks noGrp="1"/>
          </p:cNvSpPr>
          <p:nvPr/>
        </p:nvSpPr>
        <p:spPr>
          <a:xfrm>
            <a:off x="571500" y="1533525"/>
            <a:ext cx="10953750" cy="323850"/>
          </a:xfrm>
          <a:prstGeom prst="rect">
            <a:avLst/>
          </a:prstGeom>
          <a:noFill/>
          <a:ln w="0">
            <a:noFill/>
          </a:ln>
        </p:spPr>
        <p:txBody>
          <a:bodyPr wrap="square" lIns="0" tIns="0" rIns="0" bIns="0" anchor="t">
            <a:noAutofit/>
          </a:bodyPr>
          <a:lstStyle/>
          <a:p>
            <a:pPr algn="l">
              <a:buNone/>
              <a:defRPr sz="1725" b="1">
                <a:solidFill>
                  <a:srgbClr val="176779"/>
                </a:solidFill>
                <a:latin typeface="Arial"/>
                <a:ea typeface="Arial"/>
                <a:cs typeface="Arial"/>
              </a:defRPr>
            </a:pPr>
            <a:r>
              <a:rPr sz="1725" b="1">
                <a:solidFill>
                  <a:srgbClr val="176779"/>
                </a:solidFill>
                <a:latin typeface="Arial"/>
                <a:ea typeface="Arial"/>
                <a:cs typeface="Arial"/>
              </a:rPr>
              <a:t>Optional follow-up   4 marks</a:t>
            </a:r>
          </a:p>
        </p:txBody>
      </p:sp>
      <p:sp>
        <p:nvSpPr>
          <p:cNvPr id="6" name="text-5">
            <a:extLst>
              <a:ext uri="{FF2B5EF4-FFF2-40B4-BE49-F238E27FC236}">
                <a16:creationId xmlns:a16="http://schemas.microsoft.com/office/drawing/2014/main" id="{E952FD96-E13F-4456-AB9E-5EE55AD1BF4F}"/>
              </a:ext>
            </a:extLst>
          </p:cNvPr>
          <p:cNvSpPr>
            <a:spLocks noGrp="1"/>
          </p:cNvSpPr>
          <p:nvPr/>
        </p:nvSpPr>
        <p:spPr>
          <a:xfrm>
            <a:off x="571500" y="2238375"/>
            <a:ext cx="10763250" cy="3000375"/>
          </a:xfrm>
          <a:prstGeom prst="rect">
            <a:avLst/>
          </a:prstGeom>
          <a:noFill/>
          <a:ln w="0">
            <a:noFill/>
          </a:ln>
        </p:spPr>
        <p:txBody>
          <a:bodyPr wrap="square" lIns="0" tIns="0" rIns="0" bIns="0" anchor="t">
            <a:noAutofit/>
          </a:bodyPr>
          <a:lstStyle/>
          <a:p>
            <a:pPr algn="l">
              <a:buNone/>
              <a:defRPr sz="2700" b="0">
                <a:solidFill>
                  <a:srgbClr val="17242C"/>
                </a:solidFill>
                <a:latin typeface="Arial"/>
                <a:ea typeface="Arial"/>
                <a:cs typeface="Arial"/>
              </a:defRPr>
            </a:pPr>
            <a:r>
              <a:rPr sz="2700" b="0">
                <a:solidFill>
                  <a:srgbClr val="17242C"/>
                </a:solidFill>
                <a:latin typeface="Arial"/>
                <a:ea typeface="Arial"/>
                <a:cs typeface="Arial"/>
              </a:rPr>
              <a:t>A doubles pair performs well in practice but argues and rushes decisions in close matches. Justify TWO psychological strategies that could help. (4 marks)</a:t>
            </a:r>
          </a:p>
        </p:txBody>
      </p:sp>
      <p:sp>
        <p:nvSpPr>
          <p:cNvPr id="7" name="text-6">
            <a:extLst>
              <a:ext uri="{FF2B5EF4-FFF2-40B4-BE49-F238E27FC236}">
                <a16:creationId xmlns:a16="http://schemas.microsoft.com/office/drawing/2014/main" id="{CFA97014-120F-4626-94E4-2FAEC06986AE}"/>
              </a:ext>
            </a:extLst>
          </p:cNvPr>
          <p:cNvSpPr>
            <a:spLocks noGrp="1"/>
          </p:cNvSpPr>
          <p:nvPr/>
        </p:nvSpPr>
        <p:spPr>
          <a:xfrm>
            <a:off x="571500" y="5705475"/>
            <a:ext cx="10953750" cy="476250"/>
          </a:xfrm>
          <a:prstGeom prst="rect">
            <a:avLst/>
          </a:prstGeom>
          <a:noFill/>
          <a:ln w="0">
            <a:noFill/>
          </a:ln>
        </p:spPr>
        <p:txBody>
          <a:bodyPr wrap="square" lIns="0" tIns="0" rIns="0" bIns="0" anchor="t">
            <a:noAutofit/>
          </a:bodyPr>
          <a:lstStyle/>
          <a:p>
            <a:pPr algn="l">
              <a:buNone/>
              <a:defRPr sz="1725" b="0">
                <a:solidFill>
                  <a:srgbClr val="52616A"/>
                </a:solidFill>
                <a:latin typeface="Arial"/>
                <a:ea typeface="Arial"/>
                <a:cs typeface="Arial"/>
              </a:defRPr>
            </a:pPr>
            <a:r>
              <a:rPr sz="1725" b="0">
                <a:solidFill>
                  <a:srgbClr val="52616A"/>
                </a:solidFill>
                <a:latin typeface="Arial"/>
                <a:ea typeface="Arial"/>
                <a:cs typeface="Arial"/>
              </a:rPr>
              <a:t>Write the full response in your workbook or your own notes.</a:t>
            </a:r>
          </a:p>
        </p:txBody>
      </p:sp>
    </p:spTree>
    <p:extLst>
      <p:ext uri="{BB962C8B-B14F-4D97-AF65-F5344CB8AC3E}">
        <p14:creationId xmlns:p14="http://schemas.microsoft.com/office/powerpoint/2010/main" val="17745757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show="0">
  <p:cSld>
    <p:bg>
      <p:bgPr>
        <a:solidFill>
          <a:srgbClr val="FFFFFF"/>
        </a:solidFill>
        <a:effectLst/>
      </p:bgPr>
    </p:bg>
    <p:spTree>
      <p:nvGrpSpPr>
        <p:cNvPr id="1" name=""/>
        <p:cNvGrpSpPr/>
        <p:nvPr/>
      </p:nvGrpSpPr>
      <p:grpSpPr>
        <a:xfrm>
          <a:off x="0" y="0"/>
          <a:ext cx="0" cy="0"/>
          <a:chOff x="0" y="0"/>
          <a:chExt cx="0" cy="0"/>
        </a:xfrm>
      </p:grpSpPr>
      <p:sp>
        <p:nvSpPr>
          <p:cNvPr id="8" name="text-0">
            <a:extLst>
              <a:ext uri="{FF2B5EF4-FFF2-40B4-BE49-F238E27FC236}">
                <a16:creationId xmlns:a16="http://schemas.microsoft.com/office/drawing/2014/main" id="{4D33222A-6B94-4F78-B4DD-343962D28647}"/>
              </a:ext>
            </a:extLst>
          </p:cNvPr>
          <p:cNvSpPr>
            <a:spLocks noGrp="1"/>
          </p:cNvSpPr>
          <p:nvPr/>
        </p:nvSpPr>
        <p:spPr>
          <a:xfrm>
            <a:off x="571500" y="571500"/>
            <a:ext cx="11049000" cy="1009650"/>
          </a:xfrm>
          <a:prstGeom prst="rect">
            <a:avLst/>
          </a:prstGeom>
          <a:noFill/>
          <a:ln w="0">
            <a:noFill/>
          </a:ln>
        </p:spPr>
        <p:txBody>
          <a:bodyPr wrap="square" lIns="0" tIns="0" rIns="0" bIns="0" anchor="t">
            <a:noAutofit/>
          </a:bodyPr>
          <a:lstStyle/>
          <a:p>
            <a:pPr algn="l">
              <a:buNone/>
              <a:defRPr sz="3150" b="1">
                <a:solidFill>
                  <a:srgbClr val="17242C"/>
                </a:solidFill>
                <a:latin typeface="Arial"/>
                <a:ea typeface="Arial"/>
                <a:cs typeface="Arial"/>
              </a:defRPr>
            </a:pPr>
            <a:r>
              <a:rPr sz="3150" b="1">
                <a:solidFill>
                  <a:srgbClr val="17242C"/>
                </a:solidFill>
                <a:latin typeface="Arial"/>
                <a:ea typeface="Arial"/>
                <a:cs typeface="Arial"/>
              </a:rPr>
              <a:t>A25  After-workshop practice</a:t>
            </a:r>
          </a:p>
        </p:txBody>
      </p:sp>
      <p:sp>
        <p:nvSpPr>
          <p:cNvPr id="2" name="shape-1">
            <a:extLst>
              <a:ext uri="{FF2B5EF4-FFF2-40B4-BE49-F238E27FC236}">
                <a16:creationId xmlns:a16="http://schemas.microsoft.com/office/drawing/2014/main" id="{088697A8-C647-4435-9F77-783FE9199618}"/>
              </a:ext>
            </a:extLst>
          </p:cNvPr>
          <p:cNvSpPr>
            <a:spLocks noGrp="1"/>
          </p:cNvSpPr>
          <p:nvPr/>
        </p:nvSpPr>
        <p:spPr>
          <a:xfrm>
            <a:off x="571500" y="6315075"/>
            <a:ext cx="11049000" cy="0"/>
          </a:xfrm>
          <a:prstGeom prst="line">
            <a:avLst/>
          </a:prstGeom>
          <a:noFill/>
          <a:ln w="14288">
            <a:solidFill>
              <a:srgbClr val="D5DEE2"/>
            </a:solidFill>
          </a:ln>
        </p:spPr>
        <p:txBody>
          <a:bodyPr/>
          <a:lstStyle/>
          <a:p>
            <a:endParaRPr lang="en-US"/>
          </a:p>
        </p:txBody>
      </p:sp>
      <p:sp>
        <p:nvSpPr>
          <p:cNvPr id="3" name="text-2">
            <a:extLst>
              <a:ext uri="{FF2B5EF4-FFF2-40B4-BE49-F238E27FC236}">
                <a16:creationId xmlns:a16="http://schemas.microsoft.com/office/drawing/2014/main" id="{E5BC8F05-C468-4B05-8C7C-0692100BC56A}"/>
              </a:ext>
            </a:extLst>
          </p:cNvPr>
          <p:cNvSpPr>
            <a:spLocks noGrp="1"/>
          </p:cNvSpPr>
          <p:nvPr/>
        </p:nvSpPr>
        <p:spPr>
          <a:xfrm>
            <a:off x="571500" y="6457950"/>
            <a:ext cx="9429750" cy="209550"/>
          </a:xfrm>
          <a:prstGeom prst="rect">
            <a:avLst/>
          </a:prstGeom>
          <a:noFill/>
          <a:ln w="0">
            <a:noFill/>
          </a:ln>
        </p:spPr>
        <p:txBody>
          <a:bodyPr wrap="square" lIns="0" tIns="0" rIns="0" bIns="0" anchor="t">
            <a:noAutofit/>
          </a:bodyPr>
          <a:lstStyle/>
          <a:p>
            <a:pPr algn="l">
              <a:buNone/>
              <a:defRPr sz="1275" b="0">
                <a:solidFill>
                  <a:srgbClr val="52616A"/>
                </a:solidFill>
                <a:latin typeface="Arial"/>
                <a:ea typeface="Arial"/>
                <a:cs typeface="Arial"/>
              </a:defRPr>
            </a:pPr>
            <a:r>
              <a:rPr sz="1275" b="0">
                <a:solidFill>
                  <a:srgbClr val="52616A"/>
                </a:solidFill>
                <a:latin typeface="Arial"/>
                <a:ea typeface="Arial"/>
                <a:cs typeface="Arial"/>
              </a:rPr>
              <a:t>Workbook p28   A25   After workshop</a:t>
            </a:r>
          </a:p>
        </p:txBody>
      </p:sp>
      <p:sp>
        <p:nvSpPr>
          <p:cNvPr id="4" name="text-3">
            <a:extLst>
              <a:ext uri="{FF2B5EF4-FFF2-40B4-BE49-F238E27FC236}">
                <a16:creationId xmlns:a16="http://schemas.microsoft.com/office/drawing/2014/main" id="{45622B7F-941D-42A3-90C8-E2525D38C341}"/>
              </a:ext>
            </a:extLst>
          </p:cNvPr>
          <p:cNvSpPr>
            <a:spLocks noGrp="1"/>
          </p:cNvSpPr>
          <p:nvPr/>
        </p:nvSpPr>
        <p:spPr>
          <a:xfrm>
            <a:off x="11049000" y="6438900"/>
            <a:ext cx="571500" cy="228600"/>
          </a:xfrm>
          <a:prstGeom prst="rect">
            <a:avLst/>
          </a:prstGeom>
          <a:noFill/>
          <a:ln w="0">
            <a:noFill/>
          </a:ln>
        </p:spPr>
        <p:txBody>
          <a:bodyPr wrap="square" lIns="0" tIns="0" rIns="0" bIns="0" anchor="t">
            <a:noAutofit/>
          </a:bodyPr>
          <a:lstStyle/>
          <a:p>
            <a:pPr algn="r">
              <a:buNone/>
              <a:defRPr sz="1350" b="0">
                <a:solidFill>
                  <a:srgbClr val="52616A"/>
                </a:solidFill>
                <a:latin typeface="Arial"/>
                <a:ea typeface="Arial"/>
                <a:cs typeface="Arial"/>
              </a:defRPr>
            </a:pPr>
            <a:r>
              <a:rPr sz="1350" b="0">
                <a:solidFill>
                  <a:srgbClr val="52616A"/>
                </a:solidFill>
                <a:latin typeface="Arial"/>
                <a:ea typeface="Arial"/>
                <a:cs typeface="Arial"/>
              </a:rPr>
              <a:t>79</a:t>
            </a:r>
          </a:p>
        </p:txBody>
      </p:sp>
      <p:sp>
        <p:nvSpPr>
          <p:cNvPr id="5" name="text-4">
            <a:extLst>
              <a:ext uri="{FF2B5EF4-FFF2-40B4-BE49-F238E27FC236}">
                <a16:creationId xmlns:a16="http://schemas.microsoft.com/office/drawing/2014/main" id="{EB824C16-91B5-4DC0-B5CC-4525DDE0832B}"/>
              </a:ext>
            </a:extLst>
          </p:cNvPr>
          <p:cNvSpPr>
            <a:spLocks noGrp="1"/>
          </p:cNvSpPr>
          <p:nvPr/>
        </p:nvSpPr>
        <p:spPr>
          <a:xfrm>
            <a:off x="571500" y="1533525"/>
            <a:ext cx="10953750" cy="323850"/>
          </a:xfrm>
          <a:prstGeom prst="rect">
            <a:avLst/>
          </a:prstGeom>
          <a:noFill/>
          <a:ln w="0">
            <a:noFill/>
          </a:ln>
        </p:spPr>
        <p:txBody>
          <a:bodyPr wrap="square" lIns="0" tIns="0" rIns="0" bIns="0" anchor="t">
            <a:noAutofit/>
          </a:bodyPr>
          <a:lstStyle/>
          <a:p>
            <a:pPr algn="l">
              <a:buNone/>
              <a:defRPr sz="1725" b="1">
                <a:solidFill>
                  <a:srgbClr val="176779"/>
                </a:solidFill>
                <a:latin typeface="Arial"/>
                <a:ea typeface="Arial"/>
                <a:cs typeface="Arial"/>
              </a:defRPr>
            </a:pPr>
            <a:r>
              <a:rPr sz="1725" b="1">
                <a:solidFill>
                  <a:srgbClr val="176779"/>
                </a:solidFill>
                <a:latin typeface="Arial"/>
                <a:ea typeface="Arial"/>
                <a:cs typeface="Arial"/>
              </a:rPr>
              <a:t>Optional follow-up   4 marks</a:t>
            </a:r>
          </a:p>
        </p:txBody>
      </p:sp>
      <p:sp>
        <p:nvSpPr>
          <p:cNvPr id="6" name="text-5">
            <a:extLst>
              <a:ext uri="{FF2B5EF4-FFF2-40B4-BE49-F238E27FC236}">
                <a16:creationId xmlns:a16="http://schemas.microsoft.com/office/drawing/2014/main" id="{442D15F2-67FC-42F4-B5EF-27F9D32BA9BF}"/>
              </a:ext>
            </a:extLst>
          </p:cNvPr>
          <p:cNvSpPr>
            <a:spLocks noGrp="1"/>
          </p:cNvSpPr>
          <p:nvPr/>
        </p:nvSpPr>
        <p:spPr>
          <a:xfrm>
            <a:off x="571500" y="2238375"/>
            <a:ext cx="10763250" cy="3000375"/>
          </a:xfrm>
          <a:prstGeom prst="rect">
            <a:avLst/>
          </a:prstGeom>
          <a:noFill/>
          <a:ln w="0">
            <a:noFill/>
          </a:ln>
        </p:spPr>
        <p:txBody>
          <a:bodyPr wrap="square" lIns="0" tIns="0" rIns="0" bIns="0" anchor="t">
            <a:noAutofit/>
          </a:bodyPr>
          <a:lstStyle/>
          <a:p>
            <a:pPr algn="l">
              <a:buNone/>
              <a:defRPr sz="2700" b="0">
                <a:solidFill>
                  <a:srgbClr val="17242C"/>
                </a:solidFill>
                <a:latin typeface="Arial"/>
                <a:ea typeface="Arial"/>
                <a:cs typeface="Arial"/>
              </a:defRPr>
            </a:pPr>
            <a:r>
              <a:rPr sz="2700" b="0">
                <a:solidFill>
                  <a:srgbClr val="17242C"/>
                </a:solidFill>
                <a:latin typeface="Arial"/>
                <a:ea typeface="Arial"/>
                <a:cs typeface="Arial"/>
              </a:rPr>
              <a:t>Explain how a consistent sleep routine could support movement performance and help reduce injury risk in a student athlete. (4 marks)</a:t>
            </a:r>
          </a:p>
        </p:txBody>
      </p:sp>
      <p:sp>
        <p:nvSpPr>
          <p:cNvPr id="7" name="text-6">
            <a:extLst>
              <a:ext uri="{FF2B5EF4-FFF2-40B4-BE49-F238E27FC236}">
                <a16:creationId xmlns:a16="http://schemas.microsoft.com/office/drawing/2014/main" id="{79AAB3DC-3BE8-45BD-B33D-2BC66FD87A37}"/>
              </a:ext>
            </a:extLst>
          </p:cNvPr>
          <p:cNvSpPr>
            <a:spLocks noGrp="1"/>
          </p:cNvSpPr>
          <p:nvPr/>
        </p:nvSpPr>
        <p:spPr>
          <a:xfrm>
            <a:off x="571500" y="5705475"/>
            <a:ext cx="10953750" cy="476250"/>
          </a:xfrm>
          <a:prstGeom prst="rect">
            <a:avLst/>
          </a:prstGeom>
          <a:noFill/>
          <a:ln w="0">
            <a:noFill/>
          </a:ln>
        </p:spPr>
        <p:txBody>
          <a:bodyPr wrap="square" lIns="0" tIns="0" rIns="0" bIns="0" anchor="t">
            <a:noAutofit/>
          </a:bodyPr>
          <a:lstStyle/>
          <a:p>
            <a:pPr algn="l">
              <a:buNone/>
              <a:defRPr sz="1725" b="0">
                <a:solidFill>
                  <a:srgbClr val="52616A"/>
                </a:solidFill>
                <a:latin typeface="Arial"/>
                <a:ea typeface="Arial"/>
                <a:cs typeface="Arial"/>
              </a:defRPr>
            </a:pPr>
            <a:r>
              <a:rPr sz="1725" b="0">
                <a:solidFill>
                  <a:srgbClr val="52616A"/>
                </a:solidFill>
                <a:latin typeface="Arial"/>
                <a:ea typeface="Arial"/>
                <a:cs typeface="Arial"/>
              </a:rPr>
              <a:t>Write the full response in your workbook or your own notes.</a:t>
            </a:r>
          </a:p>
        </p:txBody>
      </p:sp>
    </p:spTree>
    <p:extLst>
      <p:ext uri="{BB962C8B-B14F-4D97-AF65-F5344CB8AC3E}">
        <p14:creationId xmlns:p14="http://schemas.microsoft.com/office/powerpoint/2010/main" val="22277464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show="0">
  <p:cSld>
    <p:bg>
      <p:bgPr>
        <a:solidFill>
          <a:srgbClr val="FFFFFF"/>
        </a:solidFill>
        <a:effectLst/>
      </p:bgPr>
    </p:bg>
    <p:spTree>
      <p:nvGrpSpPr>
        <p:cNvPr id="1" name=""/>
        <p:cNvGrpSpPr/>
        <p:nvPr/>
      </p:nvGrpSpPr>
      <p:grpSpPr>
        <a:xfrm>
          <a:off x="0" y="0"/>
          <a:ext cx="0" cy="0"/>
          <a:chOff x="0" y="0"/>
          <a:chExt cx="0" cy="0"/>
        </a:xfrm>
      </p:grpSpPr>
      <p:sp>
        <p:nvSpPr>
          <p:cNvPr id="8" name="text-0">
            <a:extLst>
              <a:ext uri="{FF2B5EF4-FFF2-40B4-BE49-F238E27FC236}">
                <a16:creationId xmlns:a16="http://schemas.microsoft.com/office/drawing/2014/main" id="{3B1FB64A-AE26-4109-B92D-54E1DCAEB7CB}"/>
              </a:ext>
            </a:extLst>
          </p:cNvPr>
          <p:cNvSpPr>
            <a:spLocks noGrp="1"/>
          </p:cNvSpPr>
          <p:nvPr/>
        </p:nvSpPr>
        <p:spPr>
          <a:xfrm>
            <a:off x="571500" y="571500"/>
            <a:ext cx="11049000" cy="1009650"/>
          </a:xfrm>
          <a:prstGeom prst="rect">
            <a:avLst/>
          </a:prstGeom>
          <a:noFill/>
          <a:ln w="0">
            <a:noFill/>
          </a:ln>
        </p:spPr>
        <p:txBody>
          <a:bodyPr wrap="square" lIns="0" tIns="0" rIns="0" bIns="0" anchor="t">
            <a:noAutofit/>
          </a:bodyPr>
          <a:lstStyle/>
          <a:p>
            <a:pPr algn="l">
              <a:buNone/>
              <a:defRPr sz="3150" b="1">
                <a:solidFill>
                  <a:srgbClr val="17242C"/>
                </a:solidFill>
                <a:latin typeface="Arial"/>
                <a:ea typeface="Arial"/>
                <a:cs typeface="Arial"/>
              </a:defRPr>
            </a:pPr>
            <a:r>
              <a:rPr sz="3150" b="1">
                <a:solidFill>
                  <a:srgbClr val="17242C"/>
                </a:solidFill>
                <a:latin typeface="Arial"/>
                <a:ea typeface="Arial"/>
                <a:cs typeface="Arial"/>
              </a:rPr>
              <a:t>A26  After-workshop practice</a:t>
            </a:r>
          </a:p>
        </p:txBody>
      </p:sp>
      <p:sp>
        <p:nvSpPr>
          <p:cNvPr id="2" name="shape-1">
            <a:extLst>
              <a:ext uri="{FF2B5EF4-FFF2-40B4-BE49-F238E27FC236}">
                <a16:creationId xmlns:a16="http://schemas.microsoft.com/office/drawing/2014/main" id="{5B3DEA95-76D8-4804-B544-4C8743B09348}"/>
              </a:ext>
            </a:extLst>
          </p:cNvPr>
          <p:cNvSpPr>
            <a:spLocks noGrp="1"/>
          </p:cNvSpPr>
          <p:nvPr/>
        </p:nvSpPr>
        <p:spPr>
          <a:xfrm>
            <a:off x="571500" y="6315075"/>
            <a:ext cx="11049000" cy="0"/>
          </a:xfrm>
          <a:prstGeom prst="line">
            <a:avLst/>
          </a:prstGeom>
          <a:noFill/>
          <a:ln w="14288">
            <a:solidFill>
              <a:srgbClr val="D5DEE2"/>
            </a:solidFill>
          </a:ln>
        </p:spPr>
        <p:txBody>
          <a:bodyPr/>
          <a:lstStyle/>
          <a:p>
            <a:endParaRPr lang="en-US"/>
          </a:p>
        </p:txBody>
      </p:sp>
      <p:sp>
        <p:nvSpPr>
          <p:cNvPr id="3" name="text-2">
            <a:extLst>
              <a:ext uri="{FF2B5EF4-FFF2-40B4-BE49-F238E27FC236}">
                <a16:creationId xmlns:a16="http://schemas.microsoft.com/office/drawing/2014/main" id="{94B2E981-3353-4D77-AABC-9D3181E8E405}"/>
              </a:ext>
            </a:extLst>
          </p:cNvPr>
          <p:cNvSpPr>
            <a:spLocks noGrp="1"/>
          </p:cNvSpPr>
          <p:nvPr/>
        </p:nvSpPr>
        <p:spPr>
          <a:xfrm>
            <a:off x="571500" y="6457950"/>
            <a:ext cx="9429750" cy="209550"/>
          </a:xfrm>
          <a:prstGeom prst="rect">
            <a:avLst/>
          </a:prstGeom>
          <a:noFill/>
          <a:ln w="0">
            <a:noFill/>
          </a:ln>
        </p:spPr>
        <p:txBody>
          <a:bodyPr wrap="square" lIns="0" tIns="0" rIns="0" bIns="0" anchor="t">
            <a:noAutofit/>
          </a:bodyPr>
          <a:lstStyle/>
          <a:p>
            <a:pPr algn="l">
              <a:buNone/>
              <a:defRPr sz="1275" b="0">
                <a:solidFill>
                  <a:srgbClr val="52616A"/>
                </a:solidFill>
                <a:latin typeface="Arial"/>
                <a:ea typeface="Arial"/>
                <a:cs typeface="Arial"/>
              </a:defRPr>
            </a:pPr>
            <a:r>
              <a:rPr sz="1275" b="0">
                <a:solidFill>
                  <a:srgbClr val="52616A"/>
                </a:solidFill>
                <a:latin typeface="Arial"/>
                <a:ea typeface="Arial"/>
                <a:cs typeface="Arial"/>
              </a:rPr>
              <a:t>Workbook p29   A26   After workshop</a:t>
            </a:r>
          </a:p>
        </p:txBody>
      </p:sp>
      <p:sp>
        <p:nvSpPr>
          <p:cNvPr id="4" name="text-3">
            <a:extLst>
              <a:ext uri="{FF2B5EF4-FFF2-40B4-BE49-F238E27FC236}">
                <a16:creationId xmlns:a16="http://schemas.microsoft.com/office/drawing/2014/main" id="{AE95A504-4CD8-49B6-87FA-B02213B27258}"/>
              </a:ext>
            </a:extLst>
          </p:cNvPr>
          <p:cNvSpPr>
            <a:spLocks noGrp="1"/>
          </p:cNvSpPr>
          <p:nvPr/>
        </p:nvSpPr>
        <p:spPr>
          <a:xfrm>
            <a:off x="11049000" y="6438900"/>
            <a:ext cx="571500" cy="228600"/>
          </a:xfrm>
          <a:prstGeom prst="rect">
            <a:avLst/>
          </a:prstGeom>
          <a:noFill/>
          <a:ln w="0">
            <a:noFill/>
          </a:ln>
        </p:spPr>
        <p:txBody>
          <a:bodyPr wrap="square" lIns="0" tIns="0" rIns="0" bIns="0" anchor="t">
            <a:noAutofit/>
          </a:bodyPr>
          <a:lstStyle/>
          <a:p>
            <a:pPr algn="r">
              <a:buNone/>
              <a:defRPr sz="1350" b="0">
                <a:solidFill>
                  <a:srgbClr val="52616A"/>
                </a:solidFill>
                <a:latin typeface="Arial"/>
                <a:ea typeface="Arial"/>
                <a:cs typeface="Arial"/>
              </a:defRPr>
            </a:pPr>
            <a:r>
              <a:rPr sz="1350" b="0">
                <a:solidFill>
                  <a:srgbClr val="52616A"/>
                </a:solidFill>
                <a:latin typeface="Arial"/>
                <a:ea typeface="Arial"/>
                <a:cs typeface="Arial"/>
              </a:rPr>
              <a:t>80</a:t>
            </a:r>
          </a:p>
        </p:txBody>
      </p:sp>
      <p:sp>
        <p:nvSpPr>
          <p:cNvPr id="5" name="text-4">
            <a:extLst>
              <a:ext uri="{FF2B5EF4-FFF2-40B4-BE49-F238E27FC236}">
                <a16:creationId xmlns:a16="http://schemas.microsoft.com/office/drawing/2014/main" id="{8C6168FA-938E-4F97-897F-7E3CEB0A44C4}"/>
              </a:ext>
            </a:extLst>
          </p:cNvPr>
          <p:cNvSpPr>
            <a:spLocks noGrp="1"/>
          </p:cNvSpPr>
          <p:nvPr/>
        </p:nvSpPr>
        <p:spPr>
          <a:xfrm>
            <a:off x="571500" y="1533525"/>
            <a:ext cx="10953750" cy="323850"/>
          </a:xfrm>
          <a:prstGeom prst="rect">
            <a:avLst/>
          </a:prstGeom>
          <a:noFill/>
          <a:ln w="0">
            <a:noFill/>
          </a:ln>
        </p:spPr>
        <p:txBody>
          <a:bodyPr wrap="square" lIns="0" tIns="0" rIns="0" bIns="0" anchor="t">
            <a:noAutofit/>
          </a:bodyPr>
          <a:lstStyle/>
          <a:p>
            <a:pPr algn="l">
              <a:buNone/>
              <a:defRPr sz="1725" b="1">
                <a:solidFill>
                  <a:srgbClr val="176779"/>
                </a:solidFill>
                <a:latin typeface="Arial"/>
                <a:ea typeface="Arial"/>
                <a:cs typeface="Arial"/>
              </a:defRPr>
            </a:pPr>
            <a:r>
              <a:rPr sz="1725" b="1">
                <a:solidFill>
                  <a:srgbClr val="176779"/>
                </a:solidFill>
                <a:latin typeface="Arial"/>
                <a:ea typeface="Arial"/>
                <a:cs typeface="Arial"/>
              </a:rPr>
              <a:t>Optional follow-up   4 marks</a:t>
            </a:r>
          </a:p>
        </p:txBody>
      </p:sp>
      <p:sp>
        <p:nvSpPr>
          <p:cNvPr id="6" name="text-5">
            <a:extLst>
              <a:ext uri="{FF2B5EF4-FFF2-40B4-BE49-F238E27FC236}">
                <a16:creationId xmlns:a16="http://schemas.microsoft.com/office/drawing/2014/main" id="{71F0B77B-A4C8-4A1A-AD99-0B4516751ACD}"/>
              </a:ext>
            </a:extLst>
          </p:cNvPr>
          <p:cNvSpPr>
            <a:spLocks noGrp="1"/>
          </p:cNvSpPr>
          <p:nvPr/>
        </p:nvSpPr>
        <p:spPr>
          <a:xfrm>
            <a:off x="571500" y="2238375"/>
            <a:ext cx="10763250" cy="3000375"/>
          </a:xfrm>
          <a:prstGeom prst="rect">
            <a:avLst/>
          </a:prstGeom>
          <a:noFill/>
          <a:ln w="0">
            <a:noFill/>
          </a:ln>
        </p:spPr>
        <p:txBody>
          <a:bodyPr wrap="square" lIns="0" tIns="0" rIns="0" bIns="0" anchor="t">
            <a:noAutofit/>
          </a:bodyPr>
          <a:lstStyle/>
          <a:p>
            <a:pPr algn="l">
              <a:buNone/>
              <a:defRPr sz="2700" b="0">
                <a:solidFill>
                  <a:srgbClr val="17242C"/>
                </a:solidFill>
                <a:latin typeface="Arial"/>
                <a:ea typeface="Arial"/>
                <a:cs typeface="Arial"/>
              </a:defRPr>
            </a:pPr>
            <a:r>
              <a:rPr sz="2700" b="0">
                <a:solidFill>
                  <a:srgbClr val="17242C"/>
                </a:solidFill>
                <a:latin typeface="Arial"/>
                <a:ea typeface="Arial"/>
                <a:cs typeface="Arial"/>
              </a:rPr>
              <a:t>Discuss the use of protein supplements by an athlete seeking strength gains. (4 marks)</a:t>
            </a:r>
          </a:p>
        </p:txBody>
      </p:sp>
      <p:sp>
        <p:nvSpPr>
          <p:cNvPr id="7" name="text-6">
            <a:extLst>
              <a:ext uri="{FF2B5EF4-FFF2-40B4-BE49-F238E27FC236}">
                <a16:creationId xmlns:a16="http://schemas.microsoft.com/office/drawing/2014/main" id="{D1FED329-C68F-4DD4-9467-D373AA322ACC}"/>
              </a:ext>
            </a:extLst>
          </p:cNvPr>
          <p:cNvSpPr>
            <a:spLocks noGrp="1"/>
          </p:cNvSpPr>
          <p:nvPr/>
        </p:nvSpPr>
        <p:spPr>
          <a:xfrm>
            <a:off x="571500" y="5705475"/>
            <a:ext cx="10953750" cy="476250"/>
          </a:xfrm>
          <a:prstGeom prst="rect">
            <a:avLst/>
          </a:prstGeom>
          <a:noFill/>
          <a:ln w="0">
            <a:noFill/>
          </a:ln>
        </p:spPr>
        <p:txBody>
          <a:bodyPr wrap="square" lIns="0" tIns="0" rIns="0" bIns="0" anchor="t">
            <a:noAutofit/>
          </a:bodyPr>
          <a:lstStyle/>
          <a:p>
            <a:pPr algn="l">
              <a:buNone/>
              <a:defRPr sz="1725" b="0">
                <a:solidFill>
                  <a:srgbClr val="52616A"/>
                </a:solidFill>
                <a:latin typeface="Arial"/>
                <a:ea typeface="Arial"/>
                <a:cs typeface="Arial"/>
              </a:defRPr>
            </a:pPr>
            <a:r>
              <a:rPr sz="1725" b="0">
                <a:solidFill>
                  <a:srgbClr val="52616A"/>
                </a:solidFill>
                <a:latin typeface="Arial"/>
                <a:ea typeface="Arial"/>
                <a:cs typeface="Arial"/>
              </a:rPr>
              <a:t>Write the full response in your workbook or your own notes.</a:t>
            </a:r>
          </a:p>
        </p:txBody>
      </p:sp>
    </p:spTree>
    <p:extLst>
      <p:ext uri="{BB962C8B-B14F-4D97-AF65-F5344CB8AC3E}">
        <p14:creationId xmlns:p14="http://schemas.microsoft.com/office/powerpoint/2010/main" val="157073876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show="0">
  <p:cSld>
    <p:bg>
      <p:bgPr>
        <a:solidFill>
          <a:srgbClr val="FFFFFF"/>
        </a:solidFill>
        <a:effectLst/>
      </p:bgPr>
    </p:bg>
    <p:spTree>
      <p:nvGrpSpPr>
        <p:cNvPr id="1" name=""/>
        <p:cNvGrpSpPr/>
        <p:nvPr/>
      </p:nvGrpSpPr>
      <p:grpSpPr>
        <a:xfrm>
          <a:off x="0" y="0"/>
          <a:ext cx="0" cy="0"/>
          <a:chOff x="0" y="0"/>
          <a:chExt cx="0" cy="0"/>
        </a:xfrm>
      </p:grpSpPr>
      <p:sp>
        <p:nvSpPr>
          <p:cNvPr id="11" name="text-0">
            <a:extLst>
              <a:ext uri="{FF2B5EF4-FFF2-40B4-BE49-F238E27FC236}">
                <a16:creationId xmlns:a16="http://schemas.microsoft.com/office/drawing/2014/main" id="{97815FA5-7B01-4E1E-BB5A-ACB7239D683D}"/>
              </a:ext>
            </a:extLst>
          </p:cNvPr>
          <p:cNvSpPr>
            <a:spLocks noGrp="1"/>
          </p:cNvSpPr>
          <p:nvPr/>
        </p:nvSpPr>
        <p:spPr>
          <a:xfrm>
            <a:off x="571500" y="571500"/>
            <a:ext cx="11049000" cy="1009650"/>
          </a:xfrm>
          <a:prstGeom prst="rect">
            <a:avLst/>
          </a:prstGeom>
          <a:noFill/>
          <a:ln w="0">
            <a:noFill/>
          </a:ln>
        </p:spPr>
        <p:txBody>
          <a:bodyPr wrap="square" lIns="0" tIns="0" rIns="0" bIns="0" anchor="t">
            <a:noAutofit/>
          </a:bodyPr>
          <a:lstStyle/>
          <a:p>
            <a:pPr algn="l">
              <a:buNone/>
              <a:defRPr sz="3150" b="1">
                <a:solidFill>
                  <a:srgbClr val="17242C"/>
                </a:solidFill>
                <a:latin typeface="Arial"/>
                <a:ea typeface="Arial"/>
                <a:cs typeface="Arial"/>
              </a:defRPr>
            </a:pPr>
            <a:r>
              <a:rPr sz="3150" b="1">
                <a:solidFill>
                  <a:srgbClr val="17242C"/>
                </a:solidFill>
                <a:latin typeface="Arial"/>
                <a:ea typeface="Arial"/>
                <a:cs typeface="Arial"/>
              </a:rPr>
              <a:t>A27  After-workshop practice</a:t>
            </a:r>
          </a:p>
        </p:txBody>
      </p:sp>
      <p:sp>
        <p:nvSpPr>
          <p:cNvPr id="2" name="shape-1">
            <a:extLst>
              <a:ext uri="{FF2B5EF4-FFF2-40B4-BE49-F238E27FC236}">
                <a16:creationId xmlns:a16="http://schemas.microsoft.com/office/drawing/2014/main" id="{9131F1FC-A67E-491A-868B-965F85CD650C}"/>
              </a:ext>
            </a:extLst>
          </p:cNvPr>
          <p:cNvSpPr>
            <a:spLocks noGrp="1"/>
          </p:cNvSpPr>
          <p:nvPr/>
        </p:nvSpPr>
        <p:spPr>
          <a:xfrm>
            <a:off x="571500" y="6315075"/>
            <a:ext cx="11049000" cy="0"/>
          </a:xfrm>
          <a:prstGeom prst="line">
            <a:avLst/>
          </a:prstGeom>
          <a:noFill/>
          <a:ln w="14288">
            <a:solidFill>
              <a:srgbClr val="D5DEE2"/>
            </a:solidFill>
          </a:ln>
        </p:spPr>
        <p:txBody>
          <a:bodyPr/>
          <a:lstStyle/>
          <a:p>
            <a:endParaRPr lang="en-US"/>
          </a:p>
        </p:txBody>
      </p:sp>
      <p:sp>
        <p:nvSpPr>
          <p:cNvPr id="3" name="text-2">
            <a:extLst>
              <a:ext uri="{FF2B5EF4-FFF2-40B4-BE49-F238E27FC236}">
                <a16:creationId xmlns:a16="http://schemas.microsoft.com/office/drawing/2014/main" id="{C92C8820-6238-4F55-A385-9451FBC1F5CD}"/>
              </a:ext>
            </a:extLst>
          </p:cNvPr>
          <p:cNvSpPr>
            <a:spLocks noGrp="1"/>
          </p:cNvSpPr>
          <p:nvPr/>
        </p:nvSpPr>
        <p:spPr>
          <a:xfrm>
            <a:off x="571500" y="6457950"/>
            <a:ext cx="9429750" cy="209550"/>
          </a:xfrm>
          <a:prstGeom prst="rect">
            <a:avLst/>
          </a:prstGeom>
          <a:noFill/>
          <a:ln w="0">
            <a:noFill/>
          </a:ln>
        </p:spPr>
        <p:txBody>
          <a:bodyPr wrap="square" lIns="0" tIns="0" rIns="0" bIns="0" anchor="t">
            <a:noAutofit/>
          </a:bodyPr>
          <a:lstStyle/>
          <a:p>
            <a:pPr algn="l">
              <a:buNone/>
              <a:defRPr sz="1275" b="0">
                <a:solidFill>
                  <a:srgbClr val="52616A"/>
                </a:solidFill>
                <a:latin typeface="Arial"/>
                <a:ea typeface="Arial"/>
                <a:cs typeface="Arial"/>
              </a:defRPr>
            </a:pPr>
            <a:r>
              <a:rPr sz="1275" b="0">
                <a:solidFill>
                  <a:srgbClr val="52616A"/>
                </a:solidFill>
                <a:latin typeface="Arial"/>
                <a:ea typeface="Arial"/>
                <a:cs typeface="Arial"/>
              </a:rPr>
              <a:t>Workbook p30   A27   After workshop</a:t>
            </a:r>
          </a:p>
        </p:txBody>
      </p:sp>
      <p:sp>
        <p:nvSpPr>
          <p:cNvPr id="4" name="text-3">
            <a:extLst>
              <a:ext uri="{FF2B5EF4-FFF2-40B4-BE49-F238E27FC236}">
                <a16:creationId xmlns:a16="http://schemas.microsoft.com/office/drawing/2014/main" id="{70326C8F-08F7-4AB4-955B-E703F30237C2}"/>
              </a:ext>
            </a:extLst>
          </p:cNvPr>
          <p:cNvSpPr>
            <a:spLocks noGrp="1"/>
          </p:cNvSpPr>
          <p:nvPr/>
        </p:nvSpPr>
        <p:spPr>
          <a:xfrm>
            <a:off x="11049000" y="6438900"/>
            <a:ext cx="571500" cy="228600"/>
          </a:xfrm>
          <a:prstGeom prst="rect">
            <a:avLst/>
          </a:prstGeom>
          <a:noFill/>
          <a:ln w="0">
            <a:noFill/>
          </a:ln>
        </p:spPr>
        <p:txBody>
          <a:bodyPr wrap="square" lIns="0" tIns="0" rIns="0" bIns="0" anchor="t">
            <a:noAutofit/>
          </a:bodyPr>
          <a:lstStyle/>
          <a:p>
            <a:pPr algn="r">
              <a:buNone/>
              <a:defRPr sz="1350" b="0">
                <a:solidFill>
                  <a:srgbClr val="52616A"/>
                </a:solidFill>
                <a:latin typeface="Arial"/>
                <a:ea typeface="Arial"/>
                <a:cs typeface="Arial"/>
              </a:defRPr>
            </a:pPr>
            <a:r>
              <a:rPr sz="1350" b="0">
                <a:solidFill>
                  <a:srgbClr val="52616A"/>
                </a:solidFill>
                <a:latin typeface="Arial"/>
                <a:ea typeface="Arial"/>
                <a:cs typeface="Arial"/>
              </a:rPr>
              <a:t>81</a:t>
            </a:r>
          </a:p>
        </p:txBody>
      </p:sp>
      <p:sp>
        <p:nvSpPr>
          <p:cNvPr id="5" name="text-4">
            <a:extLst>
              <a:ext uri="{FF2B5EF4-FFF2-40B4-BE49-F238E27FC236}">
                <a16:creationId xmlns:a16="http://schemas.microsoft.com/office/drawing/2014/main" id="{8AA6C18A-AD91-4671-A962-A83F05A2EE26}"/>
              </a:ext>
            </a:extLst>
          </p:cNvPr>
          <p:cNvSpPr>
            <a:spLocks noGrp="1"/>
          </p:cNvSpPr>
          <p:nvPr/>
        </p:nvSpPr>
        <p:spPr>
          <a:xfrm>
            <a:off x="571500" y="1533525"/>
            <a:ext cx="10953750" cy="323850"/>
          </a:xfrm>
          <a:prstGeom prst="rect">
            <a:avLst/>
          </a:prstGeom>
          <a:noFill/>
          <a:ln w="0">
            <a:noFill/>
          </a:ln>
        </p:spPr>
        <p:txBody>
          <a:bodyPr wrap="square" lIns="0" tIns="0" rIns="0" bIns="0" anchor="t">
            <a:noAutofit/>
          </a:bodyPr>
          <a:lstStyle/>
          <a:p>
            <a:pPr algn="l">
              <a:buNone/>
              <a:defRPr sz="1725" b="1">
                <a:solidFill>
                  <a:srgbClr val="176779"/>
                </a:solidFill>
                <a:latin typeface="Arial"/>
                <a:ea typeface="Arial"/>
                <a:cs typeface="Arial"/>
              </a:defRPr>
            </a:pPr>
            <a:r>
              <a:rPr sz="1725" b="1">
                <a:solidFill>
                  <a:srgbClr val="176779"/>
                </a:solidFill>
                <a:latin typeface="Arial"/>
                <a:ea typeface="Arial"/>
                <a:cs typeface="Arial"/>
              </a:rPr>
              <a:t>Optional follow-up   3 marks</a:t>
            </a:r>
          </a:p>
        </p:txBody>
      </p:sp>
      <p:sp>
        <p:nvSpPr>
          <p:cNvPr id="6" name="text-5">
            <a:extLst>
              <a:ext uri="{FF2B5EF4-FFF2-40B4-BE49-F238E27FC236}">
                <a16:creationId xmlns:a16="http://schemas.microsoft.com/office/drawing/2014/main" id="{577D1522-867E-430E-9636-33765BA818AD}"/>
              </a:ext>
            </a:extLst>
          </p:cNvPr>
          <p:cNvSpPr>
            <a:spLocks noGrp="1"/>
          </p:cNvSpPr>
          <p:nvPr/>
        </p:nvSpPr>
        <p:spPr>
          <a:xfrm>
            <a:off x="571500" y="1971675"/>
            <a:ext cx="11049000" cy="942975"/>
          </a:xfrm>
          <a:prstGeom prst="rect">
            <a:avLst/>
          </a:prstGeom>
          <a:noFill/>
          <a:ln w="0">
            <a:noFill/>
          </a:ln>
        </p:spPr>
        <p:txBody>
          <a:bodyPr wrap="square" lIns="0" tIns="0" rIns="0" bIns="0" anchor="t">
            <a:noAutofit/>
          </a:bodyPr>
          <a:lstStyle/>
          <a:p>
            <a:pPr algn="l">
              <a:buNone/>
              <a:defRPr sz="2175" b="0">
                <a:solidFill>
                  <a:srgbClr val="17242C"/>
                </a:solidFill>
                <a:latin typeface="Arial"/>
                <a:ea typeface="Arial"/>
                <a:cs typeface="Arial"/>
              </a:defRPr>
            </a:pPr>
            <a:r>
              <a:rPr sz="2175" b="0">
                <a:solidFill>
                  <a:srgbClr val="17242C"/>
                </a:solidFill>
                <a:latin typeface="Arial"/>
                <a:ea typeface="Arial"/>
                <a:cs typeface="Arial"/>
              </a:rPr>
              <a:t>Using the landing illustrations and graph, explain why extending controlled landing time can reduce average net force when the change in momentum is the same. (3 marks)</a:t>
            </a:r>
          </a:p>
        </p:txBody>
      </p:sp>
      <p:pic>
        <p:nvPicPr>
          <p:cNvPr id="20" name="Picture 19"/>
          <p:cNvPicPr>
            <a:picLocks noChangeAspect="1"/>
          </p:cNvPicPr>
          <p:nvPr/>
        </p:nvPicPr>
        <p:blipFill>
          <a:blip r:embed="rId3"/>
          <a:stretch/>
        </p:blipFill>
        <p:spPr>
          <a:xfrm>
            <a:off x="571500" y="3117850"/>
            <a:ext cx="5810250" cy="1936750"/>
          </a:xfrm>
          <a:prstGeom prst="rect">
            <a:avLst/>
          </a:prstGeom>
        </p:spPr>
      </p:pic>
      <p:graphicFrame>
        <p:nvGraphicFramePr>
          <p:cNvPr id="21" name="Chart"/>
          <p:cNvGraphicFramePr/>
          <p:nvPr/>
        </p:nvGraphicFramePr>
        <p:xfrm>
          <a:off x="6534150" y="3009900"/>
          <a:ext cx="5048250" cy="2628900"/>
        </p:xfrm>
        <a:graphic>
          <a:graphicData uri="http://schemas.openxmlformats.org/drawingml/2006/chart">
            <c:chart xmlns:c="http://schemas.openxmlformats.org/drawingml/2006/chart" xmlns:r="http://schemas.openxmlformats.org/officeDocument/2006/relationships" r:id="rId4"/>
          </a:graphicData>
        </a:graphic>
      </p:graphicFrame>
      <p:sp>
        <p:nvSpPr>
          <p:cNvPr id="9" name="text-6">
            <a:extLst>
              <a:ext uri="{FF2B5EF4-FFF2-40B4-BE49-F238E27FC236}">
                <a16:creationId xmlns:a16="http://schemas.microsoft.com/office/drawing/2014/main" id="{B36A0901-90AC-40A6-B7BD-4D27FD0F4CB7}"/>
              </a:ext>
            </a:extLst>
          </p:cNvPr>
          <p:cNvSpPr>
            <a:spLocks noGrp="1"/>
          </p:cNvSpPr>
          <p:nvPr/>
        </p:nvSpPr>
        <p:spPr>
          <a:xfrm>
            <a:off x="666750" y="5153025"/>
            <a:ext cx="5657850" cy="381000"/>
          </a:xfrm>
          <a:prstGeom prst="rect">
            <a:avLst/>
          </a:prstGeom>
          <a:noFill/>
          <a:ln w="0">
            <a:noFill/>
          </a:ln>
        </p:spPr>
        <p:txBody>
          <a:bodyPr wrap="square" lIns="0" tIns="0" rIns="0" bIns="0" anchor="t">
            <a:noAutofit/>
          </a:bodyPr>
          <a:lstStyle/>
          <a:p>
            <a:pPr algn="l">
              <a:buNone/>
              <a:defRPr sz="1575" b="0">
                <a:solidFill>
                  <a:srgbClr val="52616A"/>
                </a:solidFill>
                <a:latin typeface="Arial"/>
                <a:ea typeface="Arial"/>
                <a:cs typeface="Arial"/>
              </a:defRPr>
            </a:pPr>
            <a:r>
              <a:rPr sz="1575" b="0">
                <a:solidFill>
                  <a:srgbClr val="52616A"/>
                </a:solidFill>
                <a:latin typeface="Arial"/>
                <a:ea typeface="Arial"/>
                <a:cs typeface="Arial"/>
              </a:rPr>
              <a:t>A: limited flexion     B: greater controlled flexion</a:t>
            </a:r>
          </a:p>
        </p:txBody>
      </p:sp>
      <p:sp>
        <p:nvSpPr>
          <p:cNvPr id="10" name="text-7">
            <a:extLst>
              <a:ext uri="{FF2B5EF4-FFF2-40B4-BE49-F238E27FC236}">
                <a16:creationId xmlns:a16="http://schemas.microsoft.com/office/drawing/2014/main" id="{E81E9AC9-4FA8-42D8-AAB7-36B1D9C26A10}"/>
              </a:ext>
            </a:extLst>
          </p:cNvPr>
          <p:cNvSpPr>
            <a:spLocks noGrp="1"/>
          </p:cNvSpPr>
          <p:nvPr/>
        </p:nvSpPr>
        <p:spPr>
          <a:xfrm>
            <a:off x="571500" y="5772150"/>
            <a:ext cx="10953750" cy="447675"/>
          </a:xfrm>
          <a:prstGeom prst="rect">
            <a:avLst/>
          </a:prstGeom>
          <a:noFill/>
          <a:ln w="0">
            <a:noFill/>
          </a:ln>
        </p:spPr>
        <p:txBody>
          <a:bodyPr wrap="square" lIns="0" tIns="0" rIns="0" bIns="0" anchor="t">
            <a:noAutofit/>
          </a:bodyPr>
          <a:lstStyle/>
          <a:p>
            <a:pPr algn="l">
              <a:buNone/>
              <a:defRPr sz="1575" b="0">
                <a:solidFill>
                  <a:srgbClr val="52616A"/>
                </a:solidFill>
                <a:latin typeface="Arial"/>
                <a:ea typeface="Arial"/>
                <a:cs typeface="Arial"/>
              </a:defRPr>
            </a:pPr>
            <a:r>
              <a:rPr sz="1575" b="0">
                <a:solidFill>
                  <a:srgbClr val="52616A"/>
                </a:solidFill>
                <a:latin typeface="Arial"/>
                <a:ea typeface="Arial"/>
                <a:cs typeface="Arial"/>
              </a:rPr>
              <a:t>Equal area = same impulse = same change in momentum.</a:t>
            </a:r>
          </a:p>
          <a:p>
            <a:pPr algn="l">
              <a:buNone/>
              <a:defRPr sz="1575" b="0">
                <a:solidFill>
                  <a:srgbClr val="52616A"/>
                </a:solidFill>
                <a:latin typeface="Arial"/>
                <a:ea typeface="Arial"/>
                <a:cs typeface="Arial"/>
              </a:defRPr>
            </a:pPr>
            <a:r>
              <a:rPr sz="1575" b="0">
                <a:solidFill>
                  <a:srgbClr val="52616A"/>
                </a:solidFill>
                <a:latin typeface="Arial"/>
                <a:ea typeface="Arial"/>
                <a:cs typeface="Arial"/>
              </a:rPr>
              <a:t>Schematic comparison, not measured athlete data.</a:t>
            </a:r>
          </a:p>
        </p:txBody>
      </p:sp>
    </p:spTree>
    <p:extLst>
      <p:ext uri="{BB962C8B-B14F-4D97-AF65-F5344CB8AC3E}">
        <p14:creationId xmlns:p14="http://schemas.microsoft.com/office/powerpoint/2010/main" val="21337938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show="0">
  <p:cSld>
    <p:bg>
      <p:bgPr>
        <a:solidFill>
          <a:srgbClr val="FFFFFF"/>
        </a:solidFill>
        <a:effectLst/>
      </p:bgPr>
    </p:bg>
    <p:spTree>
      <p:nvGrpSpPr>
        <p:cNvPr id="1" name=""/>
        <p:cNvGrpSpPr/>
        <p:nvPr/>
      </p:nvGrpSpPr>
      <p:grpSpPr>
        <a:xfrm>
          <a:off x="0" y="0"/>
          <a:ext cx="0" cy="0"/>
          <a:chOff x="0" y="0"/>
          <a:chExt cx="0" cy="0"/>
        </a:xfrm>
      </p:grpSpPr>
      <p:sp>
        <p:nvSpPr>
          <p:cNvPr id="8" name="text-0">
            <a:extLst>
              <a:ext uri="{FF2B5EF4-FFF2-40B4-BE49-F238E27FC236}">
                <a16:creationId xmlns:a16="http://schemas.microsoft.com/office/drawing/2014/main" id="{FF26C0BC-7B49-4FCA-A155-AFA59FF5284D}"/>
              </a:ext>
            </a:extLst>
          </p:cNvPr>
          <p:cNvSpPr>
            <a:spLocks noGrp="1"/>
          </p:cNvSpPr>
          <p:nvPr/>
        </p:nvSpPr>
        <p:spPr>
          <a:xfrm>
            <a:off x="571500" y="571500"/>
            <a:ext cx="11049000" cy="1009650"/>
          </a:xfrm>
          <a:prstGeom prst="rect">
            <a:avLst/>
          </a:prstGeom>
          <a:noFill/>
          <a:ln w="0">
            <a:noFill/>
          </a:ln>
        </p:spPr>
        <p:txBody>
          <a:bodyPr wrap="square" lIns="0" tIns="0" rIns="0" bIns="0" anchor="t">
            <a:noAutofit/>
          </a:bodyPr>
          <a:lstStyle/>
          <a:p>
            <a:pPr algn="l">
              <a:buNone/>
              <a:defRPr sz="3150" b="1">
                <a:solidFill>
                  <a:srgbClr val="17242C"/>
                </a:solidFill>
                <a:latin typeface="Arial"/>
                <a:ea typeface="Arial"/>
                <a:cs typeface="Arial"/>
              </a:defRPr>
            </a:pPr>
            <a:r>
              <a:rPr sz="3150" b="1">
                <a:solidFill>
                  <a:srgbClr val="17242C"/>
                </a:solidFill>
                <a:latin typeface="Arial"/>
                <a:ea typeface="Arial"/>
                <a:cs typeface="Arial"/>
              </a:rPr>
              <a:t>A28  After-workshop practice</a:t>
            </a:r>
          </a:p>
        </p:txBody>
      </p:sp>
      <p:sp>
        <p:nvSpPr>
          <p:cNvPr id="2" name="shape-1">
            <a:extLst>
              <a:ext uri="{FF2B5EF4-FFF2-40B4-BE49-F238E27FC236}">
                <a16:creationId xmlns:a16="http://schemas.microsoft.com/office/drawing/2014/main" id="{BD52B2A2-6689-4B7F-93EA-6CAFF5320581}"/>
              </a:ext>
            </a:extLst>
          </p:cNvPr>
          <p:cNvSpPr>
            <a:spLocks noGrp="1"/>
          </p:cNvSpPr>
          <p:nvPr/>
        </p:nvSpPr>
        <p:spPr>
          <a:xfrm>
            <a:off x="571500" y="6315075"/>
            <a:ext cx="11049000" cy="0"/>
          </a:xfrm>
          <a:prstGeom prst="line">
            <a:avLst/>
          </a:prstGeom>
          <a:noFill/>
          <a:ln w="14288">
            <a:solidFill>
              <a:srgbClr val="D5DEE2"/>
            </a:solidFill>
          </a:ln>
        </p:spPr>
        <p:txBody>
          <a:bodyPr/>
          <a:lstStyle/>
          <a:p>
            <a:endParaRPr lang="en-US"/>
          </a:p>
        </p:txBody>
      </p:sp>
      <p:sp>
        <p:nvSpPr>
          <p:cNvPr id="3" name="text-2">
            <a:extLst>
              <a:ext uri="{FF2B5EF4-FFF2-40B4-BE49-F238E27FC236}">
                <a16:creationId xmlns:a16="http://schemas.microsoft.com/office/drawing/2014/main" id="{A3767796-066C-43A9-89AE-D20FD27B53E9}"/>
              </a:ext>
            </a:extLst>
          </p:cNvPr>
          <p:cNvSpPr>
            <a:spLocks noGrp="1"/>
          </p:cNvSpPr>
          <p:nvPr/>
        </p:nvSpPr>
        <p:spPr>
          <a:xfrm>
            <a:off x="571500" y="6457950"/>
            <a:ext cx="9429750" cy="209550"/>
          </a:xfrm>
          <a:prstGeom prst="rect">
            <a:avLst/>
          </a:prstGeom>
          <a:noFill/>
          <a:ln w="0">
            <a:noFill/>
          </a:ln>
        </p:spPr>
        <p:txBody>
          <a:bodyPr wrap="square" lIns="0" tIns="0" rIns="0" bIns="0" anchor="t">
            <a:noAutofit/>
          </a:bodyPr>
          <a:lstStyle/>
          <a:p>
            <a:pPr algn="l">
              <a:buNone/>
              <a:defRPr sz="1275" b="0">
                <a:solidFill>
                  <a:srgbClr val="52616A"/>
                </a:solidFill>
                <a:latin typeface="Arial"/>
                <a:ea typeface="Arial"/>
                <a:cs typeface="Arial"/>
              </a:defRPr>
            </a:pPr>
            <a:r>
              <a:rPr sz="1275" b="0">
                <a:solidFill>
                  <a:srgbClr val="52616A"/>
                </a:solidFill>
                <a:latin typeface="Arial"/>
                <a:ea typeface="Arial"/>
                <a:cs typeface="Arial"/>
              </a:rPr>
              <a:t>Workbook p31   A28   After workshop</a:t>
            </a:r>
          </a:p>
        </p:txBody>
      </p:sp>
      <p:sp>
        <p:nvSpPr>
          <p:cNvPr id="4" name="text-3">
            <a:extLst>
              <a:ext uri="{FF2B5EF4-FFF2-40B4-BE49-F238E27FC236}">
                <a16:creationId xmlns:a16="http://schemas.microsoft.com/office/drawing/2014/main" id="{5AE69C04-2F01-47F6-8529-2297B4C698A6}"/>
              </a:ext>
            </a:extLst>
          </p:cNvPr>
          <p:cNvSpPr>
            <a:spLocks noGrp="1"/>
          </p:cNvSpPr>
          <p:nvPr/>
        </p:nvSpPr>
        <p:spPr>
          <a:xfrm>
            <a:off x="11049000" y="6438900"/>
            <a:ext cx="571500" cy="228600"/>
          </a:xfrm>
          <a:prstGeom prst="rect">
            <a:avLst/>
          </a:prstGeom>
          <a:noFill/>
          <a:ln w="0">
            <a:noFill/>
          </a:ln>
        </p:spPr>
        <p:txBody>
          <a:bodyPr wrap="square" lIns="0" tIns="0" rIns="0" bIns="0" anchor="t">
            <a:noAutofit/>
          </a:bodyPr>
          <a:lstStyle/>
          <a:p>
            <a:pPr algn="r">
              <a:buNone/>
              <a:defRPr sz="1350" b="0">
                <a:solidFill>
                  <a:srgbClr val="52616A"/>
                </a:solidFill>
                <a:latin typeface="Arial"/>
                <a:ea typeface="Arial"/>
                <a:cs typeface="Arial"/>
              </a:defRPr>
            </a:pPr>
            <a:r>
              <a:rPr sz="1350" b="0">
                <a:solidFill>
                  <a:srgbClr val="52616A"/>
                </a:solidFill>
                <a:latin typeface="Arial"/>
                <a:ea typeface="Arial"/>
                <a:cs typeface="Arial"/>
              </a:rPr>
              <a:t>82</a:t>
            </a:r>
          </a:p>
        </p:txBody>
      </p:sp>
      <p:sp>
        <p:nvSpPr>
          <p:cNvPr id="5" name="text-4">
            <a:extLst>
              <a:ext uri="{FF2B5EF4-FFF2-40B4-BE49-F238E27FC236}">
                <a16:creationId xmlns:a16="http://schemas.microsoft.com/office/drawing/2014/main" id="{D4415A07-9157-459F-A63D-010183F54BC6}"/>
              </a:ext>
            </a:extLst>
          </p:cNvPr>
          <p:cNvSpPr>
            <a:spLocks noGrp="1"/>
          </p:cNvSpPr>
          <p:nvPr/>
        </p:nvSpPr>
        <p:spPr>
          <a:xfrm>
            <a:off x="571500" y="1533525"/>
            <a:ext cx="10953750" cy="323850"/>
          </a:xfrm>
          <a:prstGeom prst="rect">
            <a:avLst/>
          </a:prstGeom>
          <a:noFill/>
          <a:ln w="0">
            <a:noFill/>
          </a:ln>
        </p:spPr>
        <p:txBody>
          <a:bodyPr wrap="square" lIns="0" tIns="0" rIns="0" bIns="0" anchor="t">
            <a:noAutofit/>
          </a:bodyPr>
          <a:lstStyle/>
          <a:p>
            <a:pPr algn="l">
              <a:buNone/>
              <a:defRPr sz="1725" b="1">
                <a:solidFill>
                  <a:srgbClr val="176779"/>
                </a:solidFill>
                <a:latin typeface="Arial"/>
                <a:ea typeface="Arial"/>
                <a:cs typeface="Arial"/>
              </a:defRPr>
            </a:pPr>
            <a:r>
              <a:rPr sz="1725" b="1">
                <a:solidFill>
                  <a:srgbClr val="176779"/>
                </a:solidFill>
                <a:latin typeface="Arial"/>
                <a:ea typeface="Arial"/>
                <a:cs typeface="Arial"/>
              </a:rPr>
              <a:t>Optional follow-up   3 marks</a:t>
            </a:r>
          </a:p>
        </p:txBody>
      </p:sp>
      <p:sp>
        <p:nvSpPr>
          <p:cNvPr id="6" name="text-5">
            <a:extLst>
              <a:ext uri="{FF2B5EF4-FFF2-40B4-BE49-F238E27FC236}">
                <a16:creationId xmlns:a16="http://schemas.microsoft.com/office/drawing/2014/main" id="{B2CDEE8E-6CBB-4BA5-AFB4-348BC0B1FC2F}"/>
              </a:ext>
            </a:extLst>
          </p:cNvPr>
          <p:cNvSpPr>
            <a:spLocks noGrp="1"/>
          </p:cNvSpPr>
          <p:nvPr/>
        </p:nvSpPr>
        <p:spPr>
          <a:xfrm>
            <a:off x="571500" y="2238375"/>
            <a:ext cx="10763250" cy="3000375"/>
          </a:xfrm>
          <a:prstGeom prst="rect">
            <a:avLst/>
          </a:prstGeom>
          <a:noFill/>
          <a:ln w="0">
            <a:noFill/>
          </a:ln>
        </p:spPr>
        <p:txBody>
          <a:bodyPr wrap="square" lIns="0" tIns="0" rIns="0" bIns="0" anchor="t">
            <a:noAutofit/>
          </a:bodyPr>
          <a:lstStyle/>
          <a:p>
            <a:pPr algn="l">
              <a:buNone/>
              <a:defRPr sz="2700" b="0">
                <a:solidFill>
                  <a:srgbClr val="17242C"/>
                </a:solidFill>
                <a:latin typeface="Arial"/>
                <a:ea typeface="Arial"/>
                <a:cs typeface="Arial"/>
              </a:defRPr>
            </a:pPr>
            <a:r>
              <a:rPr sz="2700" b="0">
                <a:solidFill>
                  <a:srgbClr val="17242C"/>
                </a:solidFill>
                <a:latin typeface="Arial"/>
                <a:ea typeface="Arial"/>
                <a:cs typeface="Arial"/>
              </a:rPr>
              <a:t>A runner’s watch reports excellent “readiness”, but the runner reports persistent fatigue and deteriorating technique. Explain why the coach should use more than the watch score. (3 marks)</a:t>
            </a:r>
          </a:p>
        </p:txBody>
      </p:sp>
      <p:sp>
        <p:nvSpPr>
          <p:cNvPr id="7" name="text-6">
            <a:extLst>
              <a:ext uri="{FF2B5EF4-FFF2-40B4-BE49-F238E27FC236}">
                <a16:creationId xmlns:a16="http://schemas.microsoft.com/office/drawing/2014/main" id="{763F05EA-A697-4B06-9218-27921313E670}"/>
              </a:ext>
            </a:extLst>
          </p:cNvPr>
          <p:cNvSpPr>
            <a:spLocks noGrp="1"/>
          </p:cNvSpPr>
          <p:nvPr/>
        </p:nvSpPr>
        <p:spPr>
          <a:xfrm>
            <a:off x="571500" y="5705475"/>
            <a:ext cx="10953750" cy="476250"/>
          </a:xfrm>
          <a:prstGeom prst="rect">
            <a:avLst/>
          </a:prstGeom>
          <a:noFill/>
          <a:ln w="0">
            <a:noFill/>
          </a:ln>
        </p:spPr>
        <p:txBody>
          <a:bodyPr wrap="square" lIns="0" tIns="0" rIns="0" bIns="0" anchor="t">
            <a:noAutofit/>
          </a:bodyPr>
          <a:lstStyle/>
          <a:p>
            <a:pPr algn="l">
              <a:buNone/>
              <a:defRPr sz="1725" b="0">
                <a:solidFill>
                  <a:srgbClr val="52616A"/>
                </a:solidFill>
                <a:latin typeface="Arial"/>
                <a:ea typeface="Arial"/>
                <a:cs typeface="Arial"/>
              </a:defRPr>
            </a:pPr>
            <a:r>
              <a:rPr sz="1725" b="0">
                <a:solidFill>
                  <a:srgbClr val="52616A"/>
                </a:solidFill>
                <a:latin typeface="Arial"/>
                <a:ea typeface="Arial"/>
                <a:cs typeface="Arial"/>
              </a:rPr>
              <a:t>Write the full response in your workbook or your own notes.</a:t>
            </a:r>
          </a:p>
        </p:txBody>
      </p:sp>
    </p:spTree>
    <p:extLst>
      <p:ext uri="{BB962C8B-B14F-4D97-AF65-F5344CB8AC3E}">
        <p14:creationId xmlns:p14="http://schemas.microsoft.com/office/powerpoint/2010/main" val="30104000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show="0">
  <p:cSld>
    <p:bg>
      <p:bgPr>
        <a:solidFill>
          <a:srgbClr val="FFFFFF"/>
        </a:solidFill>
        <a:effectLst/>
      </p:bgPr>
    </p:bg>
    <p:spTree>
      <p:nvGrpSpPr>
        <p:cNvPr id="1" name=""/>
        <p:cNvGrpSpPr/>
        <p:nvPr/>
      </p:nvGrpSpPr>
      <p:grpSpPr>
        <a:xfrm>
          <a:off x="0" y="0"/>
          <a:ext cx="0" cy="0"/>
          <a:chOff x="0" y="0"/>
          <a:chExt cx="0" cy="0"/>
        </a:xfrm>
      </p:grpSpPr>
      <p:sp>
        <p:nvSpPr>
          <p:cNvPr id="8" name="text-0">
            <a:extLst>
              <a:ext uri="{FF2B5EF4-FFF2-40B4-BE49-F238E27FC236}">
                <a16:creationId xmlns:a16="http://schemas.microsoft.com/office/drawing/2014/main" id="{36BF4377-BC58-40BE-B105-9797ADECD079}"/>
              </a:ext>
            </a:extLst>
          </p:cNvPr>
          <p:cNvSpPr>
            <a:spLocks noGrp="1"/>
          </p:cNvSpPr>
          <p:nvPr/>
        </p:nvSpPr>
        <p:spPr>
          <a:xfrm>
            <a:off x="571500" y="571500"/>
            <a:ext cx="11049000" cy="1009650"/>
          </a:xfrm>
          <a:prstGeom prst="rect">
            <a:avLst/>
          </a:prstGeom>
          <a:noFill/>
          <a:ln w="0">
            <a:noFill/>
          </a:ln>
        </p:spPr>
        <p:txBody>
          <a:bodyPr wrap="square" lIns="0" tIns="0" rIns="0" bIns="0" anchor="t">
            <a:noAutofit/>
          </a:bodyPr>
          <a:lstStyle/>
          <a:p>
            <a:pPr algn="l">
              <a:buNone/>
              <a:defRPr sz="3150" b="1">
                <a:solidFill>
                  <a:srgbClr val="17242C"/>
                </a:solidFill>
                <a:latin typeface="Arial"/>
                <a:ea typeface="Arial"/>
                <a:cs typeface="Arial"/>
              </a:defRPr>
            </a:pPr>
            <a:r>
              <a:rPr sz="3150" b="1">
                <a:solidFill>
                  <a:srgbClr val="17242C"/>
                </a:solidFill>
                <a:latin typeface="Arial"/>
                <a:ea typeface="Arial"/>
                <a:cs typeface="Arial"/>
              </a:rPr>
              <a:t>A30  After-workshop practice</a:t>
            </a:r>
          </a:p>
        </p:txBody>
      </p:sp>
      <p:sp>
        <p:nvSpPr>
          <p:cNvPr id="2" name="shape-1">
            <a:extLst>
              <a:ext uri="{FF2B5EF4-FFF2-40B4-BE49-F238E27FC236}">
                <a16:creationId xmlns:a16="http://schemas.microsoft.com/office/drawing/2014/main" id="{DC6F8D15-7DD2-4BB5-93F9-32E0C8E003F4}"/>
              </a:ext>
            </a:extLst>
          </p:cNvPr>
          <p:cNvSpPr>
            <a:spLocks noGrp="1"/>
          </p:cNvSpPr>
          <p:nvPr/>
        </p:nvSpPr>
        <p:spPr>
          <a:xfrm>
            <a:off x="571500" y="6315075"/>
            <a:ext cx="11049000" cy="0"/>
          </a:xfrm>
          <a:prstGeom prst="line">
            <a:avLst/>
          </a:prstGeom>
          <a:noFill/>
          <a:ln w="14288">
            <a:solidFill>
              <a:srgbClr val="D5DEE2"/>
            </a:solidFill>
          </a:ln>
        </p:spPr>
        <p:txBody>
          <a:bodyPr/>
          <a:lstStyle/>
          <a:p>
            <a:endParaRPr lang="en-US"/>
          </a:p>
        </p:txBody>
      </p:sp>
      <p:sp>
        <p:nvSpPr>
          <p:cNvPr id="3" name="text-2">
            <a:extLst>
              <a:ext uri="{FF2B5EF4-FFF2-40B4-BE49-F238E27FC236}">
                <a16:creationId xmlns:a16="http://schemas.microsoft.com/office/drawing/2014/main" id="{4EA1C7AE-B3B2-4FD6-801A-37F4AF67367F}"/>
              </a:ext>
            </a:extLst>
          </p:cNvPr>
          <p:cNvSpPr>
            <a:spLocks noGrp="1"/>
          </p:cNvSpPr>
          <p:nvPr/>
        </p:nvSpPr>
        <p:spPr>
          <a:xfrm>
            <a:off x="571500" y="6457950"/>
            <a:ext cx="9429750" cy="209550"/>
          </a:xfrm>
          <a:prstGeom prst="rect">
            <a:avLst/>
          </a:prstGeom>
          <a:noFill/>
          <a:ln w="0">
            <a:noFill/>
          </a:ln>
        </p:spPr>
        <p:txBody>
          <a:bodyPr wrap="square" lIns="0" tIns="0" rIns="0" bIns="0" anchor="t">
            <a:noAutofit/>
          </a:bodyPr>
          <a:lstStyle/>
          <a:p>
            <a:pPr algn="l">
              <a:buNone/>
              <a:defRPr sz="1275" b="0">
                <a:solidFill>
                  <a:srgbClr val="52616A"/>
                </a:solidFill>
                <a:latin typeface="Arial"/>
                <a:ea typeface="Arial"/>
                <a:cs typeface="Arial"/>
              </a:defRPr>
            </a:pPr>
            <a:r>
              <a:rPr sz="1275" b="0">
                <a:solidFill>
                  <a:srgbClr val="52616A"/>
                </a:solidFill>
                <a:latin typeface="Arial"/>
                <a:ea typeface="Arial"/>
                <a:cs typeface="Arial"/>
              </a:rPr>
              <a:t>Workbook p33   A30   After workshop</a:t>
            </a:r>
          </a:p>
        </p:txBody>
      </p:sp>
      <p:sp>
        <p:nvSpPr>
          <p:cNvPr id="4" name="text-3">
            <a:extLst>
              <a:ext uri="{FF2B5EF4-FFF2-40B4-BE49-F238E27FC236}">
                <a16:creationId xmlns:a16="http://schemas.microsoft.com/office/drawing/2014/main" id="{636F36F4-8044-4BF2-BDCE-24191DDF9844}"/>
              </a:ext>
            </a:extLst>
          </p:cNvPr>
          <p:cNvSpPr>
            <a:spLocks noGrp="1"/>
          </p:cNvSpPr>
          <p:nvPr/>
        </p:nvSpPr>
        <p:spPr>
          <a:xfrm>
            <a:off x="11049000" y="6438900"/>
            <a:ext cx="571500" cy="228600"/>
          </a:xfrm>
          <a:prstGeom prst="rect">
            <a:avLst/>
          </a:prstGeom>
          <a:noFill/>
          <a:ln w="0">
            <a:noFill/>
          </a:ln>
        </p:spPr>
        <p:txBody>
          <a:bodyPr wrap="square" lIns="0" tIns="0" rIns="0" bIns="0" anchor="t">
            <a:noAutofit/>
          </a:bodyPr>
          <a:lstStyle/>
          <a:p>
            <a:pPr algn="r">
              <a:buNone/>
              <a:defRPr sz="1350" b="0">
                <a:solidFill>
                  <a:srgbClr val="52616A"/>
                </a:solidFill>
                <a:latin typeface="Arial"/>
                <a:ea typeface="Arial"/>
                <a:cs typeface="Arial"/>
              </a:defRPr>
            </a:pPr>
            <a:r>
              <a:rPr sz="1350" b="0">
                <a:solidFill>
                  <a:srgbClr val="52616A"/>
                </a:solidFill>
                <a:latin typeface="Arial"/>
                <a:ea typeface="Arial"/>
                <a:cs typeface="Arial"/>
              </a:rPr>
              <a:t>83</a:t>
            </a:r>
          </a:p>
        </p:txBody>
      </p:sp>
      <p:sp>
        <p:nvSpPr>
          <p:cNvPr id="5" name="text-4">
            <a:extLst>
              <a:ext uri="{FF2B5EF4-FFF2-40B4-BE49-F238E27FC236}">
                <a16:creationId xmlns:a16="http://schemas.microsoft.com/office/drawing/2014/main" id="{B922A214-F3A6-4EA9-BA33-F13D26010DF6}"/>
              </a:ext>
            </a:extLst>
          </p:cNvPr>
          <p:cNvSpPr>
            <a:spLocks noGrp="1"/>
          </p:cNvSpPr>
          <p:nvPr/>
        </p:nvSpPr>
        <p:spPr>
          <a:xfrm>
            <a:off x="571500" y="1533525"/>
            <a:ext cx="10953750" cy="323850"/>
          </a:xfrm>
          <a:prstGeom prst="rect">
            <a:avLst/>
          </a:prstGeom>
          <a:noFill/>
          <a:ln w="0">
            <a:noFill/>
          </a:ln>
        </p:spPr>
        <p:txBody>
          <a:bodyPr wrap="square" lIns="0" tIns="0" rIns="0" bIns="0" anchor="t">
            <a:noAutofit/>
          </a:bodyPr>
          <a:lstStyle/>
          <a:p>
            <a:pPr algn="l">
              <a:buNone/>
              <a:defRPr sz="1725" b="1">
                <a:solidFill>
                  <a:srgbClr val="176779"/>
                </a:solidFill>
                <a:latin typeface="Arial"/>
                <a:ea typeface="Arial"/>
                <a:cs typeface="Arial"/>
              </a:defRPr>
            </a:pPr>
            <a:r>
              <a:rPr sz="1725" b="1">
                <a:solidFill>
                  <a:srgbClr val="176779"/>
                </a:solidFill>
                <a:latin typeface="Arial"/>
                <a:ea typeface="Arial"/>
                <a:cs typeface="Arial"/>
              </a:rPr>
              <a:t>Optional follow-up   4 marks</a:t>
            </a:r>
          </a:p>
        </p:txBody>
      </p:sp>
      <p:sp>
        <p:nvSpPr>
          <p:cNvPr id="6" name="text-5">
            <a:extLst>
              <a:ext uri="{FF2B5EF4-FFF2-40B4-BE49-F238E27FC236}">
                <a16:creationId xmlns:a16="http://schemas.microsoft.com/office/drawing/2014/main" id="{884A0D65-D667-411A-8C8C-8AA6CDB8B929}"/>
              </a:ext>
            </a:extLst>
          </p:cNvPr>
          <p:cNvSpPr>
            <a:spLocks noGrp="1"/>
          </p:cNvSpPr>
          <p:nvPr/>
        </p:nvSpPr>
        <p:spPr>
          <a:xfrm>
            <a:off x="571500" y="2238375"/>
            <a:ext cx="10763250" cy="3000375"/>
          </a:xfrm>
          <a:prstGeom prst="rect">
            <a:avLst/>
          </a:prstGeom>
          <a:noFill/>
          <a:ln w="0">
            <a:noFill/>
          </a:ln>
        </p:spPr>
        <p:txBody>
          <a:bodyPr wrap="square" lIns="0" tIns="0" rIns="0" bIns="0" anchor="t">
            <a:noAutofit/>
          </a:bodyPr>
          <a:lstStyle/>
          <a:p>
            <a:pPr algn="l">
              <a:buNone/>
              <a:defRPr sz="2700" b="0">
                <a:solidFill>
                  <a:srgbClr val="17242C"/>
                </a:solidFill>
                <a:latin typeface="Arial"/>
                <a:ea typeface="Arial"/>
                <a:cs typeface="Arial"/>
              </a:defRPr>
            </a:pPr>
            <a:r>
              <a:rPr sz="2700" b="0">
                <a:solidFill>
                  <a:srgbClr val="17242C"/>
                </a:solidFill>
                <a:latin typeface="Arial"/>
                <a:ea typeface="Arial"/>
                <a:cs typeface="Arial"/>
              </a:rPr>
              <a:t>Discuss the use of pain-relieving medication to enable an injured athlete to compete. (4 marks)</a:t>
            </a:r>
          </a:p>
        </p:txBody>
      </p:sp>
      <p:sp>
        <p:nvSpPr>
          <p:cNvPr id="7" name="text-6">
            <a:extLst>
              <a:ext uri="{FF2B5EF4-FFF2-40B4-BE49-F238E27FC236}">
                <a16:creationId xmlns:a16="http://schemas.microsoft.com/office/drawing/2014/main" id="{A73A561F-8CB4-4130-92A9-5CB46E91FAA3}"/>
              </a:ext>
            </a:extLst>
          </p:cNvPr>
          <p:cNvSpPr>
            <a:spLocks noGrp="1"/>
          </p:cNvSpPr>
          <p:nvPr/>
        </p:nvSpPr>
        <p:spPr>
          <a:xfrm>
            <a:off x="571500" y="5705475"/>
            <a:ext cx="10953750" cy="476250"/>
          </a:xfrm>
          <a:prstGeom prst="rect">
            <a:avLst/>
          </a:prstGeom>
          <a:noFill/>
          <a:ln w="0">
            <a:noFill/>
          </a:ln>
        </p:spPr>
        <p:txBody>
          <a:bodyPr wrap="square" lIns="0" tIns="0" rIns="0" bIns="0" anchor="t">
            <a:noAutofit/>
          </a:bodyPr>
          <a:lstStyle/>
          <a:p>
            <a:pPr algn="l">
              <a:buNone/>
              <a:defRPr sz="1725" b="0">
                <a:solidFill>
                  <a:srgbClr val="52616A"/>
                </a:solidFill>
                <a:latin typeface="Arial"/>
                <a:ea typeface="Arial"/>
                <a:cs typeface="Arial"/>
              </a:defRPr>
            </a:pPr>
            <a:r>
              <a:rPr sz="1725" b="0">
                <a:solidFill>
                  <a:srgbClr val="52616A"/>
                </a:solidFill>
                <a:latin typeface="Arial"/>
                <a:ea typeface="Arial"/>
                <a:cs typeface="Arial"/>
              </a:rPr>
              <a:t>Write the full response in your workbook or your own notes.</a:t>
            </a:r>
          </a:p>
        </p:txBody>
      </p:sp>
    </p:spTree>
    <p:extLst>
      <p:ext uri="{BB962C8B-B14F-4D97-AF65-F5344CB8AC3E}">
        <p14:creationId xmlns:p14="http://schemas.microsoft.com/office/powerpoint/2010/main" val="962816327"/>
      </p:ext>
    </p:extLst>
  </p:cSld>
  <p:clrMapOvr>
    <a:masterClrMapping/>
  </p:clrMapOvr>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2442</TotalTime>
  <Words>21059</Words>
  <Application>Microsoft Macintosh PowerPoint</Application>
  <DocSecurity>0</DocSecurity>
  <PresentationFormat>Widescreen</PresentationFormat>
  <Paragraphs>2779</Paragraphs>
  <Slides>87</Slides>
  <Notes>87</Notes>
  <HiddenSlides>18</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87</vt:i4>
      </vt:variant>
    </vt:vector>
  </HeadingPairs>
  <TitlesOfParts>
    <vt:vector size="96" baseType="lpstr">
      <vt:lpstr>Arial</vt:lpstr>
      <vt:lpstr>Calibri</vt:lpstr>
      <vt:lpstr>Georgia</vt:lpstr>
      <vt:lpstr>Gotham Narrow Bold</vt:lpstr>
      <vt:lpstr>Gotham Narrow Book</vt:lpstr>
      <vt:lpstr>Open Sans Light</vt:lpstr>
      <vt:lpstr>Open Sans Medium</vt:lpstr>
      <vt:lpstr>Open Sans SemiBold</vt:lpstr>
      <vt:lpstr>ChatGPT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Michael Kaissis</cp:lastModifiedBy>
  <cp:revision>7</cp:revision>
  <dcterms:created xsi:type="dcterms:W3CDTF">2026-09-18T04:57:23Z</dcterms:created>
  <dcterms:modified xsi:type="dcterms:W3CDTF">2026-10-05T22:26:24Z</dcterms:modified>
</cp:coreProperties>
</file>