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theme/theme8.xml" ContentType="application/vnd.openxmlformats-officedocument.theme+xml"/>
  <Override PartName="/ppt/slideLayouts/slideLayout15.xml" ContentType="application/vnd.openxmlformats-officedocument.presentationml.slideLayout+xml"/>
  <Override PartName="/ppt/theme/theme9.xml" ContentType="application/vnd.openxmlformats-officedocument.theme+xml"/>
  <Override PartName="/ppt/slideLayouts/slideLayout16.xml" ContentType="application/vnd.openxmlformats-officedocument.presentationml.slideLayout+xml"/>
  <Override PartName="/ppt/theme/theme10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11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13.xml" ContentType="application/vnd.openxmlformats-officedocument.theme+xml"/>
  <Override PartName="/ppt/slideLayouts/slideLayout23.xml" ContentType="application/vnd.openxmlformats-officedocument.presentationml.slideLayout+xml"/>
  <Override PartName="/ppt/theme/theme1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3.xml" ContentType="application/vnd.openxmlformats-officedocument.theme+xml"/>
  <Override PartName="/ppt/slideLayouts/slideLayout36.xml" ContentType="application/vnd.openxmlformats-officedocument.presentationml.slideLayout+xml"/>
  <Override PartName="/ppt/theme/theme24.xml" ContentType="application/vnd.openxmlformats-officedocument.theme+xml"/>
  <Override PartName="/ppt/slideLayouts/slideLayout37.xml" ContentType="application/vnd.openxmlformats-officedocument.presentationml.slideLayout+xml"/>
  <Override PartName="/ppt/theme/theme25.xml" ContentType="application/vnd.openxmlformats-officedocument.theme+xml"/>
  <Override PartName="/ppt/slideLayouts/slideLayout38.xml" ContentType="application/vnd.openxmlformats-officedocument.presentationml.slideLayout+xml"/>
  <Override PartName="/ppt/theme/theme26.xml" ContentType="application/vnd.openxmlformats-officedocument.theme+xml"/>
  <Override PartName="/ppt/slideLayouts/slideLayout39.xml" ContentType="application/vnd.openxmlformats-officedocument.presentationml.slideLayout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theme/theme29.xml" ContentType="application/vnd.openxmlformats-officedocument.theme+xml"/>
  <Override PartName="/ppt/slideLayouts/slideLayout42.xml" ContentType="application/vnd.openxmlformats-officedocument.presentationml.slideLayout+xml"/>
  <Override PartName="/ppt/theme/theme30.xml" ContentType="application/vnd.openxmlformats-officedocument.theme+xml"/>
  <Override PartName="/ppt/slideLayouts/slideLayout43.xml" ContentType="application/vnd.openxmlformats-officedocument.presentationml.slideLayout+xml"/>
  <Override PartName="/ppt/theme/theme31.xml" ContentType="application/vnd.openxmlformats-officedocument.theme+xml"/>
  <Override PartName="/ppt/slideLayouts/slideLayout44.xml" ContentType="application/vnd.openxmlformats-officedocument.presentationml.slideLayout+xml"/>
  <Override PartName="/ppt/theme/theme32.xml" ContentType="application/vnd.openxmlformats-officedocument.theme+xml"/>
  <Override PartName="/ppt/slideLayouts/slideLayout45.xml" ContentType="application/vnd.openxmlformats-officedocument.presentationml.slideLayout+xml"/>
  <Override PartName="/ppt/theme/theme33.xml" ContentType="application/vnd.openxmlformats-officedocument.theme+xml"/>
  <Override PartName="/ppt/slideLayouts/slideLayout46.xml" ContentType="application/vnd.openxmlformats-officedocument.presentationml.slideLayout+xml"/>
  <Override PartName="/ppt/theme/theme34.xml" ContentType="application/vnd.openxmlformats-officedocument.theme+xml"/>
  <Override PartName="/ppt/slideLayouts/slideLayout47.xml" ContentType="application/vnd.openxmlformats-officedocument.presentationml.slideLayout+xml"/>
  <Override PartName="/ppt/theme/theme35.xml" ContentType="application/vnd.openxmlformats-officedocument.theme+xml"/>
  <Override PartName="/ppt/slideLayouts/slideLayout48.xml" ContentType="application/vnd.openxmlformats-officedocument.presentationml.slideLayout+xml"/>
  <Override PartName="/ppt/theme/theme36.xml" ContentType="application/vnd.openxmlformats-officedocument.theme+xml"/>
  <Override PartName="/ppt/slideLayouts/slideLayout49.xml" ContentType="application/vnd.openxmlformats-officedocument.presentationml.slideLayout+xml"/>
  <Override PartName="/ppt/theme/theme37.xml" ContentType="application/vnd.openxmlformats-officedocument.theme+xml"/>
  <Override PartName="/ppt/theme/theme3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  <p:sldMasterId id="2147484264" r:id="rId2"/>
    <p:sldMasterId id="2147484266" r:id="rId3"/>
    <p:sldMasterId id="2147484268" r:id="rId4"/>
    <p:sldMasterId id="2147484270" r:id="rId5"/>
    <p:sldMasterId id="2147484272" r:id="rId6"/>
    <p:sldMasterId id="2147484274" r:id="rId7"/>
    <p:sldMasterId id="2147484276" r:id="rId8"/>
    <p:sldMasterId id="2147484278" r:id="rId9"/>
    <p:sldMasterId id="2147484280" r:id="rId10"/>
    <p:sldMasterId id="2147484282" r:id="rId11"/>
    <p:sldMasterId id="2147484284" r:id="rId12"/>
    <p:sldMasterId id="2147484286" r:id="rId13"/>
    <p:sldMasterId id="2147484288" r:id="rId14"/>
    <p:sldMasterId id="2147484290" r:id="rId15"/>
    <p:sldMasterId id="2147484292" r:id="rId16"/>
    <p:sldMasterId id="2147484294" r:id="rId17"/>
    <p:sldMasterId id="2147484296" r:id="rId18"/>
    <p:sldMasterId id="2147484298" r:id="rId19"/>
    <p:sldMasterId id="2147484300" r:id="rId20"/>
    <p:sldMasterId id="2147484302" r:id="rId21"/>
    <p:sldMasterId id="2147484304" r:id="rId22"/>
    <p:sldMasterId id="2147484306" r:id="rId23"/>
    <p:sldMasterId id="2147484308" r:id="rId24"/>
    <p:sldMasterId id="2147484310" r:id="rId25"/>
    <p:sldMasterId id="2147484312" r:id="rId26"/>
    <p:sldMasterId id="2147484314" r:id="rId27"/>
    <p:sldMasterId id="2147484316" r:id="rId28"/>
    <p:sldMasterId id="2147484318" r:id="rId29"/>
    <p:sldMasterId id="2147484320" r:id="rId30"/>
    <p:sldMasterId id="2147484322" r:id="rId31"/>
    <p:sldMasterId id="2147484324" r:id="rId32"/>
    <p:sldMasterId id="2147484326" r:id="rId33"/>
    <p:sldMasterId id="2147484328" r:id="rId34"/>
    <p:sldMasterId id="2147484330" r:id="rId35"/>
    <p:sldMasterId id="2147484332" r:id="rId36"/>
    <p:sldMasterId id="2147484334" r:id="rId37"/>
  </p:sldMasterIdLst>
  <p:notesMasterIdLst>
    <p:notesMasterId r:id="rId66"/>
  </p:notesMasterIdLst>
  <p:sldIdLst>
    <p:sldId id="337" r:id="rId38"/>
    <p:sldId id="301" r:id="rId39"/>
    <p:sldId id="303" r:id="rId40"/>
    <p:sldId id="413" r:id="rId41"/>
    <p:sldId id="414" r:id="rId42"/>
    <p:sldId id="321" r:id="rId43"/>
    <p:sldId id="392" r:id="rId44"/>
    <p:sldId id="393" r:id="rId45"/>
    <p:sldId id="325" r:id="rId46"/>
    <p:sldId id="304" r:id="rId47"/>
    <p:sldId id="416" r:id="rId48"/>
    <p:sldId id="417" r:id="rId49"/>
    <p:sldId id="419" r:id="rId50"/>
    <p:sldId id="305" r:id="rId51"/>
    <p:sldId id="340" r:id="rId52"/>
    <p:sldId id="336" r:id="rId53"/>
    <p:sldId id="363" r:id="rId54"/>
    <p:sldId id="330" r:id="rId55"/>
    <p:sldId id="361" r:id="rId56"/>
    <p:sldId id="405" r:id="rId57"/>
    <p:sldId id="373" r:id="rId58"/>
    <p:sldId id="412" r:id="rId59"/>
    <p:sldId id="342" r:id="rId60"/>
    <p:sldId id="339" r:id="rId61"/>
    <p:sldId id="317" r:id="rId62"/>
    <p:sldId id="312" r:id="rId63"/>
    <p:sldId id="415" r:id="rId64"/>
    <p:sldId id="273" r:id="rId65"/>
  </p:sldIdLst>
  <p:sldSz cx="9144000" cy="6858000" type="screen4x3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00FF"/>
    <a:srgbClr val="DBBE13"/>
    <a:srgbClr val="FFCCFF"/>
    <a:srgbClr val="FF66CC"/>
    <a:srgbClr val="FFD211"/>
    <a:srgbClr val="FFFF99"/>
    <a:srgbClr val="8BE1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6483" autoAdjust="0"/>
  </p:normalViewPr>
  <p:slideViewPr>
    <p:cSldViewPr>
      <p:cViewPr varScale="1">
        <p:scale>
          <a:sx n="74" d="100"/>
          <a:sy n="74" d="100"/>
        </p:scale>
        <p:origin x="27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11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17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2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5.xml"/><Relationship Id="rId47" Type="http://schemas.openxmlformats.org/officeDocument/2006/relationships/slide" Target="slides/slide10.xml"/><Relationship Id="rId50" Type="http://schemas.openxmlformats.org/officeDocument/2006/relationships/slide" Target="slides/slide13.xml"/><Relationship Id="rId55" Type="http://schemas.openxmlformats.org/officeDocument/2006/relationships/slide" Target="slides/slide18.xml"/><Relationship Id="rId63" Type="http://schemas.openxmlformats.org/officeDocument/2006/relationships/slide" Target="slides/slide26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53" Type="http://schemas.openxmlformats.org/officeDocument/2006/relationships/slide" Target="slides/slide16.xml"/><Relationship Id="rId58" Type="http://schemas.openxmlformats.org/officeDocument/2006/relationships/slide" Target="slides/slide21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2.xml"/><Relationship Id="rId57" Type="http://schemas.openxmlformats.org/officeDocument/2006/relationships/slide" Target="slides/slide20.xml"/><Relationship Id="rId61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7.xml"/><Relationship Id="rId52" Type="http://schemas.openxmlformats.org/officeDocument/2006/relationships/slide" Target="slides/slide15.xml"/><Relationship Id="rId60" Type="http://schemas.openxmlformats.org/officeDocument/2006/relationships/slide" Target="slides/slide23.xml"/><Relationship Id="rId65" Type="http://schemas.openxmlformats.org/officeDocument/2006/relationships/slide" Target="slides/slide2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6.xml"/><Relationship Id="rId48" Type="http://schemas.openxmlformats.org/officeDocument/2006/relationships/slide" Target="slides/slide11.xml"/><Relationship Id="rId56" Type="http://schemas.openxmlformats.org/officeDocument/2006/relationships/slide" Target="slides/slide19.xml"/><Relationship Id="rId64" Type="http://schemas.openxmlformats.org/officeDocument/2006/relationships/slide" Target="slides/slide27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1.xml"/><Relationship Id="rId46" Type="http://schemas.openxmlformats.org/officeDocument/2006/relationships/slide" Target="slides/slide9.xml"/><Relationship Id="rId59" Type="http://schemas.openxmlformats.org/officeDocument/2006/relationships/slide" Target="slides/slide22.xml"/><Relationship Id="rId67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4.xml"/><Relationship Id="rId54" Type="http://schemas.openxmlformats.org/officeDocument/2006/relationships/slide" Target="slides/slide17.xml"/><Relationship Id="rId62" Type="http://schemas.openxmlformats.org/officeDocument/2006/relationships/slide" Target="slides/slide25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7723" cy="496729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r">
              <a:defRPr sz="1200"/>
            </a:lvl1pPr>
          </a:lstStyle>
          <a:p>
            <a:fld id="{3360F18E-C234-4869-8F0B-BC065BBAD11E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85" tIns="45693" rIns="91385" bIns="45693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385" tIns="45693" rIns="91385" bIns="4569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6122"/>
            <a:ext cx="2947723" cy="496729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r">
              <a:defRPr sz="1200"/>
            </a:lvl1pPr>
          </a:lstStyle>
          <a:p>
            <a:fld id="{6EEA5C3F-5D77-4E04-8763-214AD84A847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0436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7104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0741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78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- Paid internship program for university students in their final or penultimate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941DF-C15A-4364-822D-D4559CE3CEDC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8990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941DF-C15A-4364-822D-D4559CE3CEDC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6959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137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355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243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84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866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339B71-5407-4565-833A-F658F0116BB5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602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450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347" indent="-171347">
              <a:buFontTx/>
              <a:buChar char="-"/>
            </a:pPr>
            <a:r>
              <a:rPr lang="en-US" dirty="0"/>
              <a:t>Previous PACE Mentees and Mentors</a:t>
            </a:r>
          </a:p>
          <a:p>
            <a:pPr marL="171347" indent="-171347">
              <a:buFontTx/>
              <a:buChar char="-"/>
            </a:pPr>
            <a:r>
              <a:rPr lang="en-US" dirty="0"/>
              <a:t>https://www.youtube.com/watch?v=hq1azk_SRUM&amp;t=1s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941DF-C15A-4364-822D-D4559CE3CEDC}" type="slidenum">
              <a:rPr lang="en-AU" smtClean="0"/>
              <a:pPr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496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3814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9675" y="731838"/>
            <a:ext cx="4597400" cy="3448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93DAD0-D4D8-4B71-B6F7-CB528B7330EA}" type="slidenum">
              <a:rPr lang="en-A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3875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A21D4-D98B-4A0A-89B8-A2FC03E097BA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033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6172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598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5361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8094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We work with over 200 public and private sector organisations, all of which have the opportunity to participate in our programs.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2633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53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EF0D-51E6-BF48-A82E-02150CB834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11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defTabSz="913851">
              <a:buFont typeface="Arial" panose="020B0604020202020204" pitchFamily="34" charset="0"/>
              <a:buChar char="•"/>
              <a:defRPr/>
            </a:pPr>
            <a:endParaRPr lang="en-A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A5C3F-5D77-4E04-8763-214AD84A8479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000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8483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1377423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3053431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3677496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3921626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4091251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1025094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1485660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3835500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28651497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41411485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11053673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34677016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4047665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0582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28132137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7135529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1810614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2338323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6504432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2807786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62143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6778" y="1206500"/>
            <a:ext cx="8138055" cy="486832"/>
          </a:xfrm>
        </p:spPr>
        <p:txBody>
          <a:bodyPr anchor="ctr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4"/>
          </p:nvPr>
        </p:nvSpPr>
        <p:spPr>
          <a:xfrm>
            <a:off x="1274762" y="2022481"/>
            <a:ext cx="6691313" cy="376555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249665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23017428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43278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15967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857820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802611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747271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214878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449508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004211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718206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70" y="636270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5964" y="6362863"/>
            <a:ext cx="376149" cy="365125"/>
          </a:xfrm>
          <a:prstGeom prst="rect">
            <a:avLst/>
          </a:prstGeom>
        </p:spPr>
        <p:txBody>
          <a:bodyPr/>
          <a:lstStyle/>
          <a:p>
            <a:fld id="{77BAB16C-C809-4F40-8BC4-C50A840F31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1115376"/>
            <a:ext cx="8229600" cy="633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505739" y="2495826"/>
            <a:ext cx="4181061" cy="358906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020957"/>
            <a:ext cx="8229600" cy="40639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Copy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 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</p:txBody>
      </p:sp>
    </p:spTree>
    <p:extLst>
      <p:ext uri="{BB962C8B-B14F-4D97-AF65-F5344CB8AC3E}">
        <p14:creationId xmlns:p14="http://schemas.microsoft.com/office/powerpoint/2010/main" val="362825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6471F955-54A6-439B-9AC8-8086BE02B435}" type="datetimeFigureOut">
              <a:rPr lang="en-AU" smtClean="0"/>
              <a:pPr/>
              <a:t>28/06/2018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7C409D64-A595-42DE-A9F6-2F4AA14E1F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384384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124488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MEMBER:</a:t>
            </a:r>
            <a:br>
              <a:rPr lang="en-US" dirty="0"/>
            </a:br>
            <a:r>
              <a:rPr lang="en-US" dirty="0"/>
              <a:t>DATE: </a:t>
            </a:r>
          </a:p>
        </p:txBody>
      </p:sp>
    </p:spTree>
    <p:extLst>
      <p:ext uri="{BB962C8B-B14F-4D97-AF65-F5344CB8AC3E}">
        <p14:creationId xmlns:p14="http://schemas.microsoft.com/office/powerpoint/2010/main" val="4170804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0.pn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pn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3.png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4.png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theme" Target="../theme/theme23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5.png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6.png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7.png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9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40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2.xml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3.xml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4.xml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5.xml"/></Relationships>
</file>

<file path=ppt/slideMasters/_rels/slideMaster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6.xml"/></Relationships>
</file>

<file path=ppt/slideMasters/_rels/slideMaster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7.xml"/></Relationships>
</file>

<file path=ppt/slideMasters/_rels/slideMaster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8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4.png"/><Relationship Id="rId9" Type="http://schemas.openxmlformats.org/officeDocument/2006/relationships/image" Target="../media/image2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DISABILITY AWARENESS TRAINING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307417"/>
            <a:ext cx="2895600" cy="721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841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3" name="Picture 2" descr="Logo_Options-02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5" r="9821"/>
          <a:stretch/>
        </p:blipFill>
        <p:spPr>
          <a:xfrm rot="5400000">
            <a:off x="6766641" y="4480641"/>
            <a:ext cx="2176954" cy="257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1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4" name="Picture 3" descr="Logo_Options-01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5"/>
          <a:stretch/>
        </p:blipFill>
        <p:spPr>
          <a:xfrm>
            <a:off x="7750726" y="3802537"/>
            <a:ext cx="1511808" cy="305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47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3" r:id="rId1"/>
    <p:sldLayoutId id="2147484346" r:id="rId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8" name="Picture 10" descr="ribbon2-01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t="7294" r="8264" b="26099"/>
          <a:stretch/>
        </p:blipFill>
        <p:spPr bwMode="auto">
          <a:xfrm rot="10800000" flipH="1">
            <a:off x="6678613" y="2552700"/>
            <a:ext cx="2465387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43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339" r:id="rId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8" name="Picture 10" descr="ribbon2-0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b="26099"/>
          <a:stretch>
            <a:fillRect/>
          </a:stretch>
        </p:blipFill>
        <p:spPr bwMode="auto">
          <a:xfrm rot="10800000" flipH="1">
            <a:off x="5984349" y="2148944"/>
            <a:ext cx="3221037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42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344" r:id="rId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8" name="Picture 3" descr="Disability Icons Working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77" b="28127"/>
          <a:stretch/>
        </p:blipFill>
        <p:spPr bwMode="auto">
          <a:xfrm>
            <a:off x="6408738" y="3738563"/>
            <a:ext cx="2735262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571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9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2" name="Picture 1" descr="Logo_Options-0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790" y="4902706"/>
            <a:ext cx="2654808" cy="20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51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1" r:id="rId1"/>
    <p:sldLayoutId id="2147484342" r:id="rId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10" name="Picture 3" descr="Disability Icons Working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1" b="47780"/>
          <a:stretch/>
        </p:blipFill>
        <p:spPr bwMode="auto">
          <a:xfrm>
            <a:off x="2318217" y="3796507"/>
            <a:ext cx="6825783" cy="306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27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5173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5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20" name="Picture 9" descr="AND Final Logo CMYK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50821" r="15433" b="4826"/>
          <a:stretch/>
        </p:blipFill>
        <p:spPr bwMode="auto">
          <a:xfrm>
            <a:off x="6117749" y="4872200"/>
            <a:ext cx="3026252" cy="19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93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8" name="Picture 7" descr="Logo_Options-03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135" y="4403681"/>
            <a:ext cx="2691384" cy="253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0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STEPPING INTO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16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5" r:id="rId1"/>
    <p:sldLayoutId id="2147484336" r:id="rId2"/>
    <p:sldLayoutId id="2147484337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9" name="Picture 8" descr="Logo_Options-02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5" r="9821"/>
          <a:stretch/>
        </p:blipFill>
        <p:spPr>
          <a:xfrm rot="5400000">
            <a:off x="6766641" y="4480641"/>
            <a:ext cx="2176954" cy="257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6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8" name="Picture 7" descr="Logo_Options-0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5"/>
          <a:stretch/>
        </p:blipFill>
        <p:spPr>
          <a:xfrm>
            <a:off x="7750726" y="3802537"/>
            <a:ext cx="1511808" cy="305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810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8" name="Picture 10" descr="ribbon2-0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t="7294" r="8264" b="26099"/>
          <a:stretch/>
        </p:blipFill>
        <p:spPr bwMode="auto">
          <a:xfrm rot="10800000" flipH="1">
            <a:off x="6678613" y="2552700"/>
            <a:ext cx="2465387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9" name="Picture 10" descr="ribbon2-01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b="26099"/>
          <a:stretch>
            <a:fillRect/>
          </a:stretch>
        </p:blipFill>
        <p:spPr bwMode="auto">
          <a:xfrm rot="10800000" flipH="1">
            <a:off x="5984349" y="2148944"/>
            <a:ext cx="3221037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789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7" r:id="rId1"/>
    <p:sldLayoutId id="2147484340" r:id="rId2"/>
    <p:sldLayoutId id="2147484341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8" name="Picture 3" descr="Disability Icons Working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5177" b="28127"/>
          <a:stretch/>
        </p:blipFill>
        <p:spPr bwMode="auto">
          <a:xfrm>
            <a:off x="6408738" y="3738564"/>
            <a:ext cx="2735262" cy="311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9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10" name="Picture 9" descr="Logo_Options-04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790" y="4902706"/>
            <a:ext cx="2654808" cy="20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6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8" name="Picture 3" descr="Disability Icons Working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1" b="47780"/>
          <a:stretch/>
        </p:blipFill>
        <p:spPr bwMode="auto">
          <a:xfrm>
            <a:off x="2318217" y="3796507"/>
            <a:ext cx="6825783" cy="306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067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274762" y="2022481"/>
            <a:ext cx="6691313" cy="376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Media</a:t>
            </a:r>
            <a:endParaRPr lang="en-US" dirty="0"/>
          </a:p>
        </p:txBody>
      </p:sp>
      <p:sp>
        <p:nvSpPr>
          <p:cNvPr id="14" name="Title Placeholder 13"/>
          <p:cNvSpPr>
            <a:spLocks noGrp="1"/>
          </p:cNvSpPr>
          <p:nvPr>
            <p:ph type="title"/>
          </p:nvPr>
        </p:nvSpPr>
        <p:spPr>
          <a:xfrm>
            <a:off x="476778" y="1206499"/>
            <a:ext cx="8229600" cy="486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VIDEO HEADING</a:t>
            </a:r>
            <a:endParaRPr lang="en-US" dirty="0"/>
          </a:p>
        </p:txBody>
      </p:sp>
      <p:sp>
        <p:nvSpPr>
          <p:cNvPr id="17" name="Footer Placeholder 4"/>
          <p:cNvSpPr txBox="1">
            <a:spLocks/>
          </p:cNvSpPr>
          <p:nvPr/>
        </p:nvSpPr>
        <p:spPr>
          <a:xfrm>
            <a:off x="716663" y="6299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Avenir Medium Oblique"/>
                <a:ea typeface="+mn-ea"/>
                <a:cs typeface="Avenir Medium Oblique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476779" y="6299528"/>
            <a:ext cx="43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Avenir Medium"/>
                <a:ea typeface="+mn-ea"/>
                <a:cs typeface="Avenir Medium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3098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10" name="Picture 3" descr="Disability Icons Working-06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77" b="28127"/>
          <a:stretch/>
        </p:blipFill>
        <p:spPr bwMode="auto">
          <a:xfrm>
            <a:off x="6408738" y="3738563"/>
            <a:ext cx="2735262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78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7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4" name="Picture 3" descr="Logo_Options-04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790" y="4902706"/>
            <a:ext cx="2654808" cy="20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6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ACCESS &amp; INCLUSION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01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7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5" name="Picture 3" descr="Disability Icons Working-06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1" b="47780"/>
          <a:stretch/>
        </p:blipFill>
        <p:spPr bwMode="auto">
          <a:xfrm>
            <a:off x="2318217" y="3796507"/>
            <a:ext cx="6825783" cy="306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02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4" name="Picture 10" descr="ribbon2-01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t="7294" r="8264" b="26099"/>
          <a:stretch/>
        </p:blipFill>
        <p:spPr bwMode="auto">
          <a:xfrm rot="10800000" flipH="1">
            <a:off x="6678613" y="2552700"/>
            <a:ext cx="2465387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77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5" name="Picture 10" descr="ribbon2-0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b="26099"/>
          <a:stretch>
            <a:fillRect/>
          </a:stretch>
        </p:blipFill>
        <p:spPr bwMode="auto">
          <a:xfrm rot="10800000" flipH="1">
            <a:off x="5984349" y="2148944"/>
            <a:ext cx="3221037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39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4" name="Picture 9" descr="AND Final Logo CMYK-06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50821" r="15433" b="4826"/>
          <a:stretch/>
        </p:blipFill>
        <p:spPr bwMode="auto">
          <a:xfrm>
            <a:off x="6117749" y="4872200"/>
            <a:ext cx="3026252" cy="19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68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5" name="Picture 4" descr="Logo_Options-0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135" y="4403681"/>
            <a:ext cx="2691384" cy="253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8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4" name="Picture 3" descr="Logo_Options-02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5" r="9821"/>
          <a:stretch/>
        </p:blipFill>
        <p:spPr>
          <a:xfrm rot="5400000">
            <a:off x="6766641" y="4480641"/>
            <a:ext cx="2176954" cy="257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5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pic>
        <p:nvPicPr>
          <p:cNvPr id="5" name="Picture 4" descr="Logo_Options-01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5"/>
          <a:stretch/>
        </p:blipFill>
        <p:spPr>
          <a:xfrm>
            <a:off x="7750726" y="3802537"/>
            <a:ext cx="1511808" cy="305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28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1800" b="0" i="0" kern="1200">
          <a:solidFill>
            <a:srgbClr val="595959"/>
          </a:solidFill>
          <a:latin typeface="Avenir Light"/>
          <a:ea typeface="+mj-ea"/>
          <a:cs typeface="Avenir Ligh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PROFILE OF NSW POPULATION</a:t>
            </a:r>
            <a:endParaRPr lang="en-US" dirty="0"/>
          </a:p>
        </p:txBody>
      </p:sp>
      <p:pic>
        <p:nvPicPr>
          <p:cNvPr id="8" name="Picture 10" descr="ribbon2-0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4" t="7294" r="8264" b="26099"/>
          <a:stretch/>
        </p:blipFill>
        <p:spPr bwMode="auto">
          <a:xfrm rot="10800000" flipH="1">
            <a:off x="6678613" y="2552700"/>
            <a:ext cx="2465387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Disability Icons Working-0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5" t="3838" r="23875" b="58447"/>
          <a:stretch>
            <a:fillRect/>
          </a:stretch>
        </p:blipFill>
        <p:spPr bwMode="auto">
          <a:xfrm>
            <a:off x="460375" y="2838450"/>
            <a:ext cx="6477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2" descr="Disability Icons Working-02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61" t="62079" r="13168" b="-653"/>
          <a:stretch>
            <a:fillRect/>
          </a:stretch>
        </p:blipFill>
        <p:spPr bwMode="auto">
          <a:xfrm>
            <a:off x="465138" y="4586288"/>
            <a:ext cx="6572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3" descr="Disability Icons Working-02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2" t="8945" r="62103" b="55342"/>
          <a:stretch>
            <a:fillRect/>
          </a:stretch>
        </p:blipFill>
        <p:spPr bwMode="auto">
          <a:xfrm>
            <a:off x="455613" y="5489575"/>
            <a:ext cx="6572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757863" y="2376488"/>
            <a:ext cx="24653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10% of the population has </a:t>
            </a:r>
            <a:b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dyslexia, that’s approximately 735,570 people in NSW</a:t>
            </a:r>
          </a:p>
          <a:p>
            <a:pPr marL="0" algn="l" defTabSz="457200" rtl="0" eaLnBrk="1" latinLnBrk="0" hangingPunct="1"/>
            <a:r>
              <a:rPr lang="en-GB" sz="900" i="1" kern="1200" dirty="0">
                <a:solidFill>
                  <a:srgbClr val="292A28"/>
                </a:solidFill>
                <a:latin typeface="Avenir Light" charset="0"/>
                <a:ea typeface="+mn-ea"/>
                <a:cs typeface="Avenir Light" charset="0"/>
              </a:rPr>
              <a:t>- Dyslexia Australia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1689100" y="1989138"/>
            <a:ext cx="31480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100" b="1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1 in 5 (20%) </a:t>
            </a: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Australians</a:t>
            </a:r>
            <a:r>
              <a:rPr lang="en-GB" sz="1100" b="1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 </a:t>
            </a: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experience a mental </a:t>
            </a:r>
            <a:b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health condition in any year. </a:t>
            </a:r>
            <a:r>
              <a:rPr lang="en-GB" sz="1100" b="1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45% </a:t>
            </a: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Australians </a:t>
            </a:r>
            <a:b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will experience a mental illness in their lifetime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265238" y="3041650"/>
            <a:ext cx="24018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NSW Population: 7,355,700</a:t>
            </a: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5757863" y="5999163"/>
            <a:ext cx="23653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 sz="900" i="1" dirty="0">
                <a:solidFill>
                  <a:srgbClr val="292A28"/>
                </a:solidFill>
                <a:latin typeface="Avenir Light" charset="0"/>
                <a:cs typeface="Avenir Light" charset="0"/>
              </a:rPr>
              <a:t>- Business Disability Forum (UK)</a:t>
            </a: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1689100" y="2511425"/>
            <a:ext cx="29940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 sz="900" i="1" dirty="0">
                <a:solidFill>
                  <a:srgbClr val="292A28"/>
                </a:solidFill>
                <a:latin typeface="Avenir Light" charset="0"/>
                <a:cs typeface="Avenir Light" charset="0"/>
              </a:rPr>
              <a:t>- ABS, Survey of Mental Health &amp; Wellbeing 2009</a:t>
            </a:r>
          </a:p>
        </p:txBody>
      </p:sp>
      <p:grpSp>
        <p:nvGrpSpPr>
          <p:cNvPr id="20" name="Group 66"/>
          <p:cNvGrpSpPr>
            <a:grpSpLocks/>
          </p:cNvGrpSpPr>
          <p:nvPr/>
        </p:nvGrpSpPr>
        <p:grpSpPr bwMode="auto">
          <a:xfrm>
            <a:off x="1265238" y="3659188"/>
            <a:ext cx="3635375" cy="784225"/>
            <a:chOff x="1276309" y="3328550"/>
            <a:chExt cx="4088170" cy="883008"/>
          </a:xfrm>
        </p:grpSpPr>
        <p:sp>
          <p:nvSpPr>
            <p:cNvPr id="21" name="TextBox 15"/>
            <p:cNvSpPr txBox="1">
              <a:spLocks noChangeArrowheads="1"/>
            </p:cNvSpPr>
            <p:nvPr/>
          </p:nvSpPr>
          <p:spPr bwMode="auto">
            <a:xfrm>
              <a:off x="1276309" y="3328550"/>
              <a:ext cx="4088170" cy="675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GB" sz="1100" dirty="0">
                  <a:solidFill>
                    <a:srgbClr val="292A28"/>
                  </a:solidFill>
                  <a:latin typeface="Avenir Medium" charset="0"/>
                  <a:cs typeface="Avenir Medium" charset="0"/>
                </a:rPr>
                <a:t>17.6% of the NSW population has disability, that’s over 1,293,400 people in NSW with a reported disability</a:t>
              </a: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1290117" y="3951761"/>
              <a:ext cx="3895093" cy="25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AU" sz="900" i="1">
                  <a:solidFill>
                    <a:srgbClr val="292A28"/>
                  </a:solidFill>
                  <a:latin typeface="Avenir Light" charset="0"/>
                  <a:cs typeface="Avenir Light" charset="0"/>
                </a:rPr>
                <a:t>- ABS, Survey of Disability, Ageing and Carers, 2012</a:t>
              </a:r>
            </a:p>
          </p:txBody>
        </p:sp>
      </p:grpSp>
      <p:grpSp>
        <p:nvGrpSpPr>
          <p:cNvPr id="23" name="Group 67"/>
          <p:cNvGrpSpPr>
            <a:grpSpLocks/>
          </p:cNvGrpSpPr>
          <p:nvPr/>
        </p:nvGrpSpPr>
        <p:grpSpPr bwMode="auto">
          <a:xfrm>
            <a:off x="1273175" y="4633913"/>
            <a:ext cx="3617913" cy="619125"/>
            <a:chOff x="1286508" y="4573795"/>
            <a:chExt cx="4067812" cy="698301"/>
          </a:xfrm>
        </p:grpSpPr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286508" y="4573795"/>
              <a:ext cx="4067812" cy="4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GB" sz="1100" dirty="0">
                  <a:solidFill>
                    <a:srgbClr val="292A28"/>
                  </a:solidFill>
                  <a:latin typeface="Avenir Medium" charset="0"/>
                  <a:cs typeface="Avenir Medium" charset="0"/>
                </a:rPr>
                <a:t>Almost half (46%) of complaints lodged with AHRC </a:t>
              </a:r>
              <a:br>
                <a:rPr lang="en-GB" sz="1100" dirty="0">
                  <a:solidFill>
                    <a:srgbClr val="292A28"/>
                  </a:solidFill>
                  <a:latin typeface="Avenir Medium" charset="0"/>
                  <a:cs typeface="Avenir Medium" charset="0"/>
                </a:rPr>
              </a:br>
              <a:r>
                <a:rPr lang="en-GB" sz="1100" dirty="0">
                  <a:solidFill>
                    <a:srgbClr val="292A28"/>
                  </a:solidFill>
                  <a:latin typeface="Avenir Medium" charset="0"/>
                  <a:cs typeface="Avenir Medium" charset="0"/>
                </a:rPr>
                <a:t>are against businesses and related to disability</a:t>
              </a: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286508" y="5011988"/>
              <a:ext cx="2599093" cy="260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AU" sz="900" i="1">
                  <a:solidFill>
                    <a:srgbClr val="292A28"/>
                  </a:solidFill>
                  <a:latin typeface="Avenir Light" charset="0"/>
                  <a:cs typeface="Avenir Light" charset="0"/>
                </a:rPr>
                <a:t>- AHRC Annual Report, 2013</a:t>
              </a:r>
            </a:p>
          </p:txBody>
        </p:sp>
      </p:grpSp>
      <p:grpSp>
        <p:nvGrpSpPr>
          <p:cNvPr id="26" name="Group 68"/>
          <p:cNvGrpSpPr>
            <a:grpSpLocks/>
          </p:cNvGrpSpPr>
          <p:nvPr/>
        </p:nvGrpSpPr>
        <p:grpSpPr bwMode="auto">
          <a:xfrm>
            <a:off x="1274763" y="5429250"/>
            <a:ext cx="3444875" cy="798513"/>
            <a:chOff x="1286989" y="5504909"/>
            <a:chExt cx="3874291" cy="898618"/>
          </a:xfrm>
        </p:grpSpPr>
        <p:sp>
          <p:nvSpPr>
            <p:cNvPr id="27" name="TextBox 12"/>
            <p:cNvSpPr txBox="1">
              <a:spLocks noChangeArrowheads="1"/>
            </p:cNvSpPr>
            <p:nvPr/>
          </p:nvSpPr>
          <p:spPr bwMode="auto">
            <a:xfrm>
              <a:off x="1292472" y="5504909"/>
              <a:ext cx="3868808" cy="675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GB" sz="1100" dirty="0">
                  <a:solidFill>
                    <a:srgbClr val="292A28"/>
                  </a:solidFill>
                  <a:latin typeface="Avenir Medium" charset="0"/>
                  <a:cs typeface="Avenir Medium" charset="0"/>
                </a:rPr>
                <a:t>Approximately 103,900 people in NSW are blind or have a vision impairment that cannot be corrected by glasses</a:t>
              </a: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286989" y="6143838"/>
              <a:ext cx="2233446" cy="25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AU" sz="900" i="1">
                  <a:solidFill>
                    <a:srgbClr val="292A28"/>
                  </a:solidFill>
                  <a:latin typeface="Avenir Light" charset="0"/>
                  <a:cs typeface="Avenir Light" charset="0"/>
                </a:rPr>
                <a:t>- Vision Australia</a:t>
              </a:r>
            </a:p>
          </p:txBody>
        </p:sp>
      </p:grp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5754688" y="4589463"/>
            <a:ext cx="2468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 sz="900" i="1" dirty="0">
                <a:solidFill>
                  <a:srgbClr val="292A28"/>
                </a:solidFill>
                <a:latin typeface="Avenir Light" charset="0"/>
                <a:cs typeface="Avenir Light" charset="0"/>
              </a:rPr>
              <a:t>- ABS, Survey of Disability, Ageing and Carers, 2012</a:t>
            </a:r>
          </a:p>
        </p:txBody>
      </p:sp>
      <p:sp>
        <p:nvSpPr>
          <p:cNvPr id="30" name="TextBox 46"/>
          <p:cNvSpPr txBox="1">
            <a:spLocks noChangeArrowheads="1"/>
          </p:cNvSpPr>
          <p:nvPr/>
        </p:nvSpPr>
        <p:spPr bwMode="auto">
          <a:xfrm>
            <a:off x="5727700" y="1860550"/>
            <a:ext cx="1284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3200" b="1" dirty="0">
                <a:solidFill>
                  <a:srgbClr val="292A28"/>
                </a:solidFill>
                <a:latin typeface="Avenir Heavy" charset="0"/>
                <a:cs typeface="Avenir Heavy" charset="0"/>
              </a:rPr>
              <a:t>10%</a:t>
            </a:r>
            <a:endParaRPr lang="en-GB" sz="3200" dirty="0">
              <a:solidFill>
                <a:srgbClr val="292A28"/>
              </a:solidFill>
              <a:latin typeface="Avenir Heavy" charset="0"/>
              <a:cs typeface="Avenir Heavy" charset="0"/>
            </a:endParaRPr>
          </a:p>
        </p:txBody>
      </p:sp>
      <p:sp>
        <p:nvSpPr>
          <p:cNvPr id="31" name="TextBox 47"/>
          <p:cNvSpPr txBox="1">
            <a:spLocks noChangeArrowheads="1"/>
          </p:cNvSpPr>
          <p:nvPr/>
        </p:nvSpPr>
        <p:spPr bwMode="auto">
          <a:xfrm>
            <a:off x="5757863" y="3683000"/>
            <a:ext cx="229393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52% of people with disability </a:t>
            </a:r>
            <a:b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are of working age (16-64). </a:t>
            </a:r>
            <a:b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 dirty="0">
                <a:solidFill>
                  <a:srgbClr val="292A28"/>
                </a:solidFill>
                <a:latin typeface="Avenir Medium" charset="0"/>
                <a:cs typeface="Avenir Medium" charset="0"/>
              </a:rPr>
              <a:t>That’s 687,300 people in NSW. Only half (347,700) participate in the labour force</a:t>
            </a:r>
          </a:p>
        </p:txBody>
      </p:sp>
      <p:sp>
        <p:nvSpPr>
          <p:cNvPr id="32" name="TextBox 49"/>
          <p:cNvSpPr txBox="1">
            <a:spLocks noChangeArrowheads="1"/>
          </p:cNvSpPr>
          <p:nvPr/>
        </p:nvSpPr>
        <p:spPr bwMode="auto">
          <a:xfrm>
            <a:off x="5754688" y="3154363"/>
            <a:ext cx="1284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3200" b="1" dirty="0">
                <a:solidFill>
                  <a:srgbClr val="292A28"/>
                </a:solidFill>
                <a:latin typeface="Avenir Heavy" charset="0"/>
                <a:cs typeface="Avenir Heavy" charset="0"/>
              </a:rPr>
              <a:t>52%</a:t>
            </a:r>
          </a:p>
        </p:txBody>
      </p:sp>
      <p:cxnSp>
        <p:nvCxnSpPr>
          <p:cNvPr id="33" name="Straight Connector 32"/>
          <p:cNvCxnSpPr/>
          <p:nvPr/>
        </p:nvCxnSpPr>
        <p:spPr bwMode="auto">
          <a:xfrm>
            <a:off x="5359400" y="1989138"/>
            <a:ext cx="0" cy="4222750"/>
          </a:xfrm>
          <a:prstGeom prst="line">
            <a:avLst/>
          </a:prstGeom>
          <a:ln>
            <a:solidFill>
              <a:srgbClr val="292A28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52"/>
          <p:cNvSpPr txBox="1">
            <a:spLocks noChangeArrowheads="1"/>
          </p:cNvSpPr>
          <p:nvPr/>
        </p:nvSpPr>
        <p:spPr bwMode="auto">
          <a:xfrm>
            <a:off x="5757863" y="5437188"/>
            <a:ext cx="24653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100">
                <a:solidFill>
                  <a:srgbClr val="292A28"/>
                </a:solidFill>
                <a:latin typeface="Avenir Medium" charset="0"/>
                <a:cs typeface="Avenir Medium" charset="0"/>
              </a:rPr>
              <a:t>1 in 3 people are likely to have </a:t>
            </a:r>
            <a:br>
              <a:rPr lang="en-GB" sz="110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>
                <a:solidFill>
                  <a:srgbClr val="292A28"/>
                </a:solidFill>
                <a:latin typeface="Avenir Medium" charset="0"/>
                <a:cs typeface="Avenir Medium" charset="0"/>
              </a:rPr>
              <a:t>or be close to someone who </a:t>
            </a:r>
            <a:br>
              <a:rPr lang="en-GB" sz="1100">
                <a:solidFill>
                  <a:srgbClr val="292A28"/>
                </a:solidFill>
                <a:latin typeface="Avenir Medium" charset="0"/>
                <a:cs typeface="Avenir Medium" charset="0"/>
              </a:rPr>
            </a:br>
            <a:r>
              <a:rPr lang="en-GB" sz="1100">
                <a:solidFill>
                  <a:srgbClr val="292A28"/>
                </a:solidFill>
                <a:latin typeface="Avenir Medium" charset="0"/>
                <a:cs typeface="Avenir Medium" charset="0"/>
              </a:rPr>
              <a:t>has disability.</a:t>
            </a:r>
          </a:p>
        </p:txBody>
      </p:sp>
      <p:sp>
        <p:nvSpPr>
          <p:cNvPr id="35" name="TextBox 53"/>
          <p:cNvSpPr txBox="1">
            <a:spLocks noChangeArrowheads="1"/>
          </p:cNvSpPr>
          <p:nvPr/>
        </p:nvSpPr>
        <p:spPr bwMode="auto">
          <a:xfrm>
            <a:off x="5737225" y="4935538"/>
            <a:ext cx="16494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3200" b="1" dirty="0">
                <a:solidFill>
                  <a:srgbClr val="292A28"/>
                </a:solidFill>
                <a:latin typeface="Avenir Heavy" charset="0"/>
                <a:cs typeface="Avenir Heavy" charset="0"/>
              </a:rPr>
              <a:t>1 in 3</a:t>
            </a:r>
          </a:p>
        </p:txBody>
      </p:sp>
      <p:pic>
        <p:nvPicPr>
          <p:cNvPr id="36" name="Picture 75" descr="Disability Icons Working-02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0" t="8955" r="19205" b="55331"/>
          <a:stretch>
            <a:fillRect/>
          </a:stretch>
        </p:blipFill>
        <p:spPr bwMode="auto">
          <a:xfrm>
            <a:off x="450850" y="3692525"/>
            <a:ext cx="6572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2"/>
          <p:cNvGrpSpPr>
            <a:grpSpLocks/>
          </p:cNvGrpSpPr>
          <p:nvPr/>
        </p:nvGrpSpPr>
        <p:grpSpPr bwMode="auto">
          <a:xfrm flipH="1">
            <a:off x="442913" y="2038350"/>
            <a:ext cx="1103312" cy="514350"/>
            <a:chOff x="442913" y="2038803"/>
            <a:chExt cx="1102890" cy="513897"/>
          </a:xfrm>
        </p:grpSpPr>
        <p:pic>
          <p:nvPicPr>
            <p:cNvPr id="38" name="Picture 39"/>
            <p:cNvPicPr>
              <a:picLocks noChangeAspect="1"/>
            </p:cNvPicPr>
            <p:nvPr/>
          </p:nvPicPr>
          <p:blipFill>
            <a:blip r:embed="rId9" cstate="email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42913" y="2038803"/>
              <a:ext cx="263099" cy="504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77" descr="Disability Icons Working-04.pn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78963" y="2040697"/>
              <a:ext cx="266840" cy="51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78" descr="Disability Icons Working-04.pn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68154" y="2040697"/>
              <a:ext cx="266840" cy="51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79" descr="Disability Icons Working-04.pn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0422" y="2040697"/>
              <a:ext cx="266840" cy="51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80" descr="Disability Icons Working-04.pn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1390" y="2040697"/>
              <a:ext cx="266840" cy="51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813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5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over option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PACE MENTORING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5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DISABILITY CONFIDENT RECRUITER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984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1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88900"/>
            <a:ext cx="993775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EFFECTIVE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58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photo-1428452932365-4e7e1c4b098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750" y="-320675"/>
            <a:ext cx="11493500" cy="766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ND Reverse Stacked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647700"/>
            <a:ext cx="1624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897467" y="284850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BARRIER FREE APPROACHES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3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360" r:id="rId2"/>
    <p:sldLayoutId id="2147484361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ctr" defTabSz="457200" rtl="0" eaLnBrk="1" latinLnBrk="0" hangingPunct="1">
        <a:spcBef>
          <a:spcPct val="20000"/>
        </a:spcBef>
        <a:buFont typeface="Arial"/>
        <a:buNone/>
        <a:defRPr sz="1600" b="0" i="0" kern="1200" baseline="0">
          <a:solidFill>
            <a:srgbClr val="FFFFFF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AND Final Logo CMYK-06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50821" r="15433" b="4826"/>
          <a:stretch/>
        </p:blipFill>
        <p:spPr bwMode="auto">
          <a:xfrm>
            <a:off x="6117749" y="4872200"/>
            <a:ext cx="3026252" cy="19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657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753" y="63627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Avenir Medium Oblique"/>
                <a:cs typeface="Avenir Medium Oblique"/>
              </a:defRPr>
            </a:lvl1pPr>
          </a:lstStyle>
          <a:p>
            <a:r>
              <a:rPr lang="en-US" dirty="0"/>
              <a:t>- Disability Awareness Training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62863"/>
            <a:ext cx="395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tx1">
                    <a:tint val="75000"/>
                  </a:schemeClr>
                </a:solidFill>
                <a:latin typeface="Avenir Medium"/>
                <a:cs typeface="Avenir Medium"/>
              </a:defRPr>
            </a:lvl1pPr>
          </a:lstStyle>
          <a:p>
            <a:r>
              <a:rPr lang="en-US" dirty="0"/>
              <a:t>0</a:t>
            </a:r>
            <a:fld id="{77BAB16C-C809-4F40-8BC4-C50A840F3132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pic>
        <p:nvPicPr>
          <p:cNvPr id="7" name="Picture 9" descr="AND Horizonta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58775"/>
            <a:ext cx="16224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1153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PRIMARY HEADING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2021616"/>
            <a:ext cx="8229600" cy="4063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Copy </a:t>
            </a:r>
            <a:br>
              <a:rPr lang="en-AU" dirty="0"/>
            </a:br>
            <a:endParaRPr lang="en-AU" dirty="0"/>
          </a:p>
          <a:p>
            <a:pPr lvl="0"/>
            <a:r>
              <a:rPr lang="en-AU" dirty="0"/>
              <a:t>Copy</a:t>
            </a:r>
          </a:p>
          <a:p>
            <a:pPr lvl="1"/>
            <a:r>
              <a:rPr lang="en-AU" dirty="0"/>
              <a:t>First point</a:t>
            </a:r>
          </a:p>
          <a:p>
            <a:pPr lvl="1"/>
            <a:r>
              <a:rPr lang="en-AU" dirty="0"/>
              <a:t>Second point</a:t>
            </a:r>
          </a:p>
          <a:p>
            <a:pPr lvl="1"/>
            <a:endParaRPr lang="en-AU" dirty="0"/>
          </a:p>
        </p:txBody>
      </p:sp>
      <p:pic>
        <p:nvPicPr>
          <p:cNvPr id="2" name="Picture 1" descr="Logo_Options-03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135" y="4403681"/>
            <a:ext cx="2691384" cy="253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3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9" r:id="rId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0" i="0" kern="1200" baseline="0">
          <a:solidFill>
            <a:schemeClr val="tx1">
              <a:lumMod val="50000"/>
              <a:lumOff val="50000"/>
            </a:schemeClr>
          </a:solidFill>
          <a:latin typeface="Avenir Light"/>
          <a:ea typeface="+mj-ea"/>
          <a:cs typeface="Avenir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 baseline="0">
          <a:solidFill>
            <a:srgbClr val="595959"/>
          </a:solidFill>
          <a:latin typeface="Avenir Light"/>
          <a:ea typeface="+mn-ea"/>
          <a:cs typeface="Avenir Light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lang="en-AU" sz="1600" b="0" i="0" kern="1200" dirty="0" smtClean="0">
          <a:solidFill>
            <a:schemeClr val="tx1"/>
          </a:solidFill>
          <a:latin typeface="Avenir Light"/>
          <a:ea typeface="+mn-ea"/>
          <a:cs typeface="Avenir Light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venir Light"/>
          <a:ea typeface="+mn-ea"/>
          <a:cs typeface="Avenir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0.xml"/><Relationship Id="rId1" Type="http://schemas.openxmlformats.org/officeDocument/2006/relationships/video" Target="https://www.youtube.com/embed/yAT-tapfqFg" TargetMode="External"/><Relationship Id="rId5" Type="http://schemas.openxmlformats.org/officeDocument/2006/relationships/image" Target="../media/image50.jpeg"/><Relationship Id="rId4" Type="http://schemas.openxmlformats.org/officeDocument/2006/relationships/hyperlink" Target="https://www.youtube.com/watch?v=yAT-tapfqF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JI54_AKtPs" TargetMode="External"/><Relationship Id="rId2" Type="http://schemas.openxmlformats.org/officeDocument/2006/relationships/slideLayout" Target="../slideLayouts/slideLayout20.xml"/><Relationship Id="rId1" Type="http://schemas.openxmlformats.org/officeDocument/2006/relationships/video" Target="https://www.youtube.com/embed/DJI54_AKtPs" TargetMode="External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0.xml"/><Relationship Id="rId1" Type="http://schemas.openxmlformats.org/officeDocument/2006/relationships/video" Target="https://www.youtube.com/embed/hq1azk_SRUM" TargetMode="External"/><Relationship Id="rId5" Type="http://schemas.openxmlformats.org/officeDocument/2006/relationships/image" Target="../media/image58.jpeg"/><Relationship Id="rId4" Type="http://schemas.openxmlformats.org/officeDocument/2006/relationships/hyperlink" Target="https://www.youtube.com/watch?v=hq1azk_SRUM&amp;t=1s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24.png"/><Relationship Id="rId21" Type="http://schemas.openxmlformats.org/officeDocument/2006/relationships/image" Target="../media/image42.jpeg"/><Relationship Id="rId7" Type="http://schemas.openxmlformats.org/officeDocument/2006/relationships/image" Target="../media/image28.pn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7.jpe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au/url?sa=i&amp;rct=j&amp;q=&amp;esrc=s&amp;source=images&amp;cd=&amp;cad=rja&amp;uact=8&amp;ved=0CAcQjRw&amp;url=https://www.recruitguelph.ca/cecs/students-alumni/disclosing-your-disability&amp;ei=tThpVIz8A8LCmQXyu4GwAg&amp;bvm=bv.79142246,d.dGY&amp;psig=AFQjCNFE7hEXcTMcyGPczKnDF1MHeW5UQQ&amp;ust=1416268299849889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578392" y="2438890"/>
            <a:ext cx="9649072" cy="19802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AU" sz="4400" b="1" dirty="0">
                <a:solidFill>
                  <a:schemeClr val="bg1"/>
                </a:solidFill>
              </a:rPr>
              <a:t>2018 Enhancing the Links Seminar </a:t>
            </a:r>
            <a:r>
              <a:rPr lang="en-A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7659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33536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Stepping Into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2736"/>
            <a:ext cx="7620000" cy="4800600"/>
          </a:xfrm>
        </p:spPr>
        <p:txBody>
          <a:bodyPr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Paid internship in Winter or Summer university break</a:t>
            </a:r>
          </a:p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Degree-relevant work experience</a:t>
            </a:r>
          </a:p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skills, build network, enhance your resume</a:t>
            </a:r>
          </a:p>
          <a:p>
            <a:endParaRPr lang="en-AU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STEPPING INTO BEGIN?</a:t>
            </a:r>
            <a:r>
              <a:rPr lang="en-AU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partnered with Sparke Helmore Lawyers to offer clerkships exclusively to law students with disability in 2005.</a:t>
            </a:r>
          </a:p>
          <a:p>
            <a:pPr marL="114300" indent="0">
              <a:buNone/>
            </a:pP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WORK?</a:t>
            </a: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Employers offer opportunities for students with disability to gain work experience in various disciplines.</a:t>
            </a:r>
          </a:p>
          <a:p>
            <a:pPr marL="114300" indent="0">
              <a:buNone/>
            </a:pP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I EXPECT?</a:t>
            </a:r>
            <a:r>
              <a:rPr lang="en-AU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Interview experience, a supportive recruitment process, valuable feedback, and degree-relevant work.</a:t>
            </a:r>
          </a:p>
          <a:p>
            <a:endParaRPr lang="en-A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073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F117A-DC90-4CFE-BE34-AC417C87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it works?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C656A-637F-4875-A92B-80EAB34DC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964" y="1916832"/>
            <a:ext cx="7620000" cy="4800600"/>
          </a:xfrm>
        </p:spPr>
        <p:txBody>
          <a:bodyPr/>
          <a:lstStyle/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Placements are for a minimum 152 hours, which can be worked as a four-week block or flexibly across a semester of study. The attendance format is negotiated between student and supervisor.</a:t>
            </a:r>
          </a:p>
          <a:p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Internships can be hosted at an </a:t>
            </a:r>
            <a:r>
              <a:rPr lang="en-US" sz="18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organisation’s</a:t>
            </a: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head office, regional or other location that gives students a chance to experience a range of tasks and project challenges, commensurate with their study and interests. </a:t>
            </a:r>
          </a:p>
          <a:p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candidate’s eligibility for Stepping Into is verified by AND. We’ll guide the host </a:t>
            </a:r>
            <a:r>
              <a:rPr lang="en-US" sz="18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adjustments that will facilitate successful business outcomes.</a:t>
            </a: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nature of a student’s disability will not be shared with the host </a:t>
            </a:r>
            <a:r>
              <a:rPr lang="en-US" sz="18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C7FDC-3E30-4972-97A3-0AA57239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699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1D349-ADB6-4C5F-AA0F-63BF86CE6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88" y="952600"/>
            <a:ext cx="8229600" cy="633536"/>
          </a:xfrm>
        </p:spPr>
        <p:txBody>
          <a:bodyPr>
            <a:normAutofit/>
          </a:bodyPr>
          <a:lstStyle/>
          <a:p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for Employers and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E7C23-53E4-4CCE-94FF-0CF54BAD8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Stepping Into is a national internship program that connects skilled and talented university students with disability to your business. It will support you to cultivate an inclusive and diverse workplace culture.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Managers and supervisors who have taken part in the program are impressed by the high </a:t>
            </a:r>
            <a:r>
              <a:rPr lang="en-US" sz="18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calibre</a:t>
            </a: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students and tell us the program supports their colleagues to build their disability confidence.</a:t>
            </a:r>
          </a:p>
          <a:p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benefits</a:t>
            </a:r>
          </a:p>
          <a:p>
            <a:pPr marL="0" indent="0">
              <a:buNone/>
            </a:pPr>
            <a:endParaRPr lang="en-US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your disability confidence by working alongside people with disability.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an employer of choice for people with disability.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 a diverse and inclusive workforce to support innovation and change. 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Gain customer loyalty.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Strengthen workplace morale and productivity. </a:t>
            </a:r>
          </a:p>
          <a:p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 show employees with disability have fewer scheduled absences than employees without disability, as well as increased tenure.</a:t>
            </a:r>
          </a:p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2A972E-74F8-45FA-A45A-86C9281E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572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1D349-ADB6-4C5F-AA0F-63BF86CE6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88" y="952600"/>
            <a:ext cx="8229600" cy="633536"/>
          </a:xfrm>
        </p:spPr>
        <p:txBody>
          <a:bodyPr>
            <a:normAutofit/>
          </a:bodyPr>
          <a:lstStyle/>
          <a:p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for Students and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E7C23-53E4-4CCE-94FF-0CF54BAD8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AND’s Stepping Into program can help you gain paid, hands-on work experience with leading Australian businesses.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work closely with these sought-after organizations' to ensure quality internships are delivered in accessible and inclusive working environments.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 your self-confidence and build your network of contacts, while you study. Stepping Into will make it easier for you to transition from study to employment.</a:t>
            </a:r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Gain valuable career-relevant work experience.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new skills to enhance your resume.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 your knowledge of your chosen industry and get a ‘foot in the door’.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networking and social skills in a professional environment.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your job application and interview techniques.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Preview a job or workplace to see if it’s right for you.</a:t>
            </a:r>
          </a:p>
          <a:p>
            <a:r>
              <a:rPr lang="en-US" sz="17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 support throughout the program. </a:t>
            </a:r>
          </a:p>
          <a:p>
            <a:endParaRPr lang="en-AU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2A972E-74F8-45FA-A45A-86C9281E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9342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33536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Timeframes &amp; Eligibility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4744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2018/2019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August-September: Applications open 03/09/2018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October-November: Interviews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December-February: Placements commence</a:t>
            </a:r>
          </a:p>
          <a:p>
            <a:pPr marL="114300" indent="0">
              <a:buNone/>
            </a:pPr>
            <a:endParaRPr lang="en-AU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WINTER 2019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March-April: Applications open (TBA)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May-June: Interviews</a:t>
            </a:r>
          </a:p>
          <a:p>
            <a:pPr marL="400050" indent="-285750"/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July-August: Placements commence</a:t>
            </a:r>
          </a:p>
          <a:p>
            <a:pPr marL="114300" indent="0">
              <a:buNone/>
            </a:pP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 or Final year at University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Registered with your University’s Disability Services</a:t>
            </a:r>
          </a:p>
          <a:p>
            <a:pPr marL="0" indent="0">
              <a:buNone/>
            </a:pPr>
            <a:endParaRPr lang="en-AU" dirty="0">
              <a:solidFill>
                <a:schemeClr val="tx2"/>
              </a:solidFill>
            </a:endParaRPr>
          </a:p>
        </p:txBody>
      </p:sp>
      <p:pic>
        <p:nvPicPr>
          <p:cNvPr id="4" name="Picture 3" descr="A person standing in front of a refrigerator&#10;&#10;Description generated with very high confidence">
            <a:extLst>
              <a:ext uri="{FF2B5EF4-FFF2-40B4-BE49-F238E27FC236}">
                <a16:creationId xmlns:a16="http://schemas.microsoft.com/office/drawing/2014/main" id="{A3A04F49-8D91-43F2-81DB-EAA2BF9D90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8" r="19713"/>
          <a:stretch/>
        </p:blipFill>
        <p:spPr>
          <a:xfrm>
            <a:off x="5984250" y="555104"/>
            <a:ext cx="3159749" cy="337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5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80648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Stepping Into Video</a:t>
            </a:r>
            <a:endParaRPr lang="en-AU" sz="4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id="{D6CCDCDA-2195-43AF-AD08-DD41036E00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01214" y="2143125"/>
            <a:ext cx="6766498" cy="38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17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75963"/>
            <a:ext cx="80648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PACE Mentoring </a:t>
            </a:r>
          </a:p>
          <a:p>
            <a:endParaRPr lang="en-AU" dirty="0">
              <a:solidFill>
                <a:schemeClr val="tx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F34449-8F03-4006-9E30-33EEC349BB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9144000" cy="609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680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PACE Overview </a:t>
            </a:r>
            <a:endParaRPr lang="en-US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7620000" cy="4800600"/>
          </a:xfrm>
        </p:spPr>
        <p:txBody>
          <a:bodyPr>
            <a:normAutofit/>
          </a:bodyPr>
          <a:lstStyle/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runs from April – August &amp; August - November</a:t>
            </a:r>
          </a:p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Involves minimum of 6-8 face-to-face meetings </a:t>
            </a:r>
          </a:p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are usually 1-2 hours </a:t>
            </a:r>
          </a:p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are held at the mentor’s workplace</a:t>
            </a:r>
          </a:p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are mentee-led – set the agenda etc. </a:t>
            </a:r>
          </a:p>
          <a:p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towards mentee’s career objectives and goals</a:t>
            </a:r>
          </a:p>
          <a:p>
            <a:pPr marL="0" indent="0">
              <a:buNone/>
            </a:pP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7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Two people standing in a room&#10;&#10;Description generated with very high confidence">
            <a:extLst>
              <a:ext uri="{FF2B5EF4-FFF2-40B4-BE49-F238E27FC236}">
                <a16:creationId xmlns:a16="http://schemas.microsoft.com/office/drawing/2014/main" id="{67C52409-DA43-4EC1-B32A-C6C7FE1526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9" r="2" b="25797"/>
          <a:stretch/>
        </p:blipFill>
        <p:spPr>
          <a:xfrm>
            <a:off x="4937781" y="1691641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12" name="Picture 11" descr="A person standing in front of a computer&#10;&#10;Description generated with very high confidence">
            <a:extLst>
              <a:ext uri="{FF2B5EF4-FFF2-40B4-BE49-F238E27FC236}">
                <a16:creationId xmlns:a16="http://schemas.microsoft.com/office/drawing/2014/main" id="{939AE71E-AC35-4C5F-93A0-F8C79A298E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" r="2" b="29547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326" y="3465824"/>
            <a:ext cx="5383510" cy="471587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ideas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326" y="4102002"/>
            <a:ext cx="3204244" cy="2581833"/>
          </a:xfrm>
        </p:spPr>
        <p:txBody>
          <a:bodyPr anchor="t">
            <a:normAutofit fontScale="62500" lnSpcReduction="20000"/>
          </a:bodyPr>
          <a:lstStyle/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 expectations / goals 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the business works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development – networking (LinkedIn)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skills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Mock interviews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application practice 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Dress codes  </a:t>
            </a:r>
          </a:p>
          <a:p>
            <a:pPr marL="360363" indent="-360363"/>
            <a:r>
              <a:rPr lang="en-A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of action – post PACE</a:t>
            </a:r>
          </a:p>
          <a:p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59A537-5A0C-45DE-A4C6-E9C46F5E08FC}"/>
              </a:ext>
            </a:extLst>
          </p:cNvPr>
          <p:cNvSpPr txBox="1"/>
          <p:nvPr/>
        </p:nvSpPr>
        <p:spPr>
          <a:xfrm>
            <a:off x="63690" y="836713"/>
            <a:ext cx="4652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Mentees and Eligibility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084CD3-87CA-4EAE-9821-9C0D3635361F}"/>
              </a:ext>
            </a:extLst>
          </p:cNvPr>
          <p:cNvSpPr txBox="1"/>
          <p:nvPr/>
        </p:nvSpPr>
        <p:spPr>
          <a:xfrm>
            <a:off x="291008" y="2116162"/>
            <a:ext cx="34993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years of age 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student or jobseeker with disability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have previous work experience </a:t>
            </a:r>
          </a:p>
          <a:p>
            <a:endParaRPr lang="en-AU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E7E996-7425-42BA-BB10-EE844F9A3807}"/>
              </a:ext>
            </a:extLst>
          </p:cNvPr>
          <p:cNvSpPr txBox="1"/>
          <p:nvPr/>
        </p:nvSpPr>
        <p:spPr>
          <a:xfrm>
            <a:off x="317182" y="1719235"/>
            <a:ext cx="187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</a:t>
            </a:r>
          </a:p>
        </p:txBody>
      </p:sp>
    </p:spTree>
    <p:extLst>
      <p:ext uri="{BB962C8B-B14F-4D97-AF65-F5344CB8AC3E}">
        <p14:creationId xmlns:p14="http://schemas.microsoft.com/office/powerpoint/2010/main" val="2145601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Mentees Participate? 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4" y="1628800"/>
            <a:ext cx="5770984" cy="24672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be re-entering the workforce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be transitioning to work after University/TAFE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University/TAFE student wanting to gain workplace exposure 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Exploring a career change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Seeking new or different skills 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grow their workplace confidence </a:t>
            </a: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0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633536"/>
          </a:xfrm>
        </p:spPr>
        <p:txBody>
          <a:bodyPr>
            <a:normAutofit fontScale="90000"/>
          </a:bodyPr>
          <a:lstStyle/>
          <a:p>
            <a:r>
              <a:rPr lang="en-AU" sz="3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2168"/>
            <a:ext cx="7067128" cy="4149080"/>
          </a:xfrm>
        </p:spPr>
        <p:txBody>
          <a:bodyPr>
            <a:noAutofit/>
          </a:bodyPr>
          <a:lstStyle/>
          <a:p>
            <a:pPr>
              <a:spcBef>
                <a:spcPts val="250"/>
              </a:spcBef>
            </a:pPr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Australian Network on Disability</a:t>
            </a:r>
          </a:p>
          <a:p>
            <a:pPr marL="400050" lvl="1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member organisations</a:t>
            </a:r>
          </a:p>
          <a:p>
            <a:pPr marL="400050" lvl="1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Information</a:t>
            </a:r>
          </a:p>
          <a:p>
            <a:pPr marL="400050" lvl="1" indent="0">
              <a:spcBef>
                <a:spcPts val="250"/>
              </a:spcBef>
              <a:buNone/>
            </a:pPr>
            <a:endParaRPr lang="en-AU" sz="105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50"/>
              </a:spcBef>
            </a:pPr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Statistics</a:t>
            </a:r>
          </a:p>
          <a:p>
            <a:pPr marL="400050" lvl="1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Statistics on people in the workforce with Disability</a:t>
            </a:r>
          </a:p>
          <a:p>
            <a:pPr marL="400050" lvl="1" indent="0">
              <a:spcBef>
                <a:spcPts val="250"/>
              </a:spcBef>
              <a:buNone/>
            </a:pPr>
            <a:endParaRPr lang="en-AU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50"/>
              </a:spcBef>
            </a:pPr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Disability Programs</a:t>
            </a:r>
          </a:p>
          <a:p>
            <a:pPr marL="0" indent="0">
              <a:spcBef>
                <a:spcPts val="250"/>
              </a:spcBef>
              <a:buNone/>
            </a:pPr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Stepping into Internship</a:t>
            </a:r>
          </a:p>
          <a:p>
            <a:pPr marL="0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PACE Mentoring</a:t>
            </a:r>
          </a:p>
          <a:p>
            <a:pPr marL="400050" lvl="1" indent="0">
              <a:spcBef>
                <a:spcPts val="250"/>
              </a:spcBef>
              <a:buNone/>
            </a:pPr>
            <a:endParaRPr lang="en-AU" sz="105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50"/>
              </a:spcBef>
            </a:pPr>
            <a:r>
              <a:rPr lang="en-A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Information</a:t>
            </a:r>
          </a:p>
          <a:p>
            <a:pPr marL="400050" lvl="1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Disability Management in the Workplace</a:t>
            </a:r>
          </a:p>
          <a:p>
            <a:pPr marL="400050" lvl="1" indent="0">
              <a:spcBef>
                <a:spcPts val="250"/>
              </a:spcBef>
              <a:buNone/>
            </a:pP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Workplace Adjustments</a:t>
            </a:r>
          </a:p>
        </p:txBody>
      </p:sp>
    </p:spTree>
    <p:extLst>
      <p:ext uri="{BB962C8B-B14F-4D97-AF65-F5344CB8AC3E}">
        <p14:creationId xmlns:p14="http://schemas.microsoft.com/office/powerpoint/2010/main" val="1001921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AB16C-C809-4F40-8BC4-C50A840F3132}" type="slidenum">
              <a:rPr lang="en-US" smtClean="0"/>
              <a:t>20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Mentoring?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2020957"/>
            <a:ext cx="8229600" cy="43419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Mentoring is a developmental partnership through which one person shares knowledge, skills, information and passion to foster the personal and professional growth of someone else</a:t>
            </a:r>
            <a:endParaRPr lang="en-A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3538B6-946B-4F19-8EB7-156D9BF49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17" y="3956868"/>
            <a:ext cx="3615566" cy="240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97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E5EA-7492-496F-A129-D9CD1D5D1C6F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05672"/>
            <a:ext cx="9449546" cy="771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15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 of the Mentor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8927"/>
            <a:ext cx="8229600" cy="43360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AU" sz="1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4013" indent="-354013"/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their experience - work and life</a:t>
            </a:r>
          </a:p>
          <a:p>
            <a:pPr marL="354013" indent="-354013"/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open to doing things differently</a:t>
            </a:r>
          </a:p>
          <a:p>
            <a:pPr marL="354013" indent="-354013"/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clear and set expectations with the mentee</a:t>
            </a:r>
          </a:p>
          <a:p>
            <a:pPr marL="354013" indent="-354013"/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constructive feedback</a:t>
            </a:r>
          </a:p>
          <a:p>
            <a:pPr marL="0" indent="0">
              <a:buNone/>
            </a:pPr>
            <a:endParaRPr lang="en-A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skills and knowledge </a:t>
            </a:r>
          </a:p>
          <a:p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 your understanding of access and inclusion in the workplace</a:t>
            </a:r>
          </a:p>
          <a:p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your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organisation’s</a:t>
            </a: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disability confidence</a:t>
            </a:r>
          </a:p>
          <a:p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 back and provide support </a:t>
            </a:r>
          </a:p>
          <a:p>
            <a:pPr marL="0" indent="0">
              <a:buNone/>
            </a:pPr>
            <a:endParaRPr lang="en-A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A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563" y="479647"/>
            <a:ext cx="271023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A3B9B-B8FF-4188-96A2-48F5013AC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>
                <a:hlinkClick r:id="rId3"/>
              </a:rPr>
              <a:t>PACE Mentoring Video  - MENTOR</a:t>
            </a:r>
            <a:endParaRPr lang="en-AU" sz="2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13EA6-A025-40EA-A864-B1388BAD8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23</a:t>
            </a:fld>
            <a:endParaRPr lang="en-AU"/>
          </a:p>
        </p:txBody>
      </p:sp>
      <p:pic>
        <p:nvPicPr>
          <p:cNvPr id="8" name="Online Media 7">
            <a:hlinkClick r:id="" action="ppaction://media"/>
            <a:extLst>
              <a:ext uri="{FF2B5EF4-FFF2-40B4-BE49-F238E27FC236}">
                <a16:creationId xmlns:a16="http://schemas.microsoft.com/office/drawing/2014/main" id="{182DCCAA-6C7C-4328-8E6B-656AFDC6D39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69618" y="1844824"/>
            <a:ext cx="7819374" cy="439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06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75963"/>
            <a:ext cx="80648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PACE Mentoring Video - Mentee </a:t>
            </a:r>
            <a:endParaRPr lang="en-AU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  <p:pic>
        <p:nvPicPr>
          <p:cNvPr id="3" name="Online Media 2">
            <a:hlinkClick r:id="" action="ppaction://media"/>
            <a:extLst>
              <a:ext uri="{FF2B5EF4-FFF2-40B4-BE49-F238E27FC236}">
                <a16:creationId xmlns:a16="http://schemas.microsoft.com/office/drawing/2014/main" id="{5FB014C6-9C90-45D6-AEEA-DD6A206EE95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22648" y="1937737"/>
            <a:ext cx="7344816" cy="41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60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33536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216"/>
            <a:ext cx="7620000" cy="4925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RIGHTS</a:t>
            </a:r>
          </a:p>
          <a:p>
            <a:pPr marL="0" indent="0">
              <a:buNone/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DDA prohibits discrimination against people with disability throughout all stages of the employment process.</a:t>
            </a:r>
          </a:p>
          <a:p>
            <a:pPr marL="0" indent="0">
              <a:buNone/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Employers are obligated to make adjustments to accommodate an individual’s disability.</a:t>
            </a:r>
          </a:p>
          <a:p>
            <a:pPr marL="0" indent="0">
              <a:buNone/>
            </a:pPr>
            <a:endParaRPr lang="en-AU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WORKPLACE ADJUSTMENTS</a:t>
            </a:r>
          </a:p>
          <a:p>
            <a:pPr marL="0" indent="0">
              <a:buNone/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Workplace adjustments allow a person to: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 the inherent or essential requirements of their job safely in the workplace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equal opportunity in recruitment processes, promotion and ongoing development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 equitable terms and conditions of employment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Maximise productivity</a:t>
            </a:r>
          </a:p>
          <a:p>
            <a:pPr marL="0" indent="0">
              <a:buNone/>
            </a:pPr>
            <a:endParaRPr lang="en-AU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93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Workplace Adjustment?</a:t>
            </a:r>
            <a:endParaRPr lang="en-A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49570"/>
            <a:ext cx="8229600" cy="313472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A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workplace adjustment is a </a:t>
            </a:r>
            <a:r>
              <a:rPr lang="en-A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lang="en-A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work process, practice, procedure or environment that </a:t>
            </a:r>
            <a:r>
              <a:rPr lang="en-A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enables</a:t>
            </a:r>
            <a:r>
              <a:rPr lang="en-A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candidate or employee with disability to perform the inherent requirement of the job</a:t>
            </a:r>
          </a:p>
          <a:p>
            <a:pPr marL="365125" indent="-365125" eaLnBrk="1" hangingPunct="1"/>
            <a:endParaRPr lang="en-A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16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7751"/>
            <a:ext cx="8229600" cy="6335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most common adjustments?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297" y="1770380"/>
            <a:ext cx="8686800" cy="4490720"/>
          </a:xfrm>
        </p:spPr>
        <p:txBody>
          <a:bodyPr numCol="2">
            <a:normAutofit/>
          </a:bodyPr>
          <a:lstStyle/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Accessible premises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Assistive technology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Supervision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Ergonomic equipment</a:t>
            </a:r>
          </a:p>
          <a:p>
            <a:pPr fontAlgn="t">
              <a:lnSpc>
                <a:spcPct val="150000"/>
              </a:lnSpc>
            </a:pPr>
            <a:r>
              <a:rPr lang="en-A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Auslan</a:t>
            </a: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Captioning 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design</a:t>
            </a:r>
          </a:p>
          <a:p>
            <a:pPr fontAlgn="t">
              <a:lnSpc>
                <a:spcPct val="150000"/>
              </a:lnSpc>
            </a:pPr>
            <a:endParaRPr lang="en-A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support/mentoring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Adjustments to communication styles 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Workstation accommodation 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working hours </a:t>
            </a:r>
          </a:p>
          <a:p>
            <a:pPr fontAlgn="t">
              <a:lnSpc>
                <a:spcPct val="150000"/>
              </a:lnSpc>
            </a:pPr>
            <a:r>
              <a:rPr lang="en-A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Psychological support</a:t>
            </a:r>
          </a:p>
          <a:p>
            <a:endParaRPr lang="en-AU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49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31337D-8FA0-4F65-881A-A5F4324AB4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4" t="25977" b="16539"/>
          <a:stretch/>
        </p:blipFill>
        <p:spPr>
          <a:xfrm>
            <a:off x="1259632" y="3284984"/>
            <a:ext cx="4102474" cy="272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EBE5E9F-91C2-43FE-BEC5-4FB9A0F721D0}"/>
              </a:ext>
            </a:extLst>
          </p:cNvPr>
          <p:cNvSpPr/>
          <p:nvPr/>
        </p:nvSpPr>
        <p:spPr>
          <a:xfrm>
            <a:off x="755576" y="1340768"/>
            <a:ext cx="7236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indent="0">
              <a:buNone/>
            </a:pPr>
            <a:r>
              <a:rPr lang="en-A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Programs Team</a:t>
            </a:r>
          </a:p>
          <a:p>
            <a:pPr marL="292608" lvl="1" indent="0">
              <a:buNone/>
            </a:pPr>
            <a:r>
              <a:rPr lang="en-A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1300 36 36 45   </a:t>
            </a:r>
            <a:r>
              <a:rPr lang="en-AU" sz="28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applications@and.org.au</a:t>
            </a:r>
            <a:endParaRPr lang="en-AU" sz="2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33536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19" y="1614264"/>
            <a:ext cx="7620000" cy="480060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a member-based organisation </a:t>
            </a:r>
          </a:p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not a recruitment agency</a:t>
            </a:r>
          </a:p>
          <a:p>
            <a:pPr>
              <a:lnSpc>
                <a:spcPct val="160000"/>
              </a:lnSpc>
            </a:pP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not a charity</a:t>
            </a:r>
          </a:p>
          <a:p>
            <a:endParaRPr lang="en-AU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PURPOSE</a:t>
            </a:r>
            <a:r>
              <a:rPr lang="en-A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advance the equitable inclusion of people with disability in all aspects of business</a:t>
            </a:r>
          </a:p>
          <a:p>
            <a:pPr marL="114300" indent="0">
              <a:buNone/>
            </a:pP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VISION</a:t>
            </a:r>
            <a: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a disability confident Australia as a national peak body.</a:t>
            </a:r>
          </a:p>
          <a:p>
            <a:pPr marL="114300" indent="0">
              <a:buNone/>
            </a:pP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</a:t>
            </a:r>
            <a:r>
              <a:rPr lang="en-A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expert advice and services on disability to employers, Government representatives and industry bodies</a:t>
            </a:r>
          </a:p>
          <a:p>
            <a:endParaRPr lang="en-A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66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DAA6D-BC16-41F3-BF9D-8BB6D0D31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– What we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139D7-165B-4175-8007-7FB4A1F6A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07117"/>
            <a:ext cx="7620000" cy="4800600"/>
          </a:xfrm>
        </p:spPr>
        <p:txBody>
          <a:bodyPr>
            <a:normAutofit/>
          </a:bodyPr>
          <a:lstStyle/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and Inclusion Index</a:t>
            </a:r>
          </a:p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Consultancy Services</a:t>
            </a:r>
          </a:p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Solutions</a:t>
            </a:r>
          </a:p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Connecting People with disability with business</a:t>
            </a:r>
          </a:p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Disability Confident Recruiter</a:t>
            </a:r>
          </a:p>
          <a:p>
            <a:r>
              <a:rPr lang="en-A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Consultancy partners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B1E79A-800D-4583-998C-52D46F2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6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60196-B546-4411-BE12-C8EE3C38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75CF2-2686-4AA8-B3C4-79E366972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7620000" cy="4800600"/>
          </a:xfrm>
        </p:spPr>
        <p:txBody>
          <a:bodyPr/>
          <a:lstStyle/>
          <a:p>
            <a:pPr marL="0" indent="0">
              <a:buNone/>
            </a:pPr>
            <a:endParaRPr lang="en-US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Australian Network on Disability (AND) is Australia’s only business network, dedicated to supporting your access and inclusion goals.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make it easier for you to welcome people with disability as customers and employees.</a:t>
            </a:r>
          </a:p>
          <a:p>
            <a:pPr marL="0" indent="0">
              <a:buNone/>
            </a:pPr>
            <a:endParaRPr lang="en-A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A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Articulate your specific business case for inclusion of people with disability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strategies for access and inclusion to Human Resources, Diversity and Corporate Social Responsibility objectives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 disability confidence</a:t>
            </a:r>
          </a:p>
          <a:p>
            <a:r>
              <a:rPr lang="en-AU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diversity leaders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86DC9D-BE2F-46F9-8D30-495B2F1C4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5427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035" y="4097419"/>
            <a:ext cx="2135086" cy="63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5" y="1286074"/>
            <a:ext cx="1311995" cy="64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134" y="4228582"/>
            <a:ext cx="1647723" cy="57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62" y="4941168"/>
            <a:ext cx="2032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574" y="2453399"/>
            <a:ext cx="973747" cy="9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6" descr="G:\!Working Directory\Member &amp; Client folders\ANZ Bank\2010\Logos - DO NOT USE WITHOUT PERMISSION\ANZ_H_blue\ANZ_H_blue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" t="21257" r="4124" b="9134"/>
          <a:stretch/>
        </p:blipFill>
        <p:spPr bwMode="auto">
          <a:xfrm>
            <a:off x="2655802" y="1386334"/>
            <a:ext cx="1301750" cy="5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240" y="5514106"/>
            <a:ext cx="1314749" cy="98606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71"/>
          <a:stretch/>
        </p:blipFill>
        <p:spPr>
          <a:xfrm>
            <a:off x="4556321" y="1508597"/>
            <a:ext cx="1278660" cy="420612"/>
          </a:xfrm>
          <a:prstGeom prst="rect">
            <a:avLst/>
          </a:prstGeom>
        </p:spPr>
      </p:pic>
      <p:pic>
        <p:nvPicPr>
          <p:cNvPr id="1026" name="Picture 2" descr="http://www.and.org.au/img.php?f=/data/Member_logos/Gold_members/Coles_logo_high_res.jpg&amp;p=toWidth&amp;o=jpg&amp;a%5bwidth%5d=150&amp;a%5bheight%5d=141&amp;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941" y="5235495"/>
            <a:ext cx="1237947" cy="3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39" y="4228582"/>
            <a:ext cx="1063396" cy="712585"/>
          </a:xfrm>
          <a:prstGeom prst="rect">
            <a:avLst/>
          </a:prstGeom>
        </p:spPr>
      </p:pic>
      <p:pic>
        <p:nvPicPr>
          <p:cNvPr id="2" name="Picture 2" descr="G:\!Working Directory\Member Client folders\Dept of Employment\2014\Dept of Employment logo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84" y="2752500"/>
            <a:ext cx="2218995" cy="55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!Working Directory\Member Client folders\Dept of the Environment\2014\Dept the Environment stacked PNG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34" y="5433567"/>
            <a:ext cx="1798807" cy="103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!Working Directory\Member Client folders\Dept of Agriculture\Logo\DoAWR Logo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64" y="5589041"/>
            <a:ext cx="1550987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:\!Working Directory\Member Client folders\IP Australia\Logo\IPAust_stacked_600dpi (3)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591" y="242569"/>
            <a:ext cx="1349974" cy="8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!Working Directory\Member Client folders\Legal Aid NSW\Legal Aid logo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086" y="3413955"/>
            <a:ext cx="1677761" cy="46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!Working Directory\Member Client folders\National Disability Insurance Agency\Logo\NDIA-logo-colour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740" y="2137631"/>
            <a:ext cx="2370465" cy="78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!Working Directory\Member Client folders\Queensland Treasury Corp\QTC Logo VertBlue reduced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093" y="298369"/>
            <a:ext cx="892107" cy="135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!Working Directory\Member Client folders\Safe Work Australia\2015\SWA_logo_stacked.jpg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14" y="3645024"/>
            <a:ext cx="1057275" cy="110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!Working Directory\Member Client folders\Australian Competition Consumer Commission\2012\ACCC logo__PRINT_CMYK.jp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006" y="297915"/>
            <a:ext cx="213995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441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Profile of Australian Population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4934" y="3508364"/>
            <a:ext cx="31052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18.5%</a:t>
            </a:r>
            <a:r>
              <a:rPr lang="en-GB" sz="2200" b="1" dirty="0">
                <a:solidFill>
                  <a:srgbClr val="FF33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GB" sz="22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of the </a:t>
            </a:r>
            <a:r>
              <a:rPr lang="en-GB" sz="2200" dirty="0">
                <a:solidFill>
                  <a:srgbClr val="0000FF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population</a:t>
            </a:r>
            <a:r>
              <a:rPr lang="en-GB" sz="22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has</a:t>
            </a:r>
            <a:r>
              <a:rPr lang="en-GB" sz="22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disability, that’s over </a:t>
            </a:r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4 million </a:t>
            </a:r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Australians</a:t>
            </a:r>
          </a:p>
        </p:txBody>
      </p:sp>
      <p:pic>
        <p:nvPicPr>
          <p:cNvPr id="30" name="Picture 2" descr="https://encrypted-tbn3.gstatic.com/images?q=tbn:ANd9GcSbQyEvVuvsWcqi8HZNPNV2-nvr5j7zCqHTAupL3eJmmhKfrNBZ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082679"/>
            <a:ext cx="2426350" cy="242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6127248" y="3508364"/>
            <a:ext cx="282369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45% </a:t>
            </a:r>
          </a:p>
          <a:p>
            <a:pPr algn="ctr"/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Australians will experience a </a:t>
            </a:r>
            <a:r>
              <a:rPr lang="en-GB" sz="2200" dirty="0">
                <a:solidFill>
                  <a:srgbClr val="0000FF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mental health disorder </a:t>
            </a:r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in their lifetime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96034" y="1949992"/>
            <a:ext cx="766439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in 5</a:t>
            </a:r>
          </a:p>
          <a:p>
            <a:pPr algn="ctr"/>
            <a:r>
              <a:rPr lang="en-AU" sz="2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have a disability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8134" y="5836177"/>
            <a:ext cx="54568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Disability can be </a:t>
            </a:r>
            <a:r>
              <a:rPr lang="en-GB" sz="2200" dirty="0">
                <a:solidFill>
                  <a:srgbClr val="0000FF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visible or invisible</a:t>
            </a:r>
            <a:endParaRPr lang="en-GB" sz="22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827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Prevalence of Disability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777" y="2060848"/>
            <a:ext cx="573165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559" y="2060848"/>
            <a:ext cx="573165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740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8522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303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085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866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5648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2429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9211" y="2060848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5992" y="2060848"/>
            <a:ext cx="573166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060848"/>
            <a:ext cx="573166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0" y="2060848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15</a:t>
            </a:r>
            <a:endParaRPr lang="en-GB" altLang="en-US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777" y="3053589"/>
            <a:ext cx="573165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559" y="3053589"/>
            <a:ext cx="573165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740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8522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303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085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866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5648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2429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9211" y="3053589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5992" y="3053589"/>
            <a:ext cx="573166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40"/>
          <p:cNvSpPr txBox="1">
            <a:spLocks noChangeArrowheads="1"/>
          </p:cNvSpPr>
          <p:nvPr/>
        </p:nvSpPr>
        <p:spPr bwMode="auto">
          <a:xfrm>
            <a:off x="0" y="3025270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en-AU" altLang="en-US" sz="20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en-GB" altLang="en-US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0763" y="3935443"/>
            <a:ext cx="571764" cy="5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7545" y="3935443"/>
            <a:ext cx="571764" cy="5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4326" y="3935443"/>
            <a:ext cx="571764" cy="5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1108" y="3935443"/>
            <a:ext cx="571764" cy="5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56"/>
          <p:cNvSpPr txBox="1">
            <a:spLocks noChangeArrowheads="1"/>
          </p:cNvSpPr>
          <p:nvPr/>
        </p:nvSpPr>
        <p:spPr bwMode="auto">
          <a:xfrm>
            <a:off x="0" y="3907124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45</a:t>
            </a:r>
            <a:endParaRPr lang="en-GB" altLang="en-US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961" y="4881693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5743" y="4881693"/>
            <a:ext cx="571764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72"/>
          <p:cNvSpPr txBox="1">
            <a:spLocks noChangeArrowheads="1"/>
          </p:cNvSpPr>
          <p:nvPr/>
        </p:nvSpPr>
        <p:spPr bwMode="auto">
          <a:xfrm>
            <a:off x="0" y="4853375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60</a:t>
            </a:r>
            <a:endParaRPr lang="en-GB" altLang="en-US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7608" y="5713048"/>
            <a:ext cx="573165" cy="5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88"/>
          <p:cNvSpPr txBox="1">
            <a:spLocks noChangeArrowheads="1"/>
          </p:cNvSpPr>
          <p:nvPr/>
        </p:nvSpPr>
        <p:spPr bwMode="auto">
          <a:xfrm>
            <a:off x="0" y="5684729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75</a:t>
            </a:r>
            <a:endParaRPr lang="en-GB" altLang="en-US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203" y="5713048"/>
            <a:ext cx="270466" cy="5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6972" y="4881694"/>
            <a:ext cx="270467" cy="5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3360" y="3935443"/>
            <a:ext cx="270466" cy="5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598" y="3053589"/>
            <a:ext cx="270466" cy="5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598" y="2060849"/>
            <a:ext cx="270466" cy="5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9"/>
          <p:cNvSpPr txBox="1">
            <a:spLocks noChangeArrowheads="1"/>
          </p:cNvSpPr>
          <p:nvPr/>
        </p:nvSpPr>
        <p:spPr bwMode="auto">
          <a:xfrm>
            <a:off x="0" y="2348880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1:13</a:t>
            </a:r>
            <a:endParaRPr lang="en-GB" alt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96"/>
          <p:cNvSpPr txBox="1">
            <a:spLocks noChangeArrowheads="1"/>
          </p:cNvSpPr>
          <p:nvPr/>
        </p:nvSpPr>
        <p:spPr bwMode="auto">
          <a:xfrm>
            <a:off x="0" y="3354512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1:12</a:t>
            </a:r>
            <a:endParaRPr lang="en-GB" alt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97"/>
          <p:cNvSpPr txBox="1">
            <a:spLocks noChangeArrowheads="1"/>
          </p:cNvSpPr>
          <p:nvPr/>
        </p:nvSpPr>
        <p:spPr bwMode="auto">
          <a:xfrm>
            <a:off x="0" y="4211796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1:6</a:t>
            </a:r>
            <a:endParaRPr lang="en-GB" alt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98"/>
          <p:cNvSpPr txBox="1">
            <a:spLocks noChangeArrowheads="1"/>
          </p:cNvSpPr>
          <p:nvPr/>
        </p:nvSpPr>
        <p:spPr bwMode="auto">
          <a:xfrm>
            <a:off x="0" y="5147900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1:3</a:t>
            </a:r>
            <a:endParaRPr lang="en-GB" alt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99"/>
          <p:cNvSpPr txBox="1">
            <a:spLocks noChangeArrowheads="1"/>
          </p:cNvSpPr>
          <p:nvPr/>
        </p:nvSpPr>
        <p:spPr bwMode="auto">
          <a:xfrm>
            <a:off x="0" y="5992206"/>
            <a:ext cx="241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AU" alt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1:2</a:t>
            </a:r>
            <a:endParaRPr lang="en-GB" alt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7862" y="3936464"/>
            <a:ext cx="571764" cy="5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73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7" grpId="0"/>
      <p:bldP spid="42" grpId="0"/>
      <p:bldP spid="45" grpId="0"/>
      <p:bldP spid="47" grpId="0"/>
      <p:bldP spid="53" grpId="0"/>
      <p:bldP spid="54" grpId="0"/>
      <p:bldP spid="55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9D64-A595-42DE-A9F6-2F4AA14E1F00}" type="slidenum">
              <a:rPr lang="en-AU" smtClean="0"/>
              <a:pPr/>
              <a:t>9</a:t>
            </a:fld>
            <a:endParaRPr lang="en-A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9600" y="1267791"/>
            <a:ext cx="8229600" cy="633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800" b="0" i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venir Light"/>
                <a:ea typeface="+mj-ea"/>
                <a:cs typeface="Avenir Light"/>
              </a:defRPr>
            </a:lvl1pPr>
          </a:lstStyle>
          <a:p>
            <a:r>
              <a:rPr lang="en-AU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Programs</a:t>
            </a:r>
          </a:p>
        </p:txBody>
      </p:sp>
      <p:pic>
        <p:nvPicPr>
          <p:cNvPr id="8" name="Picture 2" descr="G:\!Working Directory\Marketing and Communications\Logos\AND logo 2015\MASTER LOGOS\JPEGS\Sub brands logos\AND logo PAC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393528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!Working Directory\Marketing and Communications\Logos\AND logo 2015\MASTER LOGOS\JPEGS\Sub brands logos\AND logo STEPPIN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591" y="3012447"/>
            <a:ext cx="3341825" cy="149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531814"/>
      </p:ext>
    </p:extLst>
  </p:cSld>
  <p:clrMapOvr>
    <a:masterClrMapping/>
  </p:clrMapOvr>
</p:sld>
</file>

<file path=ppt/theme/theme1.xml><?xml version="1.0" encoding="utf-8"?>
<a:theme xmlns:a="http://schemas.openxmlformats.org/drawingml/2006/main" name="AND 2015 Them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 2015 Theme2" id="{4D71ECB9-D7F9-4F1B-82B7-A9A8811097FB}" vid="{05C80D2B-B4E3-4F86-9551-13F13CF8B5C7}"/>
    </a:ext>
  </a:extLst>
</a:theme>
</file>

<file path=ppt/theme/theme10.xml><?xml version="1.0" encoding="utf-8"?>
<a:theme xmlns:a="http://schemas.openxmlformats.org/drawingml/2006/main" name="AND_COPY_DARK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9CCF3AC1-4C8C-4280-B7FB-E7A1B4464A2E}"/>
    </a:ext>
  </a:extLst>
</a:theme>
</file>

<file path=ppt/theme/theme11.xml><?xml version="1.0" encoding="utf-8"?>
<a:theme xmlns:a="http://schemas.openxmlformats.org/drawingml/2006/main" name="AND_COPY_DARK_ORANG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0C14F6F2-ED38-4C9C-AD47-10ED0D56FA42}"/>
    </a:ext>
  </a:extLst>
</a:theme>
</file>

<file path=ppt/theme/theme12.xml><?xml version="1.0" encoding="utf-8"?>
<a:theme xmlns:a="http://schemas.openxmlformats.org/drawingml/2006/main" name="AND_COPY_PUR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0EC6C7F1-9A28-4450-966B-21DB0C6B8140}"/>
    </a:ext>
  </a:extLst>
</a:theme>
</file>

<file path=ppt/theme/theme13.xml><?xml version="1.0" encoding="utf-8"?>
<a:theme xmlns:a="http://schemas.openxmlformats.org/drawingml/2006/main" name="AND_COPY_PURPL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8EBDE962-8346-46A3-8C6A-743BD7B03B08}"/>
    </a:ext>
  </a:extLst>
</a:theme>
</file>

<file path=ppt/theme/theme14.xml><?xml version="1.0" encoding="utf-8"?>
<a:theme xmlns:a="http://schemas.openxmlformats.org/drawingml/2006/main" name="AND_COPY_R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9994CA14-E139-4E5C-ABF1-8F01A097FA9F}"/>
    </a:ext>
  </a:extLst>
</a:theme>
</file>

<file path=ppt/theme/theme15.xml><?xml version="1.0" encoding="utf-8"?>
<a:theme xmlns:a="http://schemas.openxmlformats.org/drawingml/2006/main" name="AND_COPY_R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3496339D-B9F4-482C-9E07-5381D6034921}"/>
    </a:ext>
  </a:extLst>
</a:theme>
</file>

<file path=ppt/theme/theme16.xml><?xml version="1.0" encoding="utf-8"?>
<a:theme xmlns:a="http://schemas.openxmlformats.org/drawingml/2006/main" name="AND_COPY_RED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E109A745-ED0D-4EF8-BC5E-95229597611F}"/>
    </a:ext>
  </a:extLst>
</a:theme>
</file>

<file path=ppt/theme/theme17.xml><?xml version="1.0" encoding="utf-8"?>
<a:theme xmlns:a="http://schemas.openxmlformats.org/drawingml/2006/main" name="AND_COPY_PL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F91EF872-8598-4BAA-8CC2-12AE918933E8}"/>
    </a:ext>
  </a:extLst>
</a:theme>
</file>

<file path=ppt/theme/theme18.xml><?xml version="1.0" encoding="utf-8"?>
<a:theme xmlns:a="http://schemas.openxmlformats.org/drawingml/2006/main" name="AND_VIDEO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56366D4D-02C6-4B84-93F1-927CD1E856E9}"/>
    </a:ext>
  </a:extLst>
</a:theme>
</file>

<file path=ppt/theme/theme19.xml><?xml version="1.0" encoding="utf-8"?>
<a:theme xmlns:a="http://schemas.openxmlformats.org/drawingml/2006/main" name="AND_VIDEO_ORANGE_TRIANG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22756109-F2A7-4D39-BB94-17007D854081}"/>
    </a:ext>
  </a:extLst>
</a:theme>
</file>

<file path=ppt/theme/theme2.xml><?xml version="1.0" encoding="utf-8"?>
<a:theme xmlns:a="http://schemas.openxmlformats.org/drawingml/2006/main" name="AND_TITLE_STEPPING_IN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36072F78-08C6-4FE6-952A-C655E8685B98}"/>
    </a:ext>
  </a:extLst>
</a:theme>
</file>

<file path=ppt/theme/theme20.xml><?xml version="1.0" encoding="utf-8"?>
<a:theme xmlns:a="http://schemas.openxmlformats.org/drawingml/2006/main" name="AND_VIDEO_DARK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919715C5-843C-4065-B41D-65058BCA0616}"/>
    </a:ext>
  </a:extLst>
</a:theme>
</file>

<file path=ppt/theme/theme21.xml><?xml version="1.0" encoding="utf-8"?>
<a:theme xmlns:a="http://schemas.openxmlformats.org/drawingml/2006/main" name="AND_VIDEO_DARK_ORANG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AEB0E720-8DFE-400A-B116-EDC2C47C115D}"/>
    </a:ext>
  </a:extLst>
</a:theme>
</file>

<file path=ppt/theme/theme22.xml><?xml version="1.0" encoding="utf-8"?>
<a:theme xmlns:a="http://schemas.openxmlformats.org/drawingml/2006/main" name="AND_VIDEO_PUR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5F4FC658-0EE6-460D-827E-CBDFF2A3C25B}"/>
    </a:ext>
  </a:extLst>
</a:theme>
</file>

<file path=ppt/theme/theme23.xml><?xml version="1.0" encoding="utf-8"?>
<a:theme xmlns:a="http://schemas.openxmlformats.org/drawingml/2006/main" name="AND_VIDEO_PURPL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02F1BCB8-0E51-44B1-B305-4C3055257643}"/>
    </a:ext>
  </a:extLst>
</a:theme>
</file>

<file path=ppt/theme/theme24.xml><?xml version="1.0" encoding="utf-8"?>
<a:theme xmlns:a="http://schemas.openxmlformats.org/drawingml/2006/main" name="1_AND_VIDEO_R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3B0C30C6-44A3-440D-9187-4562142D74A5}"/>
    </a:ext>
  </a:extLst>
</a:theme>
</file>

<file path=ppt/theme/theme25.xml><?xml version="1.0" encoding="utf-8"?>
<a:theme xmlns:a="http://schemas.openxmlformats.org/drawingml/2006/main" name="AND_VIDEO_R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B17C06E5-62F6-4FEF-AFF4-366058CD1DE3}"/>
    </a:ext>
  </a:extLst>
</a:theme>
</file>

<file path=ppt/theme/theme26.xml><?xml version="1.0" encoding="utf-8"?>
<a:theme xmlns:a="http://schemas.openxmlformats.org/drawingml/2006/main" name="AND_VIDEO_RED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654DCFB1-760B-4F29-B2F6-5D6257D5AF64}"/>
    </a:ext>
  </a:extLst>
</a:theme>
</file>

<file path=ppt/theme/theme27.xml><?xml version="1.0" encoding="utf-8"?>
<a:theme xmlns:a="http://schemas.openxmlformats.org/drawingml/2006/main" name="AND_VIDEO_PL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A55B9616-451F-4ED5-891A-9DDE0216CAFE}"/>
    </a:ext>
  </a:extLst>
</a:theme>
</file>

<file path=ppt/theme/theme28.xml><?xml version="1.0" encoding="utf-8"?>
<a:theme xmlns:a="http://schemas.openxmlformats.org/drawingml/2006/main" name="AND_PICTURE_R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454C7BE9-0502-48A8-A0A0-653D5F3EA1F1}"/>
    </a:ext>
  </a:extLst>
</a:theme>
</file>

<file path=ppt/theme/theme29.xml><?xml version="1.0" encoding="utf-8"?>
<a:theme xmlns:a="http://schemas.openxmlformats.org/drawingml/2006/main" name="AND_PICTURE_R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72AD5A0B-495F-4714-A121-EA7908E77C6F}"/>
    </a:ext>
  </a:extLst>
</a:theme>
</file>

<file path=ppt/theme/theme3.xml><?xml version="1.0" encoding="utf-8"?>
<a:theme xmlns:a="http://schemas.openxmlformats.org/drawingml/2006/main" name="AND_TITLE_ACCES&amp;INCLUS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CCBA6F90-C898-4E65-BD2F-0557BC59A997}"/>
    </a:ext>
  </a:extLst>
</a:theme>
</file>

<file path=ppt/theme/theme30.xml><?xml version="1.0" encoding="utf-8"?>
<a:theme xmlns:a="http://schemas.openxmlformats.org/drawingml/2006/main" name="AND_PICTURE_RED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6EDB49C0-FE68-49E6-B29E-D81E520930E7}"/>
    </a:ext>
  </a:extLst>
</a:theme>
</file>

<file path=ppt/theme/theme31.xml><?xml version="1.0" encoding="utf-8"?>
<a:theme xmlns:a="http://schemas.openxmlformats.org/drawingml/2006/main" name="AND_PICTURE_PUR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EE7A1C18-8A81-458B-95F9-EF4139E1E44B}"/>
    </a:ext>
  </a:extLst>
</a:theme>
</file>

<file path=ppt/theme/theme32.xml><?xml version="1.0" encoding="utf-8"?>
<a:theme xmlns:a="http://schemas.openxmlformats.org/drawingml/2006/main" name="AND_PICTURE_PURPL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8DD51140-E931-4270-A87C-6CB16C9F399A}"/>
    </a:ext>
  </a:extLst>
</a:theme>
</file>

<file path=ppt/theme/theme33.xml><?xml version="1.0" encoding="utf-8"?>
<a:theme xmlns:a="http://schemas.openxmlformats.org/drawingml/2006/main" name="AND_PICTURE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E509CBB0-8ABA-4A3A-A281-887061C375FA}"/>
    </a:ext>
  </a:extLst>
</a:theme>
</file>

<file path=ppt/theme/theme34.xml><?xml version="1.0" encoding="utf-8"?>
<a:theme xmlns:a="http://schemas.openxmlformats.org/drawingml/2006/main" name="AND_PICTURE_ORANGE_TRIANG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691B35F0-1331-4F98-9448-866570995432}"/>
    </a:ext>
  </a:extLst>
</a:theme>
</file>

<file path=ppt/theme/theme35.xml><?xml version="1.0" encoding="utf-8"?>
<a:theme xmlns:a="http://schemas.openxmlformats.org/drawingml/2006/main" name="AND_PICTURE_DARK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8BC392B9-0814-4096-A821-AF264402CC4F}"/>
    </a:ext>
  </a:extLst>
</a:theme>
</file>

<file path=ppt/theme/theme36.xml><?xml version="1.0" encoding="utf-8"?>
<a:theme xmlns:a="http://schemas.openxmlformats.org/drawingml/2006/main" name="AND_PICTURE_DARK_ORANG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44A78078-316D-477E-8873-0399E295DAA6}"/>
    </a:ext>
  </a:extLst>
</a:theme>
</file>

<file path=ppt/theme/theme37.xml><?xml version="1.0" encoding="utf-8"?>
<a:theme xmlns:a="http://schemas.openxmlformats.org/drawingml/2006/main" name="AND_INFOGRAPH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14C249D6-EC1C-4498-A84C-9C6058473735}"/>
    </a:ext>
  </a:extLst>
</a:theme>
</file>

<file path=ppt/theme/theme3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ND_TITLE_PACE_MENTOR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B9CE45BE-04E9-4717-B181-27054516346B}"/>
    </a:ext>
  </a:extLst>
</a:theme>
</file>

<file path=ppt/theme/theme5.xml><?xml version="1.0" encoding="utf-8"?>
<a:theme xmlns:a="http://schemas.openxmlformats.org/drawingml/2006/main" name="AND_TITLE_DISABILITY_CONFID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AB8B02B5-4ECD-4262-A6F2-815374413D1A}"/>
    </a:ext>
  </a:extLst>
</a:theme>
</file>

<file path=ppt/theme/theme6.xml><?xml version="1.0" encoding="utf-8"?>
<a:theme xmlns:a="http://schemas.openxmlformats.org/drawingml/2006/main" name="AND_TITLE_EFFECTIVE_COMMUNIC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81AE5BAD-EF22-4A22-8D1E-5EB8876939A7}"/>
    </a:ext>
  </a:extLst>
</a:theme>
</file>

<file path=ppt/theme/theme7.xml><?xml version="1.0" encoding="utf-8"?>
<a:theme xmlns:a="http://schemas.openxmlformats.org/drawingml/2006/main" name="1_AND_TITLE_EFFECTIVE_COMMUNIC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9DC79946-EB92-4356-811B-3BFB8FA06CB8}"/>
    </a:ext>
  </a:extLst>
</a:theme>
</file>

<file path=ppt/theme/theme8.xml><?xml version="1.0" encoding="utf-8"?>
<a:theme xmlns:a="http://schemas.openxmlformats.org/drawingml/2006/main" name="AND_COPY_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3E63B56D-A4A7-4ACC-91D8-8CC388204653}"/>
    </a:ext>
  </a:extLst>
</a:theme>
</file>

<file path=ppt/theme/theme9.xml><?xml version="1.0" encoding="utf-8"?>
<a:theme xmlns:a="http://schemas.openxmlformats.org/drawingml/2006/main" name="AND_COPY_ORANGE_TRIANG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D_PowerPointTemplates.potx" id="{134818D3-AA8B-4A52-B8E4-87579F5246E7}" vid="{4B417532-77A2-49A2-ACD8-F00464AE6FF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AND 2015 Theme</Template>
  <TotalTime>8608</TotalTime>
  <Words>1005</Words>
  <Application>Microsoft Office PowerPoint</Application>
  <PresentationFormat>On-screen Show (4:3)</PresentationFormat>
  <Paragraphs>232</Paragraphs>
  <Slides>28</Slides>
  <Notes>24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37</vt:i4>
      </vt:variant>
      <vt:variant>
        <vt:lpstr>Slide Titles</vt:lpstr>
      </vt:variant>
      <vt:variant>
        <vt:i4>28</vt:i4>
      </vt:variant>
    </vt:vector>
  </HeadingPairs>
  <TitlesOfParts>
    <vt:vector size="72" baseType="lpstr">
      <vt:lpstr>ＭＳ Ｐゴシック</vt:lpstr>
      <vt:lpstr>Arial</vt:lpstr>
      <vt:lpstr>Avenir Heavy</vt:lpstr>
      <vt:lpstr>Avenir Light</vt:lpstr>
      <vt:lpstr>Avenir Medium</vt:lpstr>
      <vt:lpstr>Avenir Medium Oblique</vt:lpstr>
      <vt:lpstr>Calibri</vt:lpstr>
      <vt:lpstr>AND 2015 Theme2</vt:lpstr>
      <vt:lpstr>AND_TITLE_STEPPING_INTO</vt:lpstr>
      <vt:lpstr>AND_TITLE_ACCES&amp;INCLUSION</vt:lpstr>
      <vt:lpstr>AND_TITLE_PACE_MENTORING</vt:lpstr>
      <vt:lpstr>AND_TITLE_DISABILITY_CONFIDENT</vt:lpstr>
      <vt:lpstr>AND_TITLE_EFFECTIVE_COMMUNICATION</vt:lpstr>
      <vt:lpstr>1_AND_TITLE_EFFECTIVE_COMMUNICATION</vt:lpstr>
      <vt:lpstr>AND_COPY_ORANGE</vt:lpstr>
      <vt:lpstr>AND_COPY_ORANGE_TRIANGLE</vt:lpstr>
      <vt:lpstr>AND_COPY_DARK_ORANGE</vt:lpstr>
      <vt:lpstr>AND_COPY_DARK_ORANGE2</vt:lpstr>
      <vt:lpstr>AND_COPY_PURPLE</vt:lpstr>
      <vt:lpstr>AND_COPY_PURPLE2</vt:lpstr>
      <vt:lpstr>AND_COPY_RED</vt:lpstr>
      <vt:lpstr>AND_COPY_RED2</vt:lpstr>
      <vt:lpstr>AND_COPY_RED3</vt:lpstr>
      <vt:lpstr>AND_COPY_PLAIN</vt:lpstr>
      <vt:lpstr>AND_VIDEO_ORANGE</vt:lpstr>
      <vt:lpstr>AND_VIDEO_ORANGE_TRIANGLE</vt:lpstr>
      <vt:lpstr>AND_VIDEO_DARK_ORANGE</vt:lpstr>
      <vt:lpstr>AND_VIDEO_DARK_ORANGE2</vt:lpstr>
      <vt:lpstr>AND_VIDEO_PURPLE</vt:lpstr>
      <vt:lpstr>AND_VIDEO_PURPLE2</vt:lpstr>
      <vt:lpstr>1_AND_VIDEO_RED</vt:lpstr>
      <vt:lpstr>AND_VIDEO_RED2</vt:lpstr>
      <vt:lpstr>AND_VIDEO_RED3</vt:lpstr>
      <vt:lpstr>AND_VIDEO_PLAIN</vt:lpstr>
      <vt:lpstr>AND_PICTURE_RED</vt:lpstr>
      <vt:lpstr>AND_PICTURE_RED2</vt:lpstr>
      <vt:lpstr>AND_PICTURE_RED3</vt:lpstr>
      <vt:lpstr>AND_PICTURE_PURPLE</vt:lpstr>
      <vt:lpstr>AND_PICTURE_PURPLE2</vt:lpstr>
      <vt:lpstr>AND_PICTURE_ORANGE</vt:lpstr>
      <vt:lpstr>AND_PICTURE_ORANGE_TRIANGLE</vt:lpstr>
      <vt:lpstr>AND_PICTURE_DARK_ORANGE</vt:lpstr>
      <vt:lpstr>AND_PICTURE_DARK_ORANGE2</vt:lpstr>
      <vt:lpstr>AND_INFOGRAPHIC</vt:lpstr>
      <vt:lpstr>2018 Enhancing the Links Seminar  </vt:lpstr>
      <vt:lpstr>Session Overview</vt:lpstr>
      <vt:lpstr>About AND</vt:lpstr>
      <vt:lpstr>AND – What we do?</vt:lpstr>
      <vt:lpstr>Membership</vt:lpstr>
      <vt:lpstr>PowerPoint Presentation</vt:lpstr>
      <vt:lpstr>Profile of Australian Population</vt:lpstr>
      <vt:lpstr>Prevalence of Disability</vt:lpstr>
      <vt:lpstr>PowerPoint Presentation</vt:lpstr>
      <vt:lpstr>About Stepping Into</vt:lpstr>
      <vt:lpstr>How it works?</vt:lpstr>
      <vt:lpstr>Information for Employers and Benefits</vt:lpstr>
      <vt:lpstr>Information for Students and Benefits</vt:lpstr>
      <vt:lpstr>Timeframes &amp; Eligibility</vt:lpstr>
      <vt:lpstr>PowerPoint Presentation</vt:lpstr>
      <vt:lpstr>PowerPoint Presentation</vt:lpstr>
      <vt:lpstr>PACE Overview </vt:lpstr>
      <vt:lpstr>Meeting ideas </vt:lpstr>
      <vt:lpstr>Why Mentees Participate?  </vt:lpstr>
      <vt:lpstr>What is Mentoring?</vt:lpstr>
      <vt:lpstr>PowerPoint Presentation</vt:lpstr>
      <vt:lpstr>Role of the Mentor </vt:lpstr>
      <vt:lpstr>PACE Mentoring Video  - MENTOR</vt:lpstr>
      <vt:lpstr>PowerPoint Presentation</vt:lpstr>
      <vt:lpstr>Sharing Information</vt:lpstr>
      <vt:lpstr>What is a Workplace Adjustment?</vt:lpstr>
      <vt:lpstr>What are the most common adjustments?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Kwong</dc:creator>
  <cp:lastModifiedBy>Sree Chandra</cp:lastModifiedBy>
  <cp:revision>286</cp:revision>
  <cp:lastPrinted>2017-10-02T00:53:08Z</cp:lastPrinted>
  <dcterms:created xsi:type="dcterms:W3CDTF">2013-06-25T00:53:39Z</dcterms:created>
  <dcterms:modified xsi:type="dcterms:W3CDTF">2018-06-28T01:09:24Z</dcterms:modified>
</cp:coreProperties>
</file>