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2"/>
  </p:notesMasterIdLst>
  <p:sldIdLst>
    <p:sldId id="361" r:id="rId5"/>
    <p:sldId id="395" r:id="rId6"/>
    <p:sldId id="350" r:id="rId7"/>
    <p:sldId id="398" r:id="rId8"/>
    <p:sldId id="407" r:id="rId9"/>
    <p:sldId id="400" r:id="rId10"/>
    <p:sldId id="401" r:id="rId11"/>
    <p:sldId id="402" r:id="rId12"/>
    <p:sldId id="403" r:id="rId13"/>
    <p:sldId id="404" r:id="rId14"/>
    <p:sldId id="408" r:id="rId15"/>
    <p:sldId id="399" r:id="rId16"/>
    <p:sldId id="396" r:id="rId17"/>
    <p:sldId id="397" r:id="rId18"/>
    <p:sldId id="406" r:id="rId19"/>
    <p:sldId id="351" r:id="rId20"/>
    <p:sldId id="405" r:id="rId21"/>
  </p:sldIdLst>
  <p:sldSz cx="24384000" cy="13716000"/>
  <p:notesSz cx="6805613" cy="99441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Light" panose="020B0604020202020204" charset="0"/>
      <p:regular r:id="rId27"/>
      <p:italic r:id="rId28"/>
    </p:embeddedFont>
    <p:embeddedFont>
      <p:font typeface="Open Sans Semibold" panose="020B0604020202020204" charset="0"/>
      <p:bold r:id="rId29"/>
      <p:boldItalic r:id="rId30"/>
    </p:embeddedFont>
  </p:embeddedFontLst>
  <p:custDataLst>
    <p:tags r:id="rId31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9pPr>
  </p:defaultTextStyle>
  <p:extLst>
    <p:ext uri="{521415D9-36F7-43E2-AB2F-B90AF26B5E84}">
      <p14:sectionLst xmlns:p14="http://schemas.microsoft.com/office/powerpoint/2010/main">
        <p14:section name="Default Section" id="{3F0BDFD8-B921-49BE-8773-E35FD6D382A4}">
          <p14:sldIdLst>
            <p14:sldId id="361"/>
            <p14:sldId id="395"/>
            <p14:sldId id="350"/>
            <p14:sldId id="398"/>
            <p14:sldId id="407"/>
            <p14:sldId id="400"/>
            <p14:sldId id="401"/>
            <p14:sldId id="402"/>
            <p14:sldId id="403"/>
            <p14:sldId id="404"/>
            <p14:sldId id="408"/>
            <p14:sldId id="399"/>
            <p14:sldId id="396"/>
            <p14:sldId id="397"/>
            <p14:sldId id="406"/>
            <p14:sldId id="351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Heckenberg" initials="KH" lastIdx="12" clrIdx="0">
    <p:extLst>
      <p:ext uri="{19B8F6BF-5375-455C-9EA6-DF929625EA0E}">
        <p15:presenceInfo xmlns:p15="http://schemas.microsoft.com/office/powerpoint/2012/main" userId="S-1-5-21-299502267-1078081533-682003330-373230" providerId="AD"/>
      </p:ext>
    </p:extLst>
  </p:cmAuthor>
  <p:cmAuthor id="2" name="Kim Vincent" initials="KV" lastIdx="2" clrIdx="1">
    <p:extLst>
      <p:ext uri="{19B8F6BF-5375-455C-9EA6-DF929625EA0E}">
        <p15:presenceInfo xmlns:p15="http://schemas.microsoft.com/office/powerpoint/2012/main" userId="S-1-5-21-299502267-1078081533-682003330-361337" providerId="AD"/>
      </p:ext>
    </p:extLst>
  </p:cmAuthor>
  <p:cmAuthor id="3" name="Forrest Duxbury" initials="FD" lastIdx="1" clrIdx="2">
    <p:extLst>
      <p:ext uri="{19B8F6BF-5375-455C-9EA6-DF929625EA0E}">
        <p15:presenceInfo xmlns:p15="http://schemas.microsoft.com/office/powerpoint/2012/main" userId="S::30056986@westernsydney.edu.au::e72d7ebe-ffc1-4998-9393-807a7af07b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75"/>
    <a:srgbClr val="F0F1F1"/>
    <a:srgbClr val="272727"/>
    <a:srgbClr val="F6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77203" autoAdjust="0"/>
  </p:normalViewPr>
  <p:slideViewPr>
    <p:cSldViewPr snapToGrid="0">
      <p:cViewPr varScale="1">
        <p:scale>
          <a:sx n="28" d="100"/>
          <a:sy n="28" d="100"/>
        </p:scale>
        <p:origin x="1074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95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0537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This will be the introduction page.</a:t>
            </a:r>
          </a:p>
        </p:txBody>
      </p:sp>
    </p:spTree>
    <p:extLst>
      <p:ext uri="{BB962C8B-B14F-4D97-AF65-F5344CB8AC3E}">
        <p14:creationId xmlns:p14="http://schemas.microsoft.com/office/powerpoint/2010/main" val="1182090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554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9556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1058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2348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310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6736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4927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276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53EB-F8DD-4B10-99BA-F5F230C0F29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21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1043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122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410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03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101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729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179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, copy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431BA4-BA99-4283-B1C7-9D2B525E2F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40150" y="0"/>
            <a:ext cx="7943850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FC75B-A247-41A1-8679-037E564D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35" y="2279414"/>
            <a:ext cx="13035478" cy="2176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2AD21-9101-4B3E-BC36-A9F2F60DA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68417E-0465-4675-A3F0-F95E7D289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1435" y="5526706"/>
            <a:ext cx="13035478" cy="6658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5887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 10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563994" y="635695"/>
            <a:ext cx="769506" cy="8463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5485720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1"/>
          </p:nvPr>
        </p:nvSpPr>
        <p:spPr>
          <a:xfrm>
            <a:off x="8552035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2"/>
          </p:nvPr>
        </p:nvSpPr>
        <p:spPr>
          <a:xfrm>
            <a:off x="11618350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3"/>
          </p:nvPr>
        </p:nvSpPr>
        <p:spPr>
          <a:xfrm>
            <a:off x="14684665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4"/>
          </p:nvPr>
        </p:nvSpPr>
        <p:spPr>
          <a:xfrm>
            <a:off x="17750979" y="4208694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5"/>
          </p:nvPr>
        </p:nvSpPr>
        <p:spPr>
          <a:xfrm>
            <a:off x="5485720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6"/>
          </p:nvPr>
        </p:nvSpPr>
        <p:spPr>
          <a:xfrm>
            <a:off x="8552035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17"/>
          </p:nvPr>
        </p:nvSpPr>
        <p:spPr>
          <a:xfrm>
            <a:off x="11618350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18"/>
          </p:nvPr>
        </p:nvSpPr>
        <p:spPr>
          <a:xfrm>
            <a:off x="14684665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19"/>
          </p:nvPr>
        </p:nvSpPr>
        <p:spPr>
          <a:xfrm>
            <a:off x="17750979" y="7246162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447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no number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191341" y="46686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1"/>
          </p:nvPr>
        </p:nvSpPr>
        <p:spPr>
          <a:xfrm>
            <a:off x="11072496" y="4625484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2"/>
          </p:nvPr>
        </p:nvSpPr>
        <p:spPr>
          <a:xfrm>
            <a:off x="15953651" y="46254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1843D86-4D5A-45D6-938B-73E1652140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31270" y="607363"/>
            <a:ext cx="873356" cy="461665"/>
          </a:xfrm>
        </p:spPr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20558"/>
      </p:ext>
    </p:extLst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photo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A48475-74A4-4DE5-9FCB-72284FABD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Полилиния 20">
            <a:extLst>
              <a:ext uri="{FF2B5EF4-FFF2-40B4-BE49-F238E27FC236}">
                <a16:creationId xmlns:a16="http://schemas.microsoft.com/office/drawing/2014/main" id="{6F437F2E-D361-4EED-9862-BBE91B9C4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3388" y="1102664"/>
            <a:ext cx="9268612" cy="11658458"/>
          </a:xfrm>
          <a:custGeom>
            <a:avLst/>
            <a:gdLst>
              <a:gd name="connsiteX0" fmla="*/ 5165309 w 9268612"/>
              <a:gd name="connsiteY0" fmla="*/ 0 h 11658458"/>
              <a:gd name="connsiteX1" fmla="*/ 7141083 w 9268612"/>
              <a:gd name="connsiteY1" fmla="*/ 0 h 11658458"/>
              <a:gd name="connsiteX2" fmla="*/ 7141083 w 9268612"/>
              <a:gd name="connsiteY2" fmla="*/ 1585544 h 11658458"/>
              <a:gd name="connsiteX3" fmla="*/ 9268612 w 9268612"/>
              <a:gd name="connsiteY3" fmla="*/ 1585544 h 11658458"/>
              <a:gd name="connsiteX4" fmla="*/ 9268612 w 9268612"/>
              <a:gd name="connsiteY4" fmla="*/ 4196982 h 11658458"/>
              <a:gd name="connsiteX5" fmla="*/ 8330400 w 9268612"/>
              <a:gd name="connsiteY5" fmla="*/ 4196982 h 11658458"/>
              <a:gd name="connsiteX6" fmla="*/ 8330400 w 9268612"/>
              <a:gd name="connsiteY6" fmla="*/ 9500819 h 11658458"/>
              <a:gd name="connsiteX7" fmla="*/ 2609850 w 9268612"/>
              <a:gd name="connsiteY7" fmla="*/ 9500819 h 11658458"/>
              <a:gd name="connsiteX8" fmla="*/ 2609850 w 9268612"/>
              <a:gd name="connsiteY8" fmla="*/ 10350363 h 11658458"/>
              <a:gd name="connsiteX9" fmla="*/ 3263500 w 9268612"/>
              <a:gd name="connsiteY9" fmla="*/ 10350363 h 11658458"/>
              <a:gd name="connsiteX10" fmla="*/ 3263500 w 9268612"/>
              <a:gd name="connsiteY10" fmla="*/ 11658458 h 11658458"/>
              <a:gd name="connsiteX11" fmla="*/ 1956200 w 9268612"/>
              <a:gd name="connsiteY11" fmla="*/ 11658458 h 11658458"/>
              <a:gd name="connsiteX12" fmla="*/ 1956200 w 9268612"/>
              <a:gd name="connsiteY12" fmla="*/ 10806538 h 11658458"/>
              <a:gd name="connsiteX13" fmla="*/ 0 w 9268612"/>
              <a:gd name="connsiteY13" fmla="*/ 10806538 h 11658458"/>
              <a:gd name="connsiteX14" fmla="*/ 0 w 9268612"/>
              <a:gd name="connsiteY14" fmla="*/ 8195100 h 11658458"/>
              <a:gd name="connsiteX15" fmla="*/ 1459700 w 9268612"/>
              <a:gd name="connsiteY15" fmla="*/ 8195100 h 11658458"/>
              <a:gd name="connsiteX16" fmla="*/ 1459700 w 9268612"/>
              <a:gd name="connsiteY16" fmla="*/ 2604720 h 11658458"/>
              <a:gd name="connsiteX17" fmla="*/ 6658762 w 9268612"/>
              <a:gd name="connsiteY17" fmla="*/ 2604720 h 11658458"/>
              <a:gd name="connsiteX18" fmla="*/ 6658762 w 9268612"/>
              <a:gd name="connsiteY18" fmla="*/ 1976976 h 11658458"/>
              <a:gd name="connsiteX19" fmla="*/ 5165309 w 9268612"/>
              <a:gd name="connsiteY19" fmla="*/ 1976976 h 1165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68612" h="11658458">
                <a:moveTo>
                  <a:pt x="5165309" y="0"/>
                </a:moveTo>
                <a:lnTo>
                  <a:pt x="7141083" y="0"/>
                </a:lnTo>
                <a:lnTo>
                  <a:pt x="7141083" y="1585544"/>
                </a:lnTo>
                <a:lnTo>
                  <a:pt x="9268612" y="1585544"/>
                </a:lnTo>
                <a:lnTo>
                  <a:pt x="9268612" y="4196982"/>
                </a:lnTo>
                <a:lnTo>
                  <a:pt x="8330400" y="4196982"/>
                </a:lnTo>
                <a:lnTo>
                  <a:pt x="8330400" y="9500819"/>
                </a:lnTo>
                <a:lnTo>
                  <a:pt x="2609850" y="9500819"/>
                </a:lnTo>
                <a:lnTo>
                  <a:pt x="2609850" y="10350363"/>
                </a:lnTo>
                <a:lnTo>
                  <a:pt x="3263500" y="10350363"/>
                </a:lnTo>
                <a:lnTo>
                  <a:pt x="3263500" y="11658458"/>
                </a:lnTo>
                <a:lnTo>
                  <a:pt x="1956200" y="11658458"/>
                </a:lnTo>
                <a:lnTo>
                  <a:pt x="1956200" y="10806538"/>
                </a:lnTo>
                <a:lnTo>
                  <a:pt x="0" y="10806538"/>
                </a:lnTo>
                <a:lnTo>
                  <a:pt x="0" y="8195100"/>
                </a:lnTo>
                <a:lnTo>
                  <a:pt x="1459700" y="8195100"/>
                </a:lnTo>
                <a:lnTo>
                  <a:pt x="1459700" y="2604720"/>
                </a:lnTo>
                <a:lnTo>
                  <a:pt x="6658762" y="2604720"/>
                </a:lnTo>
                <a:lnTo>
                  <a:pt x="6658762" y="1976976"/>
                </a:lnTo>
                <a:lnTo>
                  <a:pt x="5165309" y="19769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65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44726"/>
            <a:ext cx="207264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A418-BB22-47EB-B0E2-C164ECBFB4A3}" type="datetimeFigureOut">
              <a:rPr lang="en-AU" smtClean="0"/>
              <a:t>15/04/2020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2AD-37F6-4024-9C0D-3BA7187DC9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67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py &amp; phot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0B53-7D79-4EAE-AC87-2B17FAEF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5725" y="2198225"/>
            <a:ext cx="8262231" cy="2176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D149E-E971-416F-BC27-CD21AFA51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FB954A35-47E9-4D6A-BED8-57123349D7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5427" y="667941"/>
            <a:ext cx="10356573" cy="12276495"/>
          </a:xfrm>
          <a:solidFill>
            <a:schemeClr val="bg1">
              <a:lumMod val="85000"/>
            </a:schemeClr>
          </a:solidFill>
        </p:spPr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3D9094-23F5-42AF-9545-C93C338A4D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52341" y="6593304"/>
            <a:ext cx="8235195" cy="63511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22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py &amp;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D149E-E971-416F-BC27-CD21AFA51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1F03DD34-7D81-48AB-A09A-CC4E0707C0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72489" y="667941"/>
            <a:ext cx="10356573" cy="12276495"/>
          </a:xfrm>
          <a:solidFill>
            <a:schemeClr val="bg1">
              <a:lumMod val="85000"/>
            </a:schemeClr>
          </a:solid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A9EEAB-7A05-4174-8E65-319F7A19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35" y="2279414"/>
            <a:ext cx="9290565" cy="2176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6CB2508-FAF2-4BB9-85CF-E4EACBDD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1435" y="6689558"/>
            <a:ext cx="9290565" cy="54960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5F3DA87B-5620-495F-A9E3-3C06D165EFAE}"/>
              </a:ext>
            </a:extLst>
          </p:cNvPr>
          <p:cNvSpPr/>
          <p:nvPr userDrawn="1"/>
        </p:nvSpPr>
        <p:spPr>
          <a:xfrm flipV="1">
            <a:off x="867947" y="1655053"/>
            <a:ext cx="1" cy="3425557"/>
          </a:xfrm>
          <a:prstGeom prst="line">
            <a:avLst/>
          </a:prstGeom>
          <a:ln w="1270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3900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3944666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1"/>
          </p:nvPr>
        </p:nvSpPr>
        <p:spPr>
          <a:xfrm>
            <a:off x="7468372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2"/>
          </p:nvPr>
        </p:nvSpPr>
        <p:spPr>
          <a:xfrm>
            <a:off x="10992078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3"/>
          </p:nvPr>
        </p:nvSpPr>
        <p:spPr>
          <a:xfrm>
            <a:off x="14515784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4"/>
          </p:nvPr>
        </p:nvSpPr>
        <p:spPr>
          <a:xfrm>
            <a:off x="18039489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5"/>
          </p:nvPr>
        </p:nvSpPr>
        <p:spPr>
          <a:xfrm>
            <a:off x="3944666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7468372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7"/>
          </p:nvPr>
        </p:nvSpPr>
        <p:spPr>
          <a:xfrm>
            <a:off x="10992078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8"/>
          </p:nvPr>
        </p:nvSpPr>
        <p:spPr>
          <a:xfrm>
            <a:off x="14515784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8039489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710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_no number"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191341" y="46686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1"/>
          </p:nvPr>
        </p:nvSpPr>
        <p:spPr>
          <a:xfrm>
            <a:off x="11072496" y="4625484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2"/>
          </p:nvPr>
        </p:nvSpPr>
        <p:spPr>
          <a:xfrm>
            <a:off x="15953651" y="46254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hape 26">
            <a:extLst>
              <a:ext uri="{FF2B5EF4-FFF2-40B4-BE49-F238E27FC236}">
                <a16:creationId xmlns:a16="http://schemas.microsoft.com/office/drawing/2014/main" id="{25E3241C-F0A3-4E66-92DA-56D9002B24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1270" y="607363"/>
            <a:ext cx="873356" cy="495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397068"/>
      </p:ext>
    </p:extLst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>
            <a:spLocks noGrp="1"/>
          </p:cNvSpPr>
          <p:nvPr>
            <p:ph type="pic" sz="quarter" idx="13"/>
          </p:nvPr>
        </p:nvSpPr>
        <p:spPr>
          <a:xfrm>
            <a:off x="2923388" y="1102664"/>
            <a:ext cx="9268612" cy="11658458"/>
          </a:xfrm>
          <a:custGeom>
            <a:avLst/>
            <a:gdLst>
              <a:gd name="connsiteX0" fmla="*/ 5165309 w 9268612"/>
              <a:gd name="connsiteY0" fmla="*/ 0 h 11658458"/>
              <a:gd name="connsiteX1" fmla="*/ 7141083 w 9268612"/>
              <a:gd name="connsiteY1" fmla="*/ 0 h 11658458"/>
              <a:gd name="connsiteX2" fmla="*/ 7141083 w 9268612"/>
              <a:gd name="connsiteY2" fmla="*/ 1585544 h 11658458"/>
              <a:gd name="connsiteX3" fmla="*/ 9268612 w 9268612"/>
              <a:gd name="connsiteY3" fmla="*/ 1585544 h 11658458"/>
              <a:gd name="connsiteX4" fmla="*/ 9268612 w 9268612"/>
              <a:gd name="connsiteY4" fmla="*/ 4196982 h 11658458"/>
              <a:gd name="connsiteX5" fmla="*/ 8330400 w 9268612"/>
              <a:gd name="connsiteY5" fmla="*/ 4196982 h 11658458"/>
              <a:gd name="connsiteX6" fmla="*/ 8330400 w 9268612"/>
              <a:gd name="connsiteY6" fmla="*/ 9500819 h 11658458"/>
              <a:gd name="connsiteX7" fmla="*/ 2609850 w 9268612"/>
              <a:gd name="connsiteY7" fmla="*/ 9500819 h 11658458"/>
              <a:gd name="connsiteX8" fmla="*/ 2609850 w 9268612"/>
              <a:gd name="connsiteY8" fmla="*/ 10350363 h 11658458"/>
              <a:gd name="connsiteX9" fmla="*/ 3263500 w 9268612"/>
              <a:gd name="connsiteY9" fmla="*/ 10350363 h 11658458"/>
              <a:gd name="connsiteX10" fmla="*/ 3263500 w 9268612"/>
              <a:gd name="connsiteY10" fmla="*/ 11658458 h 11658458"/>
              <a:gd name="connsiteX11" fmla="*/ 1956200 w 9268612"/>
              <a:gd name="connsiteY11" fmla="*/ 11658458 h 11658458"/>
              <a:gd name="connsiteX12" fmla="*/ 1956200 w 9268612"/>
              <a:gd name="connsiteY12" fmla="*/ 10806538 h 11658458"/>
              <a:gd name="connsiteX13" fmla="*/ 0 w 9268612"/>
              <a:gd name="connsiteY13" fmla="*/ 10806538 h 11658458"/>
              <a:gd name="connsiteX14" fmla="*/ 0 w 9268612"/>
              <a:gd name="connsiteY14" fmla="*/ 8195100 h 11658458"/>
              <a:gd name="connsiteX15" fmla="*/ 1459700 w 9268612"/>
              <a:gd name="connsiteY15" fmla="*/ 8195100 h 11658458"/>
              <a:gd name="connsiteX16" fmla="*/ 1459700 w 9268612"/>
              <a:gd name="connsiteY16" fmla="*/ 2604720 h 11658458"/>
              <a:gd name="connsiteX17" fmla="*/ 6658762 w 9268612"/>
              <a:gd name="connsiteY17" fmla="*/ 2604720 h 11658458"/>
              <a:gd name="connsiteX18" fmla="*/ 6658762 w 9268612"/>
              <a:gd name="connsiteY18" fmla="*/ 1976976 h 11658458"/>
              <a:gd name="connsiteX19" fmla="*/ 5165309 w 9268612"/>
              <a:gd name="connsiteY19" fmla="*/ 1976976 h 1165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68612" h="11658458">
                <a:moveTo>
                  <a:pt x="5165309" y="0"/>
                </a:moveTo>
                <a:lnTo>
                  <a:pt x="7141083" y="0"/>
                </a:lnTo>
                <a:lnTo>
                  <a:pt x="7141083" y="1585544"/>
                </a:lnTo>
                <a:lnTo>
                  <a:pt x="9268612" y="1585544"/>
                </a:lnTo>
                <a:lnTo>
                  <a:pt x="9268612" y="4196982"/>
                </a:lnTo>
                <a:lnTo>
                  <a:pt x="8330400" y="4196982"/>
                </a:lnTo>
                <a:lnTo>
                  <a:pt x="8330400" y="9500819"/>
                </a:lnTo>
                <a:lnTo>
                  <a:pt x="2609850" y="9500819"/>
                </a:lnTo>
                <a:lnTo>
                  <a:pt x="2609850" y="10350363"/>
                </a:lnTo>
                <a:lnTo>
                  <a:pt x="3263500" y="10350363"/>
                </a:lnTo>
                <a:lnTo>
                  <a:pt x="3263500" y="11658458"/>
                </a:lnTo>
                <a:lnTo>
                  <a:pt x="1956200" y="11658458"/>
                </a:lnTo>
                <a:lnTo>
                  <a:pt x="1956200" y="10806538"/>
                </a:lnTo>
                <a:lnTo>
                  <a:pt x="0" y="10806538"/>
                </a:lnTo>
                <a:lnTo>
                  <a:pt x="0" y="8195100"/>
                </a:lnTo>
                <a:lnTo>
                  <a:pt x="1459700" y="8195100"/>
                </a:lnTo>
                <a:lnTo>
                  <a:pt x="1459700" y="2604720"/>
                </a:lnTo>
                <a:lnTo>
                  <a:pt x="6658762" y="2604720"/>
                </a:lnTo>
                <a:lnTo>
                  <a:pt x="6658762" y="1976976"/>
                </a:lnTo>
                <a:lnTo>
                  <a:pt x="5165309" y="19769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4105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Полилиния 12"/>
          <p:cNvSpPr>
            <a:spLocks noGrp="1"/>
          </p:cNvSpPr>
          <p:nvPr>
            <p:ph type="pic" sz="quarter" idx="14"/>
          </p:nvPr>
        </p:nvSpPr>
        <p:spPr>
          <a:xfrm>
            <a:off x="12917201" y="-26126"/>
            <a:ext cx="9969194" cy="13763703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23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 ph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43EEC9-1CCE-4714-99B3-5D428CFEF7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1369" y="0"/>
            <a:ext cx="12432631" cy="13716000"/>
          </a:xfrm>
          <a:custGeom>
            <a:avLst/>
            <a:gdLst>
              <a:gd name="connsiteX0" fmla="*/ 3616776 w 12432631"/>
              <a:gd name="connsiteY0" fmla="*/ 5809023 h 13716000"/>
              <a:gd name="connsiteX1" fmla="*/ 3616776 w 12432631"/>
              <a:gd name="connsiteY1" fmla="*/ 7416241 h 13716000"/>
              <a:gd name="connsiteX2" fmla="*/ 2009558 w 12432631"/>
              <a:gd name="connsiteY2" fmla="*/ 7416241 h 13716000"/>
              <a:gd name="connsiteX3" fmla="*/ 12432631 w 12432631"/>
              <a:gd name="connsiteY3" fmla="*/ 0 h 13716000"/>
              <a:gd name="connsiteX4" fmla="*/ 12432631 w 12432631"/>
              <a:gd name="connsiteY4" fmla="*/ 13716000 h 13716000"/>
              <a:gd name="connsiteX5" fmla="*/ 240631 w 12432631"/>
              <a:gd name="connsiteY5" fmla="*/ 13716000 h 13716000"/>
              <a:gd name="connsiteX6" fmla="*/ 2910258 w 12432631"/>
              <a:gd name="connsiteY6" fmla="*/ 10712670 h 13716000"/>
              <a:gd name="connsiteX7" fmla="*/ 0 w 12432631"/>
              <a:gd name="connsiteY7" fmla="*/ 10712670 h 13716000"/>
              <a:gd name="connsiteX8" fmla="*/ 0 w 12432631"/>
              <a:gd name="connsiteY8" fmla="*/ 6947219 h 13716000"/>
              <a:gd name="connsiteX9" fmla="*/ 3312702 w 12432631"/>
              <a:gd name="connsiteY9" fmla="*/ 1025992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2631" h="13716000">
                <a:moveTo>
                  <a:pt x="3616776" y="5809023"/>
                </a:moveTo>
                <a:lnTo>
                  <a:pt x="3616776" y="7416241"/>
                </a:lnTo>
                <a:lnTo>
                  <a:pt x="2009558" y="7416241"/>
                </a:lnTo>
                <a:close/>
                <a:moveTo>
                  <a:pt x="12432631" y="0"/>
                </a:moveTo>
                <a:lnTo>
                  <a:pt x="12432631" y="13716000"/>
                </a:lnTo>
                <a:lnTo>
                  <a:pt x="240631" y="13716000"/>
                </a:lnTo>
                <a:lnTo>
                  <a:pt x="2910258" y="10712670"/>
                </a:lnTo>
                <a:lnTo>
                  <a:pt x="0" y="10712670"/>
                </a:lnTo>
                <a:lnTo>
                  <a:pt x="0" y="6947219"/>
                </a:lnTo>
                <a:lnTo>
                  <a:pt x="3312702" y="102599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Shape 10">
            <a:extLst>
              <a:ext uri="{FF2B5EF4-FFF2-40B4-BE49-F238E27FC236}">
                <a16:creationId xmlns:a16="http://schemas.microsoft.com/office/drawing/2014/main" id="{3C39DC55-0048-468F-A139-4706BE7FF16F}"/>
              </a:ext>
            </a:extLst>
          </p:cNvPr>
          <p:cNvSpPr/>
          <p:nvPr userDrawn="1"/>
        </p:nvSpPr>
        <p:spPr>
          <a:xfrm flipV="1">
            <a:off x="867947" y="1655053"/>
            <a:ext cx="1" cy="3425557"/>
          </a:xfrm>
          <a:prstGeom prst="line">
            <a:avLst/>
          </a:prstGeom>
          <a:ln w="1270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C5B0A-8555-471A-94FA-951D8C9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3840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, copy &amp; image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431BA4-BA99-4283-B1C7-9D2B525E2F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40150" y="0"/>
            <a:ext cx="7943850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FC75B-A247-41A1-8679-037E564D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35" y="1689100"/>
            <a:ext cx="13035478" cy="276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2AD21-9101-4B3E-BC36-A9F2F60DA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68417E-0465-4675-A3F0-F95E7D289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1435" y="5526706"/>
            <a:ext cx="13035478" cy="6658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299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901435" y="1655053"/>
            <a:ext cx="16482720" cy="25250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b" anchorCtr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947579" y="5457372"/>
            <a:ext cx="19809185" cy="61919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431270" y="607363"/>
            <a:ext cx="873356" cy="461665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ctr">
              <a:defRPr cap="all" spc="500">
                <a:solidFill>
                  <a:srgbClr val="3A3B39"/>
                </a:solidFill>
                <a:latin typeface="+mn-lt"/>
                <a:ea typeface="Bebas"/>
                <a:cs typeface="Bebas"/>
                <a:sym typeface="Bebas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Shape 10"/>
          <p:cNvSpPr/>
          <p:nvPr/>
        </p:nvSpPr>
        <p:spPr>
          <a:xfrm flipV="1">
            <a:off x="867947" y="1655053"/>
            <a:ext cx="1" cy="3425557"/>
          </a:xfrm>
          <a:prstGeom prst="line">
            <a:avLst/>
          </a:prstGeom>
          <a:ln w="1270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55" r:id="rId4"/>
    <p:sldLayoutId id="2147483668" r:id="rId5"/>
    <p:sldLayoutId id="2147483658" r:id="rId6"/>
    <p:sldLayoutId id="2147483660" r:id="rId7"/>
    <p:sldLayoutId id="2147483665" r:id="rId8"/>
    <p:sldLayoutId id="2147483664" r:id="rId9"/>
    <p:sldLayoutId id="2147483656" r:id="rId10"/>
    <p:sldLayoutId id="2147483657" r:id="rId11"/>
    <p:sldLayoutId id="2147483667" r:id="rId12"/>
    <p:sldLayoutId id="2147483669" r:id="rId13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+mj-lt"/>
          <a:ea typeface="Bebas"/>
          <a:cs typeface="Bebas"/>
          <a:sym typeface="Bebas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9pPr>
    </p:otherStyle>
  </p:txStyles>
  <p:extLst>
    <p:ext uri="{27BBF7A9-308A-43DC-89C8-2F10F3537804}">
      <p15:sldGuideLst xmlns:p15="http://schemas.microsoft.com/office/powerpoint/2012/main">
        <p15:guide id="1" pos="7680" userDrawn="1">
          <p15:clr>
            <a:srgbClr val="F26B43"/>
          </p15:clr>
        </p15:guide>
        <p15:guide id="2" pos="10039" userDrawn="1">
          <p15:clr>
            <a:srgbClr val="F26B43"/>
          </p15:clr>
        </p15:guide>
        <p15:guide id="3" pos="5321" userDrawn="1">
          <p15:clr>
            <a:srgbClr val="F26B43"/>
          </p15:clr>
        </p15:guide>
        <p15:guide id="4" pos="10356" userDrawn="1">
          <p15:clr>
            <a:srgbClr val="F26B43"/>
          </p15:clr>
        </p15:guide>
        <p15:guide id="5" pos="5004" userDrawn="1">
          <p15:clr>
            <a:srgbClr val="F26B43"/>
          </p15:clr>
        </p15:guide>
        <p15:guide id="6" pos="264" userDrawn="1">
          <p15:clr>
            <a:srgbClr val="F26B43"/>
          </p15:clr>
        </p15:guide>
        <p15:guide id="7" pos="150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FT@westernsydney.edu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ft.westernsydney.edu.au/suppor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elp.blackboard.com/Collaborate/Ultra/Participant" TargetMode="External"/><Relationship Id="rId4" Type="http://schemas.openxmlformats.org/officeDocument/2006/relationships/hyperlink" Target="https://help.blackboard.com/Collaborate/Ultr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4dudLGevh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itservicedesk@westernsydney.edu.au" TargetMode="External"/><Relationship Id="rId4" Type="http://schemas.openxmlformats.org/officeDocument/2006/relationships/hyperlink" Target="mailto:dft@westernsydney.edu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1ECC2D-2685-4D33-A3B4-A6CC32DEF5ED}"/>
              </a:ext>
            </a:extLst>
          </p:cNvPr>
          <p:cNvSpPr txBox="1"/>
          <p:nvPr/>
        </p:nvSpPr>
        <p:spPr>
          <a:xfrm>
            <a:off x="1843188" y="1141052"/>
            <a:ext cx="21207046" cy="1143389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3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Important!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7200" dirty="0">
              <a:solidFill>
                <a:schemeClr val="tx1"/>
              </a:solidFill>
            </a:endParaRPr>
          </a:p>
          <a:p>
            <a:r>
              <a:rPr lang="en-AU" sz="6600" dirty="0">
                <a:solidFill>
                  <a:schemeClr val="tx1"/>
                </a:solidFill>
              </a:rPr>
              <a:t>This session </a:t>
            </a:r>
            <a:r>
              <a:rPr lang="en-AU" sz="6600" b="1" dirty="0">
                <a:solidFill>
                  <a:schemeClr val="tx1"/>
                </a:solidFill>
              </a:rPr>
              <a:t>is being recorded </a:t>
            </a:r>
            <a:r>
              <a:rPr lang="en-AU" sz="6600" dirty="0">
                <a:solidFill>
                  <a:schemeClr val="tx1"/>
                </a:solidFill>
              </a:rPr>
              <a:t>and your contributions may be captured and shared online.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6600" dirty="0">
              <a:solidFill>
                <a:schemeClr val="tx1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This is a short express session so </a:t>
            </a:r>
            <a:r>
              <a:rPr kumimoji="0" lang="en-AU" sz="6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audio and video </a:t>
            </a:r>
            <a:r>
              <a:rPr kumimoji="0" lang="en-AU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for participants has been </a:t>
            </a:r>
            <a:r>
              <a:rPr kumimoji="0" lang="en-AU" sz="6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disabled </a:t>
            </a:r>
            <a:r>
              <a:rPr kumimoji="0" lang="en-AU" sz="6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for the main room.</a:t>
            </a:r>
            <a:endParaRPr lang="en-AU" sz="6600" dirty="0">
              <a:solidFill>
                <a:schemeClr val="tx1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6600" dirty="0">
              <a:solidFill>
                <a:schemeClr val="tx1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6600" dirty="0">
                <a:solidFill>
                  <a:schemeClr val="tx1"/>
                </a:solidFill>
              </a:rPr>
              <a:t>Please hold onto your questions and email our support team </a:t>
            </a:r>
            <a:r>
              <a:rPr lang="en-AU" sz="6000" dirty="0">
                <a:solidFill>
                  <a:schemeClr val="tx1"/>
                </a:solidFill>
                <a:hlinkClick r:id="rId3"/>
              </a:rPr>
              <a:t>DFT@westernsydney.edu.au</a:t>
            </a:r>
            <a:r>
              <a:rPr lang="en-AU" sz="6000" dirty="0">
                <a:solidFill>
                  <a:schemeClr val="tx1"/>
                </a:solidFill>
              </a:rPr>
              <a:t> </a:t>
            </a:r>
            <a:r>
              <a:rPr lang="en-AU" sz="6600" dirty="0">
                <a:solidFill>
                  <a:schemeClr val="tx1"/>
                </a:solidFill>
              </a:rPr>
              <a:t>if not answered.</a:t>
            </a:r>
            <a:endParaRPr kumimoji="0" lang="en-AU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3261782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9">
            <a:extLst>
              <a:ext uri="{FF2B5EF4-FFF2-40B4-BE49-F238E27FC236}">
                <a16:creationId xmlns:a16="http://schemas.microsoft.com/office/drawing/2014/main" id="{9100064A-D7D4-4BA3-85EB-BECC054CAA26}"/>
              </a:ext>
            </a:extLst>
          </p:cNvPr>
          <p:cNvSpPr/>
          <p:nvPr/>
        </p:nvSpPr>
        <p:spPr>
          <a:xfrm>
            <a:off x="3488175" y="517256"/>
            <a:ext cx="18073912" cy="18984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GB" sz="10100" dirty="0">
                <a:solidFill>
                  <a:srgbClr val="3A3B39"/>
                </a:solidFill>
                <a:latin typeface="Bebas"/>
                <a:ea typeface="Bebas"/>
                <a:cs typeface="Bebas"/>
              </a:rPr>
              <a:t>Communication across Rooms</a:t>
            </a:r>
            <a:endParaRPr sz="10100" dirty="0">
              <a:solidFill>
                <a:srgbClr val="3A3B39"/>
              </a:solidFill>
              <a:latin typeface="+mj-lt"/>
              <a:ea typeface="Bebas"/>
              <a:cs typeface="Beba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A21989-89ED-4D5B-9439-4E0F1015CE86}"/>
              </a:ext>
            </a:extLst>
          </p:cNvPr>
          <p:cNvSpPr txBox="1"/>
          <p:nvPr/>
        </p:nvSpPr>
        <p:spPr>
          <a:xfrm>
            <a:off x="2532185" y="4498194"/>
            <a:ext cx="9071986" cy="22929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A Timer is normally available – this is temporarily disabled.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4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FA859-9A53-4E04-A8FD-764DFB739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131" y="3097972"/>
            <a:ext cx="10622710" cy="61763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190938-61A3-4F61-80DC-DB9379CBA982}"/>
              </a:ext>
            </a:extLst>
          </p:cNvPr>
          <p:cNvSpPr/>
          <p:nvPr/>
        </p:nvSpPr>
        <p:spPr>
          <a:xfrm>
            <a:off x="10863942" y="10285376"/>
            <a:ext cx="10622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b="1" dirty="0">
                <a:solidFill>
                  <a:schemeClr val="tx1"/>
                </a:solidFill>
              </a:rPr>
              <a:t>Use your own timer – and send updates to all rooms via Chat.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1B205-40BD-4B12-B295-BDD22D5B6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208" y="7875671"/>
            <a:ext cx="7986620" cy="5003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74951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3DB5C0-A50B-426E-95B8-10DFCD4391C2}"/>
              </a:ext>
            </a:extLst>
          </p:cNvPr>
          <p:cNvSpPr txBox="1"/>
          <p:nvPr/>
        </p:nvSpPr>
        <p:spPr>
          <a:xfrm>
            <a:off x="1582617" y="1332358"/>
            <a:ext cx="22025148" cy="1041823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7200" b="1" dirty="0">
                <a:solidFill>
                  <a:schemeClr val="tx1"/>
                </a:solidFill>
              </a:rPr>
              <a:t>Demonstration</a:t>
            </a: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6000" b="1" dirty="0">
              <a:solidFill>
                <a:schemeClr val="tx1"/>
              </a:solidFill>
            </a:endParaRP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6000" dirty="0">
                <a:solidFill>
                  <a:schemeClr val="tx1"/>
                </a:solidFill>
              </a:rPr>
              <a:t>I will create </a:t>
            </a:r>
            <a:r>
              <a:rPr lang="en-AU" sz="6000" b="1" dirty="0">
                <a:solidFill>
                  <a:schemeClr val="tx1"/>
                </a:solidFill>
              </a:rPr>
              <a:t>TWO</a:t>
            </a:r>
            <a:r>
              <a:rPr lang="en-AU" sz="6000" dirty="0">
                <a:solidFill>
                  <a:schemeClr val="tx1"/>
                </a:solidFill>
              </a:rPr>
              <a:t> break-out rooms </a:t>
            </a:r>
            <a:r>
              <a:rPr lang="en-AU" sz="6000" b="1" dirty="0">
                <a:solidFill>
                  <a:schemeClr val="tx1"/>
                </a:solidFill>
              </a:rPr>
              <a:t>randomly</a:t>
            </a:r>
            <a:r>
              <a:rPr lang="en-AU" sz="6000" dirty="0">
                <a:solidFill>
                  <a:schemeClr val="tx1"/>
                </a:solidFill>
              </a:rPr>
              <a:t> for </a:t>
            </a:r>
            <a:r>
              <a:rPr lang="en-AU" sz="6000" b="1" dirty="0">
                <a:solidFill>
                  <a:schemeClr val="tx1"/>
                </a:solidFill>
              </a:rPr>
              <a:t>TWO minutes</a:t>
            </a:r>
            <a:r>
              <a:rPr lang="en-AU" sz="6000" dirty="0">
                <a:solidFill>
                  <a:schemeClr val="tx1"/>
                </a:solidFill>
              </a:rPr>
              <a:t>.</a:t>
            </a:r>
          </a:p>
          <a:p>
            <a:endParaRPr lang="en-AU" sz="6000" dirty="0">
              <a:solidFill>
                <a:schemeClr val="tx1"/>
              </a:solidFill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AU" sz="6000" dirty="0">
                <a:solidFill>
                  <a:schemeClr val="tx1"/>
                </a:solidFill>
              </a:rPr>
              <a:t>I will </a:t>
            </a:r>
            <a:r>
              <a:rPr lang="en-AU" sz="6000" b="1" dirty="0">
                <a:solidFill>
                  <a:schemeClr val="tx1"/>
                </a:solidFill>
              </a:rPr>
              <a:t>send you a image </a:t>
            </a:r>
            <a:r>
              <a:rPr lang="en-AU" sz="6000" dirty="0">
                <a:solidFill>
                  <a:schemeClr val="tx1"/>
                </a:solidFill>
              </a:rPr>
              <a:t>to each group, please discuss using the presenter tools.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6000" dirty="0">
              <a:solidFill>
                <a:schemeClr val="tx1"/>
              </a:solidFill>
            </a:endParaRP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6000" dirty="0">
                <a:solidFill>
                  <a:schemeClr val="tx1"/>
                </a:solidFill>
              </a:rPr>
              <a:t>I will send you a </a:t>
            </a:r>
            <a:r>
              <a:rPr lang="en-AU" sz="6000" b="1" dirty="0">
                <a:solidFill>
                  <a:schemeClr val="tx1"/>
                </a:solidFill>
              </a:rPr>
              <a:t>chat message with remaining time</a:t>
            </a:r>
            <a:r>
              <a:rPr lang="en-AU" sz="6000" dirty="0">
                <a:solidFill>
                  <a:schemeClr val="tx1"/>
                </a:solidFill>
              </a:rPr>
              <a:t> before I pull you back.</a:t>
            </a: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6000" dirty="0">
              <a:solidFill>
                <a:schemeClr val="tx1"/>
              </a:solidFill>
            </a:endParaRP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6000" dirty="0">
                <a:solidFill>
                  <a:schemeClr val="tx1"/>
                </a:solidFill>
              </a:rPr>
              <a:t>I will </a:t>
            </a:r>
            <a:r>
              <a:rPr lang="en-AU" sz="6000" b="1" dirty="0">
                <a:solidFill>
                  <a:schemeClr val="tx1"/>
                </a:solidFill>
              </a:rPr>
              <a:t>promote</a:t>
            </a:r>
            <a:r>
              <a:rPr lang="en-AU" sz="6000" dirty="0">
                <a:solidFill>
                  <a:schemeClr val="tx1"/>
                </a:solidFill>
              </a:rPr>
              <a:t> someone to speak on behalf of the group.</a:t>
            </a:r>
          </a:p>
        </p:txBody>
      </p:sp>
    </p:spTree>
    <p:extLst>
      <p:ext uri="{BB962C8B-B14F-4D97-AF65-F5344CB8AC3E}">
        <p14:creationId xmlns:p14="http://schemas.microsoft.com/office/powerpoint/2010/main" val="11925434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2086431" y="1711263"/>
            <a:ext cx="18073912" cy="18984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sz="10100" dirty="0">
              <a:solidFill>
                <a:srgbClr val="3A3B39"/>
              </a:solidFill>
              <a:latin typeface="+mj-lt"/>
              <a:ea typeface="Bebas"/>
              <a:cs typeface="Bebas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0642960" y="10059359"/>
            <a:ext cx="3124345" cy="3124345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2B7A5-D56B-479E-96D2-FD0613B757E8}"/>
              </a:ext>
            </a:extLst>
          </p:cNvPr>
          <p:cNvSpPr txBox="1"/>
          <p:nvPr/>
        </p:nvSpPr>
        <p:spPr>
          <a:xfrm>
            <a:off x="1690635" y="1326405"/>
            <a:ext cx="18952325" cy="102951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8800" b="1" dirty="0">
                <a:solidFill>
                  <a:schemeClr val="tx1"/>
                </a:solidFill>
              </a:rPr>
              <a:t>Important </a:t>
            </a: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7200" b="1" dirty="0">
              <a:solidFill>
                <a:schemeClr val="tx1"/>
              </a:solidFill>
            </a:endParaRP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7200" dirty="0">
                <a:solidFill>
                  <a:schemeClr val="tx1"/>
                </a:solidFill>
              </a:rPr>
              <a:t>Content is lost when breakout rooms are closed.</a:t>
            </a: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7200" dirty="0">
              <a:solidFill>
                <a:schemeClr val="tx1"/>
              </a:solidFill>
            </a:endParaRP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7200" i="1" dirty="0">
                <a:solidFill>
                  <a:schemeClr val="tx1"/>
                </a:solidFill>
              </a:rPr>
              <a:t>Save files back? (theoretically possible)</a:t>
            </a: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7200" dirty="0">
              <a:solidFill>
                <a:schemeClr val="tx1"/>
              </a:solidFill>
            </a:endParaRP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7200" dirty="0">
                <a:solidFill>
                  <a:schemeClr val="tx1"/>
                </a:solidFill>
              </a:rPr>
              <a:t>Breakout rooms are not recorded.</a:t>
            </a:r>
            <a:br>
              <a:rPr lang="en-AU" sz="7200" dirty="0">
                <a:solidFill>
                  <a:schemeClr val="tx1"/>
                </a:solidFill>
              </a:rPr>
            </a:br>
            <a:endParaRPr lang="en-AU" sz="7200" dirty="0">
              <a:solidFill>
                <a:schemeClr val="tx1"/>
              </a:solidFill>
            </a:endParaRPr>
          </a:p>
          <a:p>
            <a:pPr marL="1143000" marR="0" indent="-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7200" dirty="0">
                <a:solidFill>
                  <a:schemeClr val="tx1"/>
                </a:solidFill>
              </a:rPr>
              <a:t>Breakout Rooms are not available for &gt;250.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18900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759860" y="2251514"/>
            <a:ext cx="14721112" cy="18984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GB" sz="10100" dirty="0">
                <a:solidFill>
                  <a:srgbClr val="3A3B39"/>
                </a:solidFill>
                <a:latin typeface="Bebas"/>
                <a:ea typeface="Bebas"/>
                <a:cs typeface="Bebas"/>
              </a:rPr>
              <a:t>Promoting Participants</a:t>
            </a:r>
            <a:endParaRPr sz="10100" dirty="0">
              <a:solidFill>
                <a:srgbClr val="3A3B39"/>
              </a:solidFill>
              <a:latin typeface="+mj-lt"/>
              <a:ea typeface="Bebas"/>
              <a:cs typeface="Bebas"/>
            </a:endParaRPr>
          </a:p>
        </p:txBody>
      </p:sp>
      <p:pic>
        <p:nvPicPr>
          <p:cNvPr id="1026" name="Picture 2" descr="C:\Users\30056986\AppData\Local\Temp\SNAGHTML8e51ab8.PNG">
            <a:extLst>
              <a:ext uri="{FF2B5EF4-FFF2-40B4-BE49-F238E27FC236}">
                <a16:creationId xmlns:a16="http://schemas.microsoft.com/office/drawing/2014/main" id="{F5E734A7-A218-4E6A-9C94-ABB6ECD8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972" y="160038"/>
            <a:ext cx="7513175" cy="13395924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6EAF7B-4E5A-49F0-BD99-412C34A4EFD1}"/>
              </a:ext>
            </a:extLst>
          </p:cNvPr>
          <p:cNvSpPr txBox="1"/>
          <p:nvPr/>
        </p:nvSpPr>
        <p:spPr>
          <a:xfrm>
            <a:off x="1759860" y="5121174"/>
            <a:ext cx="13367657" cy="746358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AU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 Open the </a:t>
            </a:r>
            <a:r>
              <a:rPr kumimoji="0" lang="en-AU" sz="6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Collaborate Panel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AU" sz="6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AU" sz="6000" dirty="0">
                <a:solidFill>
                  <a:schemeClr val="tx1"/>
                </a:solidFill>
              </a:rPr>
              <a:t> Open the </a:t>
            </a:r>
            <a:r>
              <a:rPr lang="en-AU" sz="6000" b="1" dirty="0">
                <a:solidFill>
                  <a:schemeClr val="tx1"/>
                </a:solidFill>
              </a:rPr>
              <a:t>Participants Tab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en-AU" sz="6000" b="1" dirty="0">
              <a:solidFill>
                <a:schemeClr val="tx1"/>
              </a:solidFill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AU" sz="6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 Click the </a:t>
            </a:r>
            <a:r>
              <a:rPr kumimoji="0" lang="en-AU" sz="6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Ellipsis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AU" sz="6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AU" sz="6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 Click </a:t>
            </a:r>
            <a:r>
              <a:rPr kumimoji="0" lang="en-AU" sz="6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Make moderator/presenter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AU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62546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2086431" y="1711263"/>
            <a:ext cx="11920730" cy="18984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GB" sz="10100" dirty="0">
                <a:solidFill>
                  <a:srgbClr val="3A3B39"/>
                </a:solidFill>
                <a:latin typeface="Bebas"/>
                <a:ea typeface="Bebas"/>
                <a:cs typeface="Bebas"/>
              </a:rPr>
              <a:t>Roles</a:t>
            </a:r>
            <a:endParaRPr sz="10100" dirty="0">
              <a:solidFill>
                <a:srgbClr val="3A3B39"/>
              </a:solidFill>
              <a:latin typeface="+mj-lt"/>
              <a:ea typeface="Bebas"/>
              <a:cs typeface="Bebas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0599417" y="545245"/>
            <a:ext cx="3124345" cy="3124345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4288811" y="1759146"/>
            <a:ext cx="1325404" cy="1325404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1FC1BC-3A2E-43AB-90C9-0F94D2583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64542"/>
              </p:ext>
            </p:extLst>
          </p:nvPr>
        </p:nvGraphicFramePr>
        <p:xfrm>
          <a:off x="2086431" y="5327497"/>
          <a:ext cx="19513104" cy="568884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537611">
                  <a:extLst>
                    <a:ext uri="{9D8B030D-6E8A-4147-A177-3AD203B41FA5}">
                      <a16:colId xmlns:a16="http://schemas.microsoft.com/office/drawing/2014/main" val="1977625101"/>
                    </a:ext>
                  </a:extLst>
                </a:gridCol>
                <a:gridCol w="10975493">
                  <a:extLst>
                    <a:ext uri="{9D8B030D-6E8A-4147-A177-3AD203B41FA5}">
                      <a16:colId xmlns:a16="http://schemas.microsoft.com/office/drawing/2014/main" val="150342607"/>
                    </a:ext>
                  </a:extLst>
                </a:gridCol>
              </a:tblGrid>
              <a:tr h="1426816">
                <a:tc>
                  <a:txBody>
                    <a:bodyPr/>
                    <a:lstStyle/>
                    <a:p>
                      <a:r>
                        <a:rPr lang="en-AU" sz="4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4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Bb Collaborate Ultra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6326774"/>
                  </a:ext>
                </a:extLst>
              </a:tr>
              <a:tr h="1420677">
                <a:tc>
                  <a:txBody>
                    <a:bodyPr/>
                    <a:lstStyle/>
                    <a:p>
                      <a:r>
                        <a:rPr lang="en-AU" sz="3200" b="1" dirty="0"/>
                        <a:t>Instructor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3200" b="1" dirty="0"/>
                        <a:t>Moderator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575205"/>
                  </a:ext>
                </a:extLst>
              </a:tr>
              <a:tr h="1420677">
                <a:tc>
                  <a:txBody>
                    <a:bodyPr/>
                    <a:lstStyle/>
                    <a:p>
                      <a:r>
                        <a:rPr lang="en-AU" sz="3200" b="1" dirty="0"/>
                        <a:t>Teaching Assistant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3200" b="1" dirty="0"/>
                        <a:t>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3940206"/>
                  </a:ext>
                </a:extLst>
              </a:tr>
              <a:tr h="1420677">
                <a:tc>
                  <a:txBody>
                    <a:bodyPr/>
                    <a:lstStyle/>
                    <a:p>
                      <a:r>
                        <a:rPr lang="en-AU" sz="3200" b="1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3200" b="1" dirty="0"/>
                        <a:t>Participant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06247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0592194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2086431" y="1711263"/>
            <a:ext cx="11920730" cy="18984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GB" sz="10100" dirty="0">
                <a:solidFill>
                  <a:srgbClr val="3A3B39"/>
                </a:solidFill>
                <a:latin typeface="Bebas"/>
                <a:ea typeface="Bebas"/>
                <a:cs typeface="Bebas"/>
              </a:rPr>
              <a:t>Presenters</a:t>
            </a:r>
            <a:endParaRPr sz="10100" dirty="0">
              <a:solidFill>
                <a:srgbClr val="3A3B39"/>
              </a:solidFill>
              <a:latin typeface="+mj-lt"/>
              <a:ea typeface="Bebas"/>
              <a:cs typeface="Bebas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0599417" y="545245"/>
            <a:ext cx="3124345" cy="3124345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4288811" y="1759146"/>
            <a:ext cx="1325404" cy="1325404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1FC1BC-3A2E-43AB-90C9-0F94D2583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598420"/>
              </p:ext>
            </p:extLst>
          </p:nvPr>
        </p:nvGraphicFramePr>
        <p:xfrm>
          <a:off x="2086431" y="4195383"/>
          <a:ext cx="19513104" cy="710952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537611">
                  <a:extLst>
                    <a:ext uri="{9D8B030D-6E8A-4147-A177-3AD203B41FA5}">
                      <a16:colId xmlns:a16="http://schemas.microsoft.com/office/drawing/2014/main" val="1977625101"/>
                    </a:ext>
                  </a:extLst>
                </a:gridCol>
                <a:gridCol w="10975493">
                  <a:extLst>
                    <a:ext uri="{9D8B030D-6E8A-4147-A177-3AD203B41FA5}">
                      <a16:colId xmlns:a16="http://schemas.microsoft.com/office/drawing/2014/main" val="150342607"/>
                    </a:ext>
                  </a:extLst>
                </a:gridCol>
              </a:tblGrid>
              <a:tr h="1426816">
                <a:tc>
                  <a:txBody>
                    <a:bodyPr/>
                    <a:lstStyle/>
                    <a:p>
                      <a:r>
                        <a:rPr lang="en-AU" sz="4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4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Cannot 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6326774"/>
                  </a:ext>
                </a:extLst>
              </a:tr>
              <a:tr h="1420677">
                <a:tc>
                  <a:txBody>
                    <a:bodyPr/>
                    <a:lstStyle/>
                    <a:p>
                      <a:r>
                        <a:rPr lang="en-AU" sz="3200" b="1" dirty="0"/>
                        <a:t>Share Audio/video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3200" b="1" dirty="0"/>
                        <a:t>Change roles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575205"/>
                  </a:ext>
                </a:extLst>
              </a:tr>
              <a:tr h="1420677">
                <a:tc>
                  <a:txBody>
                    <a:bodyPr/>
                    <a:lstStyle/>
                    <a:p>
                      <a:r>
                        <a:rPr lang="en-AU" sz="3200" b="1" dirty="0"/>
                        <a:t>Upload and Share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3200" b="1" dirty="0"/>
                        <a:t>Moderate Breakout 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3940206"/>
                  </a:ext>
                </a:extLst>
              </a:tr>
              <a:tr h="1420677">
                <a:tc>
                  <a:txBody>
                    <a:bodyPr/>
                    <a:lstStyle/>
                    <a:p>
                      <a:r>
                        <a:rPr lang="en-AU" sz="3200" b="1" dirty="0"/>
                        <a:t>Share Apps / Screen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3200" b="1" dirty="0"/>
                        <a:t>Mute Attendees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062479"/>
                  </a:ext>
                </a:extLst>
              </a:tr>
              <a:tr h="1420677">
                <a:tc>
                  <a:txBody>
                    <a:bodyPr/>
                    <a:lstStyle/>
                    <a:p>
                      <a:r>
                        <a:rPr lang="en-AU" sz="3200" b="1" dirty="0"/>
                        <a:t>Use Whiteboard/Annotation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3200" b="1" dirty="0"/>
                        <a:t>Record Sessions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1545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6759419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48855" y="607363"/>
            <a:ext cx="873356" cy="461665"/>
          </a:xfrm>
          <a:prstGeom prst="rect">
            <a:avLst/>
          </a:prstGeom>
        </p:spPr>
        <p:txBody>
          <a:bodyPr/>
          <a:lstStyle/>
          <a:p>
            <a:fld id="{E4541439-7342-4041-A46F-7E043908D1D5}" type="slidenum">
              <a:rPr lang="en-AU" smtClean="0">
                <a:latin typeface="+mn-lt"/>
              </a:rPr>
              <a:t>16</a:t>
            </a:fld>
            <a:endParaRPr lang="en-AU">
              <a:latin typeface="+mn-lt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322210" y="1069028"/>
            <a:ext cx="20671811" cy="21768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+mj-lt"/>
                <a:ea typeface="Bebas"/>
                <a:cs typeface="Bebas"/>
                <a:sym typeface="Bebas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9pPr>
          </a:lstStyle>
          <a:p>
            <a:pPr hangingPunct="1"/>
            <a:r>
              <a:rPr lang="en-AU" dirty="0"/>
              <a:t>Further information 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322210" y="2797027"/>
            <a:ext cx="21558572" cy="90209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Western Sydney Support Resources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https://dft.westernsydney.edu.au/support/</a:t>
            </a: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hlinkClick r:id="rId3"/>
              </a:rPr>
              <a:t>https://wsu.service-now.com/it</a:t>
            </a:r>
            <a:br>
              <a:rPr lang="en-AU" sz="4000" dirty="0">
                <a:hlinkClick r:id="rId3"/>
              </a:rPr>
            </a:br>
            <a:endParaRPr lang="en-AU" sz="4000" dirty="0"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Learning Futures Resources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hlinkClick r:id="rId3"/>
              </a:rPr>
              <a:t>Virtual Classroom Comparison Matrix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hlinkClick r:id="rId3"/>
              </a:rPr>
              <a:t>Bb Collaborate Ultra – Features</a:t>
            </a:r>
            <a:br>
              <a:rPr lang="en-AU" sz="4000" dirty="0">
                <a:hlinkClick r:id="rId3"/>
              </a:rPr>
            </a:br>
            <a:endParaRPr lang="en-AU" sz="4000" dirty="0"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Blackboard Resources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Blackboard Collaborate Ultra – Moderator Support</a:t>
            </a: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Blackboard Collaborate Ultra – Student Support</a:t>
            </a: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7432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48855" y="607363"/>
            <a:ext cx="873356" cy="461665"/>
          </a:xfrm>
          <a:prstGeom prst="rect">
            <a:avLst/>
          </a:prstGeom>
        </p:spPr>
        <p:txBody>
          <a:bodyPr/>
          <a:lstStyle/>
          <a:p>
            <a:fld id="{E4541439-7342-4041-A46F-7E043908D1D5}" type="slidenum">
              <a:rPr lang="en-AU" smtClean="0">
                <a:latin typeface="+mn-lt"/>
              </a:rPr>
              <a:t>17</a:t>
            </a:fld>
            <a:endParaRPr lang="en-AU">
              <a:latin typeface="+mn-lt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322210" y="1069028"/>
            <a:ext cx="20671811" cy="21768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+mj-lt"/>
                <a:ea typeface="Bebas"/>
                <a:cs typeface="Bebas"/>
                <a:sym typeface="Bebas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9pPr>
          </a:lstStyle>
          <a:p>
            <a:pPr hangingPunct="1"/>
            <a:r>
              <a:rPr lang="en-AU" dirty="0"/>
              <a:t>Further information (2) 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488831" y="2911684"/>
            <a:ext cx="21558572" cy="90209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of Breakout Rooms in Use - </a:t>
            </a: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https://youtu.be/D4dudLGevhw</a:t>
            </a: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0C2BC7-6891-4655-A1D4-F156039900D8}"/>
              </a:ext>
            </a:extLst>
          </p:cNvPr>
          <p:cNvSpPr txBox="1">
            <a:spLocks/>
          </p:cNvSpPr>
          <p:nvPr/>
        </p:nvSpPr>
        <p:spPr>
          <a:xfrm>
            <a:off x="1322210" y="5354411"/>
            <a:ext cx="18919183" cy="93945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+mj-lt"/>
                <a:ea typeface="Bebas"/>
                <a:cs typeface="Bebas"/>
                <a:sym typeface="Bebas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9pPr>
          </a:lstStyle>
          <a:p>
            <a:pPr hangingPunct="1"/>
            <a:r>
              <a:rPr lang="en-AU" dirty="0"/>
              <a:t>Need help?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219308F-E3B4-41F8-9172-0BD23790D04A}"/>
              </a:ext>
            </a:extLst>
          </p:cNvPr>
          <p:cNvSpPr txBox="1">
            <a:spLocks/>
          </p:cNvSpPr>
          <p:nvPr/>
        </p:nvSpPr>
        <p:spPr>
          <a:xfrm>
            <a:off x="1503218" y="7025838"/>
            <a:ext cx="19730761" cy="3893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+mn-lt"/>
                <a:ea typeface="Avenir Book"/>
                <a:cs typeface="Avenir Book"/>
                <a:sym typeface="Avenir Book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+mn-lt"/>
                <a:ea typeface="Avenir Book"/>
                <a:cs typeface="Avenir Book"/>
                <a:sym typeface="Avenir Book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+mn-lt"/>
                <a:ea typeface="Avenir Book"/>
                <a:cs typeface="Avenir Book"/>
                <a:sym typeface="Avenir Book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+mn-lt"/>
                <a:ea typeface="Avenir Book"/>
                <a:cs typeface="Avenir Book"/>
                <a:sym typeface="Avenir Book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+mn-lt"/>
                <a:ea typeface="Avenir Book"/>
                <a:cs typeface="Avenir Book"/>
                <a:sym typeface="Avenir Book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en-AU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Us </a:t>
            </a: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dft@westernsydney.edu.au</a:t>
            </a: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hangingPunct="1">
              <a:lnSpc>
                <a:spcPct val="150000"/>
              </a:lnSpc>
            </a:pPr>
            <a:r>
              <a:rPr lang="en-AU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IT </a:t>
            </a: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itservicedesk@westernsydney.edu.au</a:t>
            </a:r>
            <a:r>
              <a:rPr lang="en-A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202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387334-FB17-D74D-958B-B236BFD4B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E48C04C-2924-B44F-9804-A2D9B2C29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210" y="8119635"/>
            <a:ext cx="13716000" cy="1046136"/>
          </a:xfrm>
        </p:spPr>
        <p:txBody>
          <a:bodyPr>
            <a:noAutofit/>
          </a:bodyPr>
          <a:lstStyle/>
          <a:p>
            <a:pPr algn="l"/>
            <a:r>
              <a:rPr lang="en-US" sz="6400" b="1" dirty="0" err="1">
                <a:solidFill>
                  <a:srgbClr val="FF5C5E"/>
                </a:solidFill>
                <a:latin typeface="+mn-lt"/>
              </a:rPr>
              <a:t>vUWS</a:t>
            </a:r>
            <a:r>
              <a:rPr lang="en-US" sz="6400" b="1" dirty="0">
                <a:solidFill>
                  <a:srgbClr val="FF5C5E"/>
                </a:solidFill>
                <a:latin typeface="+mn-lt"/>
              </a:rPr>
              <a:t> Express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8F1EDD4E-22A7-974E-B337-D88BB0EF3DF3}"/>
              </a:ext>
            </a:extLst>
          </p:cNvPr>
          <p:cNvSpPr txBox="1">
            <a:spLocks/>
          </p:cNvSpPr>
          <p:nvPr/>
        </p:nvSpPr>
        <p:spPr>
          <a:xfrm>
            <a:off x="1004991" y="5769428"/>
            <a:ext cx="22374018" cy="2177143"/>
          </a:xfrm>
          <a:prstGeom prst="rect">
            <a:avLst/>
          </a:prstGeom>
        </p:spPr>
        <p:txBody>
          <a:bodyPr vert="horz" lIns="182880" tIns="91440" rIns="182880" bIns="9144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>
                <a:solidFill>
                  <a:srgbClr val="FFFFFF"/>
                </a:solidFill>
                <a:latin typeface="+mn-lt"/>
              </a:rPr>
              <a:t>Bb Collaborate Ultra &amp; Breakout Rooms</a:t>
            </a:r>
          </a:p>
        </p:txBody>
      </p:sp>
    </p:spTree>
    <p:extLst>
      <p:ext uri="{BB962C8B-B14F-4D97-AF65-F5344CB8AC3E}">
        <p14:creationId xmlns:p14="http://schemas.microsoft.com/office/powerpoint/2010/main" val="408045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2059119" y="1759146"/>
            <a:ext cx="12138685" cy="35809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rm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AU" sz="10100" dirty="0">
                <a:solidFill>
                  <a:srgbClr val="3A3B39"/>
                </a:solidFill>
                <a:latin typeface="+mj-lt"/>
                <a:ea typeface="Bebas"/>
                <a:cs typeface="Bebas"/>
              </a:rPr>
              <a:t>Welcome!</a:t>
            </a:r>
          </a:p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AU" sz="10100" dirty="0">
              <a:solidFill>
                <a:srgbClr val="3A3B39"/>
              </a:solidFill>
              <a:latin typeface="+mj-lt"/>
              <a:ea typeface="Bebas"/>
              <a:cs typeface="Bebas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2059118" y="4693572"/>
            <a:ext cx="11874595" cy="71229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Overview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Setting up rooms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Assigning participants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Comms across rooms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Roles and promotion</a:t>
            </a:r>
            <a:endParaRPr lang="en-AU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endParaRPr lang="en-AU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endParaRPr lang="en-AU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endParaRPr lang="en-AU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endParaRPr lang="en-AU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0982531" y="3125304"/>
            <a:ext cx="3124345" cy="3124345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4288811" y="1759146"/>
            <a:ext cx="1325404" cy="1325404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2977402" y="12767402"/>
            <a:ext cx="1562716" cy="1562716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5" t="1372" r="32949" b="-1372"/>
          <a:stretch/>
        </p:blipFill>
        <p:spPr>
          <a:xfrm>
            <a:off x="12917201" y="-26126"/>
            <a:ext cx="9969194" cy="1376370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230649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2086431" y="1319377"/>
            <a:ext cx="18073912" cy="18984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GB" sz="10100" dirty="0">
                <a:solidFill>
                  <a:srgbClr val="3A3B39"/>
                </a:solidFill>
                <a:latin typeface="Bebas"/>
                <a:ea typeface="Bebas"/>
                <a:cs typeface="Bebas"/>
              </a:rPr>
              <a:t>Overview </a:t>
            </a:r>
            <a:endParaRPr sz="10100" dirty="0">
              <a:solidFill>
                <a:srgbClr val="3A3B39"/>
              </a:solidFill>
              <a:latin typeface="+mj-lt"/>
              <a:ea typeface="Bebas"/>
              <a:cs typeface="Bebas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0599417" y="545245"/>
            <a:ext cx="3124345" cy="3124345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2B7A5-D56B-479E-96D2-FD0613B757E8}"/>
              </a:ext>
            </a:extLst>
          </p:cNvPr>
          <p:cNvSpPr txBox="1"/>
          <p:nvPr/>
        </p:nvSpPr>
        <p:spPr>
          <a:xfrm>
            <a:off x="2086431" y="3739344"/>
            <a:ext cx="21404940" cy="81406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r>
              <a:rPr lang="en-AU" sz="4800" b="1" dirty="0">
                <a:solidFill>
                  <a:schemeClr val="tx1"/>
                </a:solidFill>
              </a:rPr>
              <a:t>Purpose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4800" dirty="0">
                <a:solidFill>
                  <a:schemeClr val="tx1"/>
                </a:solidFill>
              </a:rPr>
              <a:t>The main use case is that students are broken into groups of students that discusses a shared or unique problem statement, and then returns to the main room.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4800" dirty="0">
              <a:solidFill>
                <a:schemeClr val="tx1"/>
              </a:solidFill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4800" dirty="0">
                <a:solidFill>
                  <a:schemeClr val="tx1"/>
                </a:solidFill>
              </a:rPr>
              <a:t>One student is then promoted to a presenter to present their findings.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4400" dirty="0">
              <a:solidFill>
                <a:schemeClr val="tx1"/>
              </a:solidFill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4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General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800" dirty="0">
                <a:solidFill>
                  <a:schemeClr val="tx1"/>
                </a:solidFill>
              </a:rPr>
              <a:t>Breakout rooms have their own private audio, video, whiteboard, app sharing and chat.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4800" dirty="0">
                <a:solidFill>
                  <a:schemeClr val="tx1"/>
                </a:solidFill>
              </a:rPr>
              <a:t>Moderators can create up to 20 break-out rooms.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4800" dirty="0">
                <a:solidFill>
                  <a:schemeClr val="tx1"/>
                </a:solidFill>
              </a:rPr>
              <a:t>Participants become Presenters automatically in Breakout Rooms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70492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2086431" y="1319377"/>
            <a:ext cx="18073912" cy="18984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GB" sz="10100" dirty="0">
                <a:solidFill>
                  <a:srgbClr val="3A3B39"/>
                </a:solidFill>
                <a:latin typeface="Bebas"/>
                <a:ea typeface="Bebas"/>
                <a:cs typeface="Bebas"/>
              </a:rPr>
              <a:t>Moderators can:</a:t>
            </a:r>
            <a:endParaRPr sz="10100" dirty="0">
              <a:solidFill>
                <a:srgbClr val="3A3B39"/>
              </a:solidFill>
              <a:latin typeface="+mj-lt"/>
              <a:ea typeface="Bebas"/>
              <a:cs typeface="Bebas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0599417" y="545245"/>
            <a:ext cx="3124345" cy="3124345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2B7A5-D56B-479E-96D2-FD0613B757E8}"/>
              </a:ext>
            </a:extLst>
          </p:cNvPr>
          <p:cNvSpPr txBox="1"/>
          <p:nvPr/>
        </p:nvSpPr>
        <p:spPr>
          <a:xfrm>
            <a:off x="2053214" y="4453087"/>
            <a:ext cx="21670548" cy="718658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571500" lvl="4" indent="-571500">
              <a:buFont typeface="Arial" panose="020B0604020202020204" pitchFamily="34" charset="0"/>
              <a:buChar char="•"/>
            </a:pPr>
            <a:r>
              <a:rPr lang="en-AU" sz="6600" dirty="0">
                <a:solidFill>
                  <a:schemeClr val="tx1"/>
                </a:solidFill>
              </a:rPr>
              <a:t>Randomly or Manually assign participants to rooms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6600" dirty="0">
                <a:solidFill>
                  <a:schemeClr val="tx1"/>
                </a:solidFill>
              </a:rPr>
              <a:t>Allow participants to change groups as needed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6600" dirty="0">
                <a:solidFill>
                  <a:schemeClr val="tx1"/>
                </a:solidFill>
              </a:rPr>
              <a:t>Jump in/out of rooms as needed</a:t>
            </a:r>
            <a:br>
              <a:rPr lang="en-AU" sz="6600" dirty="0">
                <a:solidFill>
                  <a:schemeClr val="tx1"/>
                </a:solidFill>
              </a:rPr>
            </a:br>
            <a:endParaRPr lang="en-AU" sz="66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6600" dirty="0">
                <a:solidFill>
                  <a:schemeClr val="tx1"/>
                </a:solidFill>
              </a:rPr>
              <a:t>Share files with all rooms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6600" dirty="0">
                <a:solidFill>
                  <a:schemeClr val="tx1"/>
                </a:solidFill>
              </a:rPr>
              <a:t>Share chat with all rooms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6600" i="1" dirty="0">
                <a:solidFill>
                  <a:srgbClr val="FF0000"/>
                </a:solidFill>
              </a:rPr>
              <a:t>Share timer with all rooms (currently disabled due to Covid-19)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99507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0056986\AppData\Local\Temp\SNAGHTML8f756a0.PNG">
            <a:extLst>
              <a:ext uri="{FF2B5EF4-FFF2-40B4-BE49-F238E27FC236}">
                <a16:creationId xmlns:a16="http://schemas.microsoft.com/office/drawing/2014/main" id="{83A57171-F828-41ED-BF81-E08F2E51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0" y="330417"/>
            <a:ext cx="23057940" cy="130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29423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7D8303-4957-4ACC-983E-6D32BFC85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07" y="167268"/>
            <a:ext cx="23496585" cy="13381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06238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39FFEE-7642-4A29-90AF-C011868A9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428" y="4218896"/>
            <a:ext cx="14206804" cy="80044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Shape 219">
            <a:extLst>
              <a:ext uri="{FF2B5EF4-FFF2-40B4-BE49-F238E27FC236}">
                <a16:creationId xmlns:a16="http://schemas.microsoft.com/office/drawing/2014/main" id="{9100064A-D7D4-4BA3-85EB-BECC054CAA26}"/>
              </a:ext>
            </a:extLst>
          </p:cNvPr>
          <p:cNvSpPr/>
          <p:nvPr/>
        </p:nvSpPr>
        <p:spPr>
          <a:xfrm>
            <a:off x="2653428" y="1492678"/>
            <a:ext cx="18073912" cy="18984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GB" sz="10100" dirty="0">
                <a:solidFill>
                  <a:srgbClr val="3A3B39"/>
                </a:solidFill>
                <a:latin typeface="Bebas"/>
                <a:ea typeface="Bebas"/>
                <a:cs typeface="Bebas"/>
              </a:rPr>
              <a:t>Manual Allocation</a:t>
            </a:r>
            <a:endParaRPr sz="10100" dirty="0">
              <a:solidFill>
                <a:srgbClr val="3A3B39"/>
              </a:solidFill>
              <a:latin typeface="+mj-lt"/>
              <a:ea typeface="Bebas"/>
              <a:cs typeface="Beba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54FC1-6650-4354-A667-0E828F1A231C}"/>
              </a:ext>
            </a:extLst>
          </p:cNvPr>
          <p:cNvSpPr txBox="1"/>
          <p:nvPr/>
        </p:nvSpPr>
        <p:spPr>
          <a:xfrm>
            <a:off x="17720371" y="6659143"/>
            <a:ext cx="6013938" cy="312393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Hold down </a:t>
            </a:r>
            <a:r>
              <a:rPr kumimoji="0" lang="en-AU" sz="6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shift</a:t>
            </a:r>
            <a:r>
              <a:rPr kumimoji="0" lang="en-AU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 to </a:t>
            </a:r>
            <a:r>
              <a:rPr kumimoji="0" lang="en-AU" sz="6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drag and drop </a:t>
            </a:r>
            <a:r>
              <a:rPr kumimoji="0" lang="en-AU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multiple students!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95929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9">
            <a:extLst>
              <a:ext uri="{FF2B5EF4-FFF2-40B4-BE49-F238E27FC236}">
                <a16:creationId xmlns:a16="http://schemas.microsoft.com/office/drawing/2014/main" id="{9100064A-D7D4-4BA3-85EB-BECC054CAA26}"/>
              </a:ext>
            </a:extLst>
          </p:cNvPr>
          <p:cNvSpPr/>
          <p:nvPr/>
        </p:nvSpPr>
        <p:spPr>
          <a:xfrm>
            <a:off x="2332647" y="1492678"/>
            <a:ext cx="18073912" cy="18984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GB" sz="10100" dirty="0">
                <a:solidFill>
                  <a:srgbClr val="3A3B39"/>
                </a:solidFill>
                <a:latin typeface="Bebas"/>
                <a:ea typeface="Bebas"/>
                <a:cs typeface="Bebas"/>
              </a:rPr>
              <a:t>Random Allocation</a:t>
            </a:r>
            <a:endParaRPr sz="10100" dirty="0">
              <a:solidFill>
                <a:srgbClr val="3A3B39"/>
              </a:solidFill>
              <a:latin typeface="+mj-lt"/>
              <a:ea typeface="Bebas"/>
              <a:cs typeface="Beba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16F6A-5CD8-4276-9426-DD932E1F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647" y="3918246"/>
            <a:ext cx="9687029" cy="86736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B2E61-3119-48E4-85B7-9D1EADA5C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5485" y="3918246"/>
            <a:ext cx="9039714" cy="86736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0898068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ARTICULATE_SLIDE_COUNT" val="11"/>
  <p:tag name="MMPROD_UIPERSISTENCEDATA" val="MMPROD_UIPERSISTENCEDATA"/>
  <p:tag name="MMPROD_UIDATA" val="&lt;database version=&quot;11.0&quot;&gt;&lt;object type=&quot;1&quot; unique_id=&quot;10001&quot;&gt;&lt;object type=&quot;2&quot; unique_id=&quot;10002&quot;&gt;&lt;object type=&quot;3&quot; unique_id=&quot;12297&quot;&gt;&lt;property id=&quot;20148&quot; value=&quot;5&quot;/&gt;&lt;property id=&quot;20300&quot; value=&quot;Slide 3&quot;/&gt;&lt;property id=&quot;20303&quot; value=&quot;-1&quot;/&gt;&lt;property id=&quot;20307&quot; value=&quot;350&quot;/&gt;&lt;/object&gt;&lt;object type=&quot;3&quot; unique_id=&quot;12303&quot;&gt;&lt;property id=&quot;20148&quot; value=&quot;5&quot;/&gt;&lt;property id=&quot;20300&quot; value=&quot;Slide 16&quot;/&gt;&lt;property id=&quot;20303&quot; value=&quot;-1&quot;/&gt;&lt;property id=&quot;20307&quot; value=&quot;351&quot;/&gt;&lt;/object&gt;&lt;object type=&quot;3&quot; unique_id=&quot;12430&quot;&gt;&lt;property id=&quot;20148&quot; value=&quot;5&quot;/&gt;&lt;property id=&quot;20300&quot; value=&quot;Slide 1&quot;/&gt;&lt;property id=&quot;20303&quot; value=&quot;-1&quot;/&gt;&lt;property id=&quot;20307&quot; value=&quot;361&quot;/&gt;&lt;/object&gt;&lt;object type=&quot;3&quot; unique_id=&quot;14362&quot;&gt;&lt;property id=&quot;20148&quot; value=&quot;5&quot;/&gt;&lt;property id=&quot;20300&quot; value=&quot;Slide 2 - &amp;quot;vUWS Express&amp;quot;&quot;/&gt;&lt;property id=&quot;20307&quot; value=&quot;395&quot;/&gt;&lt;/object&gt;&lt;object type=&quot;3&quot; unique_id=&quot;14651&quot;&gt;&lt;property id=&quot;20148&quot; value=&quot;5&quot;/&gt;&lt;property id=&quot;20300&quot; value=&quot;Slide 4&quot;/&gt;&lt;property id=&quot;20307&quot; value=&quot;398&quot;/&gt;&lt;/object&gt;&lt;object type=&quot;3&quot; unique_id=&quot;14652&quot;&gt;&lt;property id=&quot;20148&quot; value=&quot;5&quot;/&gt;&lt;property id=&quot;20300&quot; value=&quot;Slide 6&quot;/&gt;&lt;property id=&quot;20307&quot; value=&quot;400&quot;/&gt;&lt;/object&gt;&lt;object type=&quot;3&quot; unique_id=&quot;14653&quot;&gt;&lt;property id=&quot;20148&quot; value=&quot;5&quot;/&gt;&lt;property id=&quot;20300&quot; value=&quot;Slide 7&quot;/&gt;&lt;property id=&quot;20307&quot; value=&quot;401&quot;/&gt;&lt;/object&gt;&lt;object type=&quot;3&quot; unique_id=&quot;14654&quot;&gt;&lt;property id=&quot;20148&quot; value=&quot;5&quot;/&gt;&lt;property id=&quot;20300&quot; value=&quot;Slide 12&quot;/&gt;&lt;property id=&quot;20307&quot; value=&quot;399&quot;/&gt;&lt;/object&gt;&lt;object type=&quot;3&quot; unique_id=&quot;14655&quot;&gt;&lt;property id=&quot;20148&quot; value=&quot;5&quot;/&gt;&lt;property id=&quot;20300&quot; value=&quot;Slide 14&quot;/&gt;&lt;property id=&quot;20307&quot; value=&quot;397&quot;/&gt;&lt;/object&gt;&lt;object type=&quot;3&quot; unique_id=&quot;14656&quot;&gt;&lt;property id=&quot;20148&quot; value=&quot;5&quot;/&gt;&lt;property id=&quot;20300&quot; value=&quot;Slide 13&quot;/&gt;&lt;property id=&quot;20307&quot; value=&quot;396&quot;/&gt;&lt;/object&gt;&lt;object type=&quot;3&quot; unique_id=&quot;14779&quot;&gt;&lt;property id=&quot;20148&quot; value=&quot;5&quot;/&gt;&lt;property id=&quot;20300&quot; value=&quot;Slide 8&quot;/&gt;&lt;property id=&quot;20307&quot; value=&quot;402&quot;/&gt;&lt;/object&gt;&lt;object type=&quot;3&quot; unique_id=&quot;14780&quot;&gt;&lt;property id=&quot;20148&quot; value=&quot;5&quot;/&gt;&lt;property id=&quot;20300&quot; value=&quot;Slide 9&quot;/&gt;&lt;property id=&quot;20307&quot; value=&quot;403&quot;/&gt;&lt;/object&gt;&lt;object type=&quot;3&quot; unique_id=&quot;14781&quot;&gt;&lt;property id=&quot;20148&quot; value=&quot;5&quot;/&gt;&lt;property id=&quot;20300&quot; value=&quot;Slide 10&quot;/&gt;&lt;property id=&quot;20307&quot; value=&quot;404&quot;/&gt;&lt;/object&gt;&lt;object type=&quot;3&quot; unique_id=&quot;14782&quot;&gt;&lt;property id=&quot;20148&quot; value=&quot;5&quot;/&gt;&lt;property id=&quot;20300&quot; value=&quot;Slide 17&quot;/&gt;&lt;property id=&quot;20307&quot; value=&quot;405&quot;/&gt;&lt;/object&gt;&lt;object type=&quot;3&quot; unique_id=&quot;14837&quot;&gt;&lt;property id=&quot;20148&quot; value=&quot;5&quot;/&gt;&lt;property id=&quot;20300&quot; value=&quot;Slide 15&quot;/&gt;&lt;property id=&quot;20307&quot; value=&quot;406&quot;/&gt;&lt;/object&gt;&lt;object type=&quot;3&quot; unique_id=&quot;14894&quot;&gt;&lt;property id=&quot;20148&quot; value=&quot;5&quot;/&gt;&lt;property id=&quot;20300&quot; value=&quot;Slide 5&quot;/&gt;&lt;property id=&quot;20307&quot; value=&quot;407&quot;/&gt;&lt;/object&gt;&lt;object type=&quot;3&quot; unique_id=&quot;15009&quot;&gt;&lt;property id=&quot;20148&quot; value=&quot;5&quot;/&gt;&lt;property id=&quot;20300&quot; value=&quot;Slide 11&quot;/&gt;&lt;property id=&quot;20307&quot; value=&quot;408&quot;/&gt;&lt;/object&gt;&lt;/object&gt;&lt;object type=&quot;8&quot; unique_id=&quot;10030&quot;&gt;&lt;/object&gt;&lt;object type=&quot;4&quot; unique_id=&quot;12429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ght">
  <a:themeElements>
    <a:clrScheme name="Custom 1">
      <a:dk1>
        <a:srgbClr val="000000"/>
      </a:dk1>
      <a:lt1>
        <a:srgbClr val="FFFFFF"/>
      </a:lt1>
      <a:dk2>
        <a:srgbClr val="A31E34"/>
      </a:dk2>
      <a:lt2>
        <a:srgbClr val="EBBCBB"/>
      </a:lt2>
      <a:accent1>
        <a:srgbClr val="FE7073"/>
      </a:accent1>
      <a:accent2>
        <a:srgbClr val="F6303D"/>
      </a:accent2>
      <a:accent3>
        <a:srgbClr val="5A2A82"/>
      </a:accent3>
      <a:accent4>
        <a:srgbClr val="027199"/>
      </a:accent4>
      <a:accent5>
        <a:srgbClr val="BA7FD1"/>
      </a:accent5>
      <a:accent6>
        <a:srgbClr val="FF7D78"/>
      </a:accent6>
      <a:hlink>
        <a:srgbClr val="0563C1"/>
      </a:hlink>
      <a:folHlink>
        <a:srgbClr val="954F72"/>
      </a:folHlink>
    </a:clrScheme>
    <a:fontScheme name="Custom 1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717175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717175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451e70-cd14-4910-9f66-b2809bf32abb">
      <UserInfo>
        <DisplayName>Sarah-Jane Burton</DisplayName>
        <AccountId>348</AccountId>
        <AccountType/>
      </UserInfo>
      <UserInfo>
        <DisplayName>Stephanie Bourke</DisplayName>
        <AccountId>31</AccountId>
        <AccountType/>
      </UserInfo>
      <UserInfo>
        <DisplayName>Kim Heckenberg</DisplayName>
        <AccountId>39</AccountId>
        <AccountType/>
      </UserInfo>
      <UserInfo>
        <DisplayName>Lisa Caldbeck</DisplayName>
        <AccountId>560</AccountId>
        <AccountType/>
      </UserInfo>
      <UserInfo>
        <DisplayName>Vineet Singh</DisplayName>
        <AccountId>562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0808C6CA3F94DB3D066DEABCA68FE" ma:contentTypeVersion="12" ma:contentTypeDescription="Create a new document." ma:contentTypeScope="" ma:versionID="9e7f0e21707163d64e3eb9e09801c113">
  <xsd:schema xmlns:xsd="http://www.w3.org/2001/XMLSchema" xmlns:xs="http://www.w3.org/2001/XMLSchema" xmlns:p="http://schemas.microsoft.com/office/2006/metadata/properties" xmlns:ns2="6a7e7065-82f1-4b73-b0d2-d420dd51b77c" xmlns:ns3="d1451e70-cd14-4910-9f66-b2809bf32abb" targetNamespace="http://schemas.microsoft.com/office/2006/metadata/properties" ma:root="true" ma:fieldsID="c69fe859a3e435f88c5df3a13c0b4d4c" ns2:_="" ns3:_="">
    <xsd:import namespace="6a7e7065-82f1-4b73-b0d2-d420dd51b77c"/>
    <xsd:import namespace="d1451e70-cd14-4910-9f66-b2809bf32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e7065-82f1-4b73-b0d2-d420dd51b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51e70-cd14-4910-9f66-b2809bf32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924438-F8B3-4BFC-8B07-7BFFF2F77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2BEA68-2895-4334-9165-708CC903AE09}">
  <ds:schemaRefs>
    <ds:schemaRef ds:uri="http://schemas.microsoft.com/office/2006/metadata/properties"/>
    <ds:schemaRef ds:uri="http://schemas.microsoft.com/office/infopath/2007/PartnerControls"/>
    <ds:schemaRef ds:uri="d1451e70-cd14-4910-9f66-b2809bf32abb"/>
  </ds:schemaRefs>
</ds:datastoreItem>
</file>

<file path=customXml/itemProps3.xml><?xml version="1.0" encoding="utf-8"?>
<ds:datastoreItem xmlns:ds="http://schemas.openxmlformats.org/officeDocument/2006/customXml" ds:itemID="{FA2C31C5-5761-4A29-AAA8-9B8FB7D56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e7065-82f1-4b73-b0d2-d420dd51b77c"/>
    <ds:schemaRef ds:uri="d1451e70-cd14-4910-9f66-b2809bf32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449</Words>
  <Application>Microsoft Office PowerPoint</Application>
  <PresentationFormat>Custom</PresentationFormat>
  <Paragraphs>104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Light</vt:lpstr>
      <vt:lpstr>PowerPoint Presentation</vt:lpstr>
      <vt:lpstr>vUWS Express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Rhoda O'Higgins</dc:creator>
  <cp:lastModifiedBy>Forrest Duxbury</cp:lastModifiedBy>
  <cp:revision>107</cp:revision>
  <cp:lastPrinted>2019-03-25T00:32:50Z</cp:lastPrinted>
  <dcterms:modified xsi:type="dcterms:W3CDTF">2020-04-16T01:57:11Z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0x010100F570808C6CA3F94DB3D066DEABCA68FE</vt:lpwstr>
  </property>
  <property fmtid="{D5CDD505-2E9C-101B-9397-08002B2CF9AE}" pid="3" name="ArticulateGUID">
    <vt:lpwstr>89937C78-673C-43C7-A783-CB56D961F998</vt:lpwstr>
  </property>
  <property fmtid="{D5CDD505-2E9C-101B-9397-08002B2CF9AE}" pid="4" name="ArticulatePath">
    <vt:lpwstr>DFT_vUWSTemplate_Pilot_Information_PowerPoint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