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tags/tag18.xml" ContentType="application/vnd.openxmlformats-officedocument.presentationml.tags+xml"/>
  <Override PartName="/ppt/notesSlides/notesSlide24.xml" ContentType="application/vnd.openxmlformats-officedocument.presentationml.notesSlide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5"/>
  </p:notesMasterIdLst>
  <p:sldIdLst>
    <p:sldId id="361" r:id="rId5"/>
    <p:sldId id="256" r:id="rId6"/>
    <p:sldId id="389" r:id="rId7"/>
    <p:sldId id="350" r:id="rId8"/>
    <p:sldId id="362" r:id="rId9"/>
    <p:sldId id="383" r:id="rId10"/>
    <p:sldId id="366" r:id="rId11"/>
    <p:sldId id="369" r:id="rId12"/>
    <p:sldId id="370" r:id="rId13"/>
    <p:sldId id="371" r:id="rId14"/>
    <p:sldId id="387" r:id="rId15"/>
    <p:sldId id="392" r:id="rId16"/>
    <p:sldId id="372" r:id="rId17"/>
    <p:sldId id="391" r:id="rId18"/>
    <p:sldId id="394" r:id="rId19"/>
    <p:sldId id="393" r:id="rId20"/>
    <p:sldId id="352" r:id="rId21"/>
    <p:sldId id="360" r:id="rId22"/>
    <p:sldId id="382" r:id="rId23"/>
    <p:sldId id="395" r:id="rId24"/>
    <p:sldId id="396" r:id="rId25"/>
    <p:sldId id="356" r:id="rId26"/>
    <p:sldId id="331" r:id="rId27"/>
    <p:sldId id="376" r:id="rId28"/>
    <p:sldId id="377" r:id="rId29"/>
    <p:sldId id="381" r:id="rId30"/>
    <p:sldId id="375" r:id="rId31"/>
    <p:sldId id="386" r:id="rId32"/>
    <p:sldId id="351" r:id="rId33"/>
    <p:sldId id="379" r:id="rId34"/>
  </p:sldIdLst>
  <p:sldSz cx="24384000" cy="13716000"/>
  <p:notesSz cx="6805613" cy="99441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Open Sans Light" panose="020B0604020202020204" charset="0"/>
      <p:regular r:id="rId40"/>
      <p:italic r:id="rId41"/>
    </p:embeddedFont>
    <p:embeddedFont>
      <p:font typeface="Open Sans Semibold" panose="020B0604020202020204" charset="0"/>
      <p:bold r:id="rId42"/>
      <p:boldItalic r:id="rId43"/>
    </p:embeddedFont>
  </p:embeddedFontLst>
  <p:custDataLst>
    <p:tags r:id="rId44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9pPr>
  </p:defaultTextStyle>
  <p:extLst>
    <p:ext uri="{521415D9-36F7-43E2-AB2F-B90AF26B5E84}">
      <p14:sectionLst xmlns:p14="http://schemas.microsoft.com/office/powerpoint/2010/main">
        <p14:section name="Default Section" id="{3F0BDFD8-B921-49BE-8773-E35FD6D382A4}">
          <p14:sldIdLst>
            <p14:sldId id="361"/>
            <p14:sldId id="256"/>
            <p14:sldId id="389"/>
            <p14:sldId id="350"/>
            <p14:sldId id="362"/>
            <p14:sldId id="383"/>
            <p14:sldId id="366"/>
            <p14:sldId id="369"/>
            <p14:sldId id="370"/>
            <p14:sldId id="371"/>
            <p14:sldId id="387"/>
            <p14:sldId id="392"/>
            <p14:sldId id="372"/>
            <p14:sldId id="391"/>
            <p14:sldId id="394"/>
            <p14:sldId id="393"/>
            <p14:sldId id="352"/>
            <p14:sldId id="360"/>
            <p14:sldId id="382"/>
            <p14:sldId id="395"/>
            <p14:sldId id="396"/>
            <p14:sldId id="356"/>
            <p14:sldId id="331"/>
            <p14:sldId id="376"/>
            <p14:sldId id="377"/>
            <p14:sldId id="381"/>
            <p14:sldId id="375"/>
            <p14:sldId id="386"/>
            <p14:sldId id="351"/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Heckenberg" initials="KH" lastIdx="12" clrIdx="0">
    <p:extLst>
      <p:ext uri="{19B8F6BF-5375-455C-9EA6-DF929625EA0E}">
        <p15:presenceInfo xmlns:p15="http://schemas.microsoft.com/office/powerpoint/2012/main" userId="S-1-5-21-299502267-1078081533-682003330-373230" providerId="AD"/>
      </p:ext>
    </p:extLst>
  </p:cmAuthor>
  <p:cmAuthor id="2" name="Kim Vincent" initials="KV" lastIdx="2" clrIdx="1">
    <p:extLst>
      <p:ext uri="{19B8F6BF-5375-455C-9EA6-DF929625EA0E}">
        <p15:presenceInfo xmlns:p15="http://schemas.microsoft.com/office/powerpoint/2012/main" userId="S-1-5-21-299502267-1078081533-682003330-361337" providerId="AD"/>
      </p:ext>
    </p:extLst>
  </p:cmAuthor>
  <p:cmAuthor id="3" name="Forrest Duxbury" initials="FD" lastIdx="1" clrIdx="2">
    <p:extLst>
      <p:ext uri="{19B8F6BF-5375-455C-9EA6-DF929625EA0E}">
        <p15:presenceInfo xmlns:p15="http://schemas.microsoft.com/office/powerpoint/2012/main" userId="S::30056986@westernsydney.edu.au::e72d7ebe-ffc1-4998-9393-807a7af07be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7175"/>
    <a:srgbClr val="F0F1F1"/>
    <a:srgbClr val="272727"/>
    <a:srgbClr val="F6F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94249" autoAdjust="0"/>
  </p:normalViewPr>
  <p:slideViewPr>
    <p:cSldViewPr snapToGrid="0">
      <p:cViewPr varScale="1">
        <p:scale>
          <a:sx n="34" d="100"/>
          <a:sy n="34" d="100"/>
        </p:scale>
        <p:origin x="594" y="8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95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907415" y="4723448"/>
            <a:ext cx="4990783" cy="447484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0537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2090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0273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2971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7101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7575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8014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32694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1232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959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75081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0125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823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6070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4895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26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312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1058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59627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878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20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4927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77579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34923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10438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9141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576022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7609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3580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878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, copy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431BA4-BA99-4283-B1C7-9D2B525E2F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440150" y="0"/>
            <a:ext cx="7943850" cy="1371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FC75B-A247-41A1-8679-037E564D6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35" y="2279414"/>
            <a:ext cx="13035478" cy="21768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2AD21-9101-4B3E-BC36-A9F2F60DA6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68417E-0465-4675-A3F0-F95E7D289B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1435" y="5526706"/>
            <a:ext cx="13035478" cy="66589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58870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x 10 (dark)"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563994" y="635695"/>
            <a:ext cx="769506" cy="84638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F1F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5485720" y="4229750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1"/>
          </p:nvPr>
        </p:nvSpPr>
        <p:spPr>
          <a:xfrm>
            <a:off x="8552035" y="4229750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2"/>
          </p:nvPr>
        </p:nvSpPr>
        <p:spPr>
          <a:xfrm>
            <a:off x="11618350" y="4229750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13"/>
          </p:nvPr>
        </p:nvSpPr>
        <p:spPr>
          <a:xfrm>
            <a:off x="14684665" y="4229750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4"/>
          </p:nvPr>
        </p:nvSpPr>
        <p:spPr>
          <a:xfrm>
            <a:off x="17750979" y="4208694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Рисунок 2"/>
          <p:cNvSpPr>
            <a:spLocks noGrp="1"/>
          </p:cNvSpPr>
          <p:nvPr>
            <p:ph type="pic" sz="quarter" idx="15"/>
          </p:nvPr>
        </p:nvSpPr>
        <p:spPr>
          <a:xfrm>
            <a:off x="5485720" y="7267218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Рисунок 2"/>
          <p:cNvSpPr>
            <a:spLocks noGrp="1"/>
          </p:cNvSpPr>
          <p:nvPr>
            <p:ph type="pic" sz="quarter" idx="16"/>
          </p:nvPr>
        </p:nvSpPr>
        <p:spPr>
          <a:xfrm>
            <a:off x="8552035" y="7267218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17"/>
          </p:nvPr>
        </p:nvSpPr>
        <p:spPr>
          <a:xfrm>
            <a:off x="11618350" y="7267218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Рисунок 2"/>
          <p:cNvSpPr>
            <a:spLocks noGrp="1"/>
          </p:cNvSpPr>
          <p:nvPr>
            <p:ph type="pic" sz="quarter" idx="18"/>
          </p:nvPr>
        </p:nvSpPr>
        <p:spPr>
          <a:xfrm>
            <a:off x="14684665" y="7267218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Рисунок 2"/>
          <p:cNvSpPr>
            <a:spLocks noGrp="1"/>
          </p:cNvSpPr>
          <p:nvPr>
            <p:ph type="pic" sz="quarter" idx="19"/>
          </p:nvPr>
        </p:nvSpPr>
        <p:spPr>
          <a:xfrm>
            <a:off x="17750979" y="7246162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447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no number (dark)"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6191341" y="4668683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1"/>
          </p:nvPr>
        </p:nvSpPr>
        <p:spPr>
          <a:xfrm>
            <a:off x="11072496" y="4625484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2"/>
          </p:nvPr>
        </p:nvSpPr>
        <p:spPr>
          <a:xfrm>
            <a:off x="15953651" y="4625483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1843D86-4D5A-45D6-938B-73E16521408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1270" y="607363"/>
            <a:ext cx="873356" cy="461665"/>
          </a:xfrm>
        </p:spPr>
        <p:txBody>
          <a:bodyPr/>
          <a:lstStyle>
            <a:lvl1pPr>
              <a:defRPr>
                <a:solidFill>
                  <a:srgbClr val="F0F1F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920558"/>
      </p:ext>
    </p:extLst>
  </p:cSld>
  <p:clrMapOvr>
    <a:masterClrMapping/>
  </p:clrMapOvr>
  <p:transition spd="med"/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photo (dark)"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48475-74A4-4DE5-9FCB-72284FABD6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0F1F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Полилиния 20">
            <a:extLst>
              <a:ext uri="{FF2B5EF4-FFF2-40B4-BE49-F238E27FC236}">
                <a16:creationId xmlns:a16="http://schemas.microsoft.com/office/drawing/2014/main" id="{6F437F2E-D361-4EED-9862-BBE91B9C4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23388" y="1102664"/>
            <a:ext cx="9268612" cy="11658458"/>
          </a:xfrm>
          <a:custGeom>
            <a:avLst/>
            <a:gdLst>
              <a:gd name="connsiteX0" fmla="*/ 5165309 w 9268612"/>
              <a:gd name="connsiteY0" fmla="*/ 0 h 11658458"/>
              <a:gd name="connsiteX1" fmla="*/ 7141083 w 9268612"/>
              <a:gd name="connsiteY1" fmla="*/ 0 h 11658458"/>
              <a:gd name="connsiteX2" fmla="*/ 7141083 w 9268612"/>
              <a:gd name="connsiteY2" fmla="*/ 1585544 h 11658458"/>
              <a:gd name="connsiteX3" fmla="*/ 9268612 w 9268612"/>
              <a:gd name="connsiteY3" fmla="*/ 1585544 h 11658458"/>
              <a:gd name="connsiteX4" fmla="*/ 9268612 w 9268612"/>
              <a:gd name="connsiteY4" fmla="*/ 4196982 h 11658458"/>
              <a:gd name="connsiteX5" fmla="*/ 8330400 w 9268612"/>
              <a:gd name="connsiteY5" fmla="*/ 4196982 h 11658458"/>
              <a:gd name="connsiteX6" fmla="*/ 8330400 w 9268612"/>
              <a:gd name="connsiteY6" fmla="*/ 9500819 h 11658458"/>
              <a:gd name="connsiteX7" fmla="*/ 2609850 w 9268612"/>
              <a:gd name="connsiteY7" fmla="*/ 9500819 h 11658458"/>
              <a:gd name="connsiteX8" fmla="*/ 2609850 w 9268612"/>
              <a:gd name="connsiteY8" fmla="*/ 10350363 h 11658458"/>
              <a:gd name="connsiteX9" fmla="*/ 3263500 w 9268612"/>
              <a:gd name="connsiteY9" fmla="*/ 10350363 h 11658458"/>
              <a:gd name="connsiteX10" fmla="*/ 3263500 w 9268612"/>
              <a:gd name="connsiteY10" fmla="*/ 11658458 h 11658458"/>
              <a:gd name="connsiteX11" fmla="*/ 1956200 w 9268612"/>
              <a:gd name="connsiteY11" fmla="*/ 11658458 h 11658458"/>
              <a:gd name="connsiteX12" fmla="*/ 1956200 w 9268612"/>
              <a:gd name="connsiteY12" fmla="*/ 10806538 h 11658458"/>
              <a:gd name="connsiteX13" fmla="*/ 0 w 9268612"/>
              <a:gd name="connsiteY13" fmla="*/ 10806538 h 11658458"/>
              <a:gd name="connsiteX14" fmla="*/ 0 w 9268612"/>
              <a:gd name="connsiteY14" fmla="*/ 8195100 h 11658458"/>
              <a:gd name="connsiteX15" fmla="*/ 1459700 w 9268612"/>
              <a:gd name="connsiteY15" fmla="*/ 8195100 h 11658458"/>
              <a:gd name="connsiteX16" fmla="*/ 1459700 w 9268612"/>
              <a:gd name="connsiteY16" fmla="*/ 2604720 h 11658458"/>
              <a:gd name="connsiteX17" fmla="*/ 6658762 w 9268612"/>
              <a:gd name="connsiteY17" fmla="*/ 2604720 h 11658458"/>
              <a:gd name="connsiteX18" fmla="*/ 6658762 w 9268612"/>
              <a:gd name="connsiteY18" fmla="*/ 1976976 h 11658458"/>
              <a:gd name="connsiteX19" fmla="*/ 5165309 w 9268612"/>
              <a:gd name="connsiteY19" fmla="*/ 1976976 h 1165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268612" h="11658458">
                <a:moveTo>
                  <a:pt x="5165309" y="0"/>
                </a:moveTo>
                <a:lnTo>
                  <a:pt x="7141083" y="0"/>
                </a:lnTo>
                <a:lnTo>
                  <a:pt x="7141083" y="1585544"/>
                </a:lnTo>
                <a:lnTo>
                  <a:pt x="9268612" y="1585544"/>
                </a:lnTo>
                <a:lnTo>
                  <a:pt x="9268612" y="4196982"/>
                </a:lnTo>
                <a:lnTo>
                  <a:pt x="8330400" y="4196982"/>
                </a:lnTo>
                <a:lnTo>
                  <a:pt x="8330400" y="9500819"/>
                </a:lnTo>
                <a:lnTo>
                  <a:pt x="2609850" y="9500819"/>
                </a:lnTo>
                <a:lnTo>
                  <a:pt x="2609850" y="10350363"/>
                </a:lnTo>
                <a:lnTo>
                  <a:pt x="3263500" y="10350363"/>
                </a:lnTo>
                <a:lnTo>
                  <a:pt x="3263500" y="11658458"/>
                </a:lnTo>
                <a:lnTo>
                  <a:pt x="1956200" y="11658458"/>
                </a:lnTo>
                <a:lnTo>
                  <a:pt x="1956200" y="10806538"/>
                </a:lnTo>
                <a:lnTo>
                  <a:pt x="0" y="10806538"/>
                </a:lnTo>
                <a:lnTo>
                  <a:pt x="0" y="8195100"/>
                </a:lnTo>
                <a:lnTo>
                  <a:pt x="1459700" y="8195100"/>
                </a:lnTo>
                <a:lnTo>
                  <a:pt x="1459700" y="2604720"/>
                </a:lnTo>
                <a:lnTo>
                  <a:pt x="6658762" y="2604720"/>
                </a:lnTo>
                <a:lnTo>
                  <a:pt x="6658762" y="1976976"/>
                </a:lnTo>
                <a:lnTo>
                  <a:pt x="5165309" y="19769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665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py &amp; phot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10B53-7D79-4EAE-AC87-2B17FAEFE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5725" y="2198225"/>
            <a:ext cx="8262231" cy="21768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D149E-E971-416F-BC27-CD21AFA510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Рисунок 4">
            <a:extLst>
              <a:ext uri="{FF2B5EF4-FFF2-40B4-BE49-F238E27FC236}">
                <a16:creationId xmlns:a16="http://schemas.microsoft.com/office/drawing/2014/main" id="{FB954A35-47E9-4D6A-BED8-57123349D7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35427" y="667941"/>
            <a:ext cx="10356573" cy="12276495"/>
          </a:xfrm>
          <a:solidFill>
            <a:schemeClr val="bg1">
              <a:lumMod val="85000"/>
            </a:schemeClr>
          </a:solidFill>
        </p:spPr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3D9094-23F5-42AF-9545-C93C338A4D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52341" y="6593304"/>
            <a:ext cx="8235195" cy="63511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1221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py &amp;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D149E-E971-416F-BC27-CD21AFA510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Рисунок 4">
            <a:extLst>
              <a:ext uri="{FF2B5EF4-FFF2-40B4-BE49-F238E27FC236}">
                <a16:creationId xmlns:a16="http://schemas.microsoft.com/office/drawing/2014/main" id="{1F03DD34-7D81-48AB-A09A-CC4E0707C0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72489" y="667941"/>
            <a:ext cx="10356573" cy="12276495"/>
          </a:xfrm>
          <a:solidFill>
            <a:schemeClr val="bg1">
              <a:lumMod val="85000"/>
            </a:schemeClr>
          </a:solid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A9EEAB-7A05-4174-8E65-319F7A197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35" y="2279414"/>
            <a:ext cx="9290565" cy="21768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6CB2508-FAF2-4BB9-85CF-E4EACBDDD8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1435" y="6689558"/>
            <a:ext cx="9290565" cy="54960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5F3DA87B-5620-495F-A9E3-3C06D165EFAE}"/>
              </a:ext>
            </a:extLst>
          </p:cNvPr>
          <p:cNvSpPr/>
          <p:nvPr userDrawn="1"/>
        </p:nvSpPr>
        <p:spPr>
          <a:xfrm flipV="1">
            <a:off x="867947" y="1655053"/>
            <a:ext cx="1" cy="3425557"/>
          </a:xfrm>
          <a:prstGeom prst="line">
            <a:avLst/>
          </a:prstGeom>
          <a:ln w="1270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39002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3944666" y="2873466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1"/>
          </p:nvPr>
        </p:nvSpPr>
        <p:spPr>
          <a:xfrm>
            <a:off x="7468372" y="2873466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2"/>
          </p:nvPr>
        </p:nvSpPr>
        <p:spPr>
          <a:xfrm>
            <a:off x="10992078" y="2873466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3"/>
          </p:nvPr>
        </p:nvSpPr>
        <p:spPr>
          <a:xfrm>
            <a:off x="14515784" y="2873466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4"/>
          </p:nvPr>
        </p:nvSpPr>
        <p:spPr>
          <a:xfrm>
            <a:off x="18039489" y="2873466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5"/>
          </p:nvPr>
        </p:nvSpPr>
        <p:spPr>
          <a:xfrm>
            <a:off x="3944666" y="6448334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6"/>
          </p:nvPr>
        </p:nvSpPr>
        <p:spPr>
          <a:xfrm>
            <a:off x="7468372" y="6448334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7"/>
          </p:nvPr>
        </p:nvSpPr>
        <p:spPr>
          <a:xfrm>
            <a:off x="10992078" y="6448334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8"/>
          </p:nvPr>
        </p:nvSpPr>
        <p:spPr>
          <a:xfrm>
            <a:off x="14515784" y="6448334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19"/>
          </p:nvPr>
        </p:nvSpPr>
        <p:spPr>
          <a:xfrm>
            <a:off x="18039489" y="6448334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7102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_no number">
    <p:bg>
      <p:bgPr>
        <a:solidFill>
          <a:srgbClr val="F0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6191341" y="4668683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1"/>
          </p:nvPr>
        </p:nvSpPr>
        <p:spPr>
          <a:xfrm>
            <a:off x="11072496" y="4625484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2"/>
          </p:nvPr>
        </p:nvSpPr>
        <p:spPr>
          <a:xfrm>
            <a:off x="15953651" y="4625483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Shape 26">
            <a:extLst>
              <a:ext uri="{FF2B5EF4-FFF2-40B4-BE49-F238E27FC236}">
                <a16:creationId xmlns:a16="http://schemas.microsoft.com/office/drawing/2014/main" id="{25E3241C-F0A3-4E66-92DA-56D9002B24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31270" y="607363"/>
            <a:ext cx="873356" cy="495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397068"/>
      </p:ext>
    </p:extLst>
  </p:cSld>
  <p:clrMapOvr>
    <a:masterClrMapping/>
  </p:clrMapOvr>
  <p:transition spd="med"/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 20"/>
          <p:cNvSpPr>
            <a:spLocks noGrp="1"/>
          </p:cNvSpPr>
          <p:nvPr>
            <p:ph type="pic" sz="quarter" idx="13"/>
          </p:nvPr>
        </p:nvSpPr>
        <p:spPr>
          <a:xfrm>
            <a:off x="2923388" y="1102664"/>
            <a:ext cx="9268612" cy="11658458"/>
          </a:xfrm>
          <a:custGeom>
            <a:avLst/>
            <a:gdLst>
              <a:gd name="connsiteX0" fmla="*/ 5165309 w 9268612"/>
              <a:gd name="connsiteY0" fmla="*/ 0 h 11658458"/>
              <a:gd name="connsiteX1" fmla="*/ 7141083 w 9268612"/>
              <a:gd name="connsiteY1" fmla="*/ 0 h 11658458"/>
              <a:gd name="connsiteX2" fmla="*/ 7141083 w 9268612"/>
              <a:gd name="connsiteY2" fmla="*/ 1585544 h 11658458"/>
              <a:gd name="connsiteX3" fmla="*/ 9268612 w 9268612"/>
              <a:gd name="connsiteY3" fmla="*/ 1585544 h 11658458"/>
              <a:gd name="connsiteX4" fmla="*/ 9268612 w 9268612"/>
              <a:gd name="connsiteY4" fmla="*/ 4196982 h 11658458"/>
              <a:gd name="connsiteX5" fmla="*/ 8330400 w 9268612"/>
              <a:gd name="connsiteY5" fmla="*/ 4196982 h 11658458"/>
              <a:gd name="connsiteX6" fmla="*/ 8330400 w 9268612"/>
              <a:gd name="connsiteY6" fmla="*/ 9500819 h 11658458"/>
              <a:gd name="connsiteX7" fmla="*/ 2609850 w 9268612"/>
              <a:gd name="connsiteY7" fmla="*/ 9500819 h 11658458"/>
              <a:gd name="connsiteX8" fmla="*/ 2609850 w 9268612"/>
              <a:gd name="connsiteY8" fmla="*/ 10350363 h 11658458"/>
              <a:gd name="connsiteX9" fmla="*/ 3263500 w 9268612"/>
              <a:gd name="connsiteY9" fmla="*/ 10350363 h 11658458"/>
              <a:gd name="connsiteX10" fmla="*/ 3263500 w 9268612"/>
              <a:gd name="connsiteY10" fmla="*/ 11658458 h 11658458"/>
              <a:gd name="connsiteX11" fmla="*/ 1956200 w 9268612"/>
              <a:gd name="connsiteY11" fmla="*/ 11658458 h 11658458"/>
              <a:gd name="connsiteX12" fmla="*/ 1956200 w 9268612"/>
              <a:gd name="connsiteY12" fmla="*/ 10806538 h 11658458"/>
              <a:gd name="connsiteX13" fmla="*/ 0 w 9268612"/>
              <a:gd name="connsiteY13" fmla="*/ 10806538 h 11658458"/>
              <a:gd name="connsiteX14" fmla="*/ 0 w 9268612"/>
              <a:gd name="connsiteY14" fmla="*/ 8195100 h 11658458"/>
              <a:gd name="connsiteX15" fmla="*/ 1459700 w 9268612"/>
              <a:gd name="connsiteY15" fmla="*/ 8195100 h 11658458"/>
              <a:gd name="connsiteX16" fmla="*/ 1459700 w 9268612"/>
              <a:gd name="connsiteY16" fmla="*/ 2604720 h 11658458"/>
              <a:gd name="connsiteX17" fmla="*/ 6658762 w 9268612"/>
              <a:gd name="connsiteY17" fmla="*/ 2604720 h 11658458"/>
              <a:gd name="connsiteX18" fmla="*/ 6658762 w 9268612"/>
              <a:gd name="connsiteY18" fmla="*/ 1976976 h 11658458"/>
              <a:gd name="connsiteX19" fmla="*/ 5165309 w 9268612"/>
              <a:gd name="connsiteY19" fmla="*/ 1976976 h 1165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268612" h="11658458">
                <a:moveTo>
                  <a:pt x="5165309" y="0"/>
                </a:moveTo>
                <a:lnTo>
                  <a:pt x="7141083" y="0"/>
                </a:lnTo>
                <a:lnTo>
                  <a:pt x="7141083" y="1585544"/>
                </a:lnTo>
                <a:lnTo>
                  <a:pt x="9268612" y="1585544"/>
                </a:lnTo>
                <a:lnTo>
                  <a:pt x="9268612" y="4196982"/>
                </a:lnTo>
                <a:lnTo>
                  <a:pt x="8330400" y="4196982"/>
                </a:lnTo>
                <a:lnTo>
                  <a:pt x="8330400" y="9500819"/>
                </a:lnTo>
                <a:lnTo>
                  <a:pt x="2609850" y="9500819"/>
                </a:lnTo>
                <a:lnTo>
                  <a:pt x="2609850" y="10350363"/>
                </a:lnTo>
                <a:lnTo>
                  <a:pt x="3263500" y="10350363"/>
                </a:lnTo>
                <a:lnTo>
                  <a:pt x="3263500" y="11658458"/>
                </a:lnTo>
                <a:lnTo>
                  <a:pt x="1956200" y="11658458"/>
                </a:lnTo>
                <a:lnTo>
                  <a:pt x="1956200" y="10806538"/>
                </a:lnTo>
                <a:lnTo>
                  <a:pt x="0" y="10806538"/>
                </a:lnTo>
                <a:lnTo>
                  <a:pt x="0" y="8195100"/>
                </a:lnTo>
                <a:lnTo>
                  <a:pt x="1459700" y="8195100"/>
                </a:lnTo>
                <a:lnTo>
                  <a:pt x="1459700" y="2604720"/>
                </a:lnTo>
                <a:lnTo>
                  <a:pt x="6658762" y="2604720"/>
                </a:lnTo>
                <a:lnTo>
                  <a:pt x="6658762" y="1976976"/>
                </a:lnTo>
                <a:lnTo>
                  <a:pt x="5165309" y="19769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341058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Полилиния 12"/>
          <p:cNvSpPr>
            <a:spLocks noGrp="1"/>
          </p:cNvSpPr>
          <p:nvPr>
            <p:ph type="pic" sz="quarter" idx="14"/>
          </p:nvPr>
        </p:nvSpPr>
        <p:spPr>
          <a:xfrm>
            <a:off x="12917201" y="-26126"/>
            <a:ext cx="9969194" cy="13763703"/>
          </a:xfrm>
          <a:custGeom>
            <a:avLst/>
            <a:gdLst>
              <a:gd name="connsiteX0" fmla="*/ 1503648 w 9969194"/>
              <a:gd name="connsiteY0" fmla="*/ 0 h 13763703"/>
              <a:gd name="connsiteX1" fmla="*/ 5527552 w 9969194"/>
              <a:gd name="connsiteY1" fmla="*/ 0 h 13763703"/>
              <a:gd name="connsiteX2" fmla="*/ 5527552 w 9969194"/>
              <a:gd name="connsiteY2" fmla="*/ 1227909 h 13763703"/>
              <a:gd name="connsiteX3" fmla="*/ 7022614 w 9969194"/>
              <a:gd name="connsiteY3" fmla="*/ 1227909 h 13763703"/>
              <a:gd name="connsiteX4" fmla="*/ 7022614 w 9969194"/>
              <a:gd name="connsiteY4" fmla="*/ 2794727 h 13763703"/>
              <a:gd name="connsiteX5" fmla="*/ 9969194 w 9969194"/>
              <a:gd name="connsiteY5" fmla="*/ 2794727 h 13763703"/>
              <a:gd name="connsiteX6" fmla="*/ 9969194 w 9969194"/>
              <a:gd name="connsiteY6" fmla="*/ 5957026 h 13763703"/>
              <a:gd name="connsiteX7" fmla="*/ 8950610 w 9969194"/>
              <a:gd name="connsiteY7" fmla="*/ 5957026 h 13763703"/>
              <a:gd name="connsiteX8" fmla="*/ 8950610 w 9969194"/>
              <a:gd name="connsiteY8" fmla="*/ 12565789 h 13763703"/>
              <a:gd name="connsiteX9" fmla="*/ 1869952 w 9969194"/>
              <a:gd name="connsiteY9" fmla="*/ 12565789 h 13763703"/>
              <a:gd name="connsiteX10" fmla="*/ 1869952 w 9969194"/>
              <a:gd name="connsiteY10" fmla="*/ 13763703 h 13763703"/>
              <a:gd name="connsiteX11" fmla="*/ 0 w 9969194"/>
              <a:gd name="connsiteY11" fmla="*/ 13763703 h 13763703"/>
              <a:gd name="connsiteX12" fmla="*/ 0 w 9969194"/>
              <a:gd name="connsiteY12" fmla="*/ 12096207 h 13763703"/>
              <a:gd name="connsiteX13" fmla="*/ 1503648 w 9969194"/>
              <a:gd name="connsiteY13" fmla="*/ 12096207 h 13763703"/>
              <a:gd name="connsiteX14" fmla="*/ 1503648 w 9969194"/>
              <a:gd name="connsiteY14" fmla="*/ 5147401 h 13763703"/>
              <a:gd name="connsiteX15" fmla="*/ 6808482 w 9969194"/>
              <a:gd name="connsiteY15" fmla="*/ 5147401 h 13763703"/>
              <a:gd name="connsiteX16" fmla="*/ 6808482 w 9969194"/>
              <a:gd name="connsiteY16" fmla="*/ 3088415 h 13763703"/>
              <a:gd name="connsiteX17" fmla="*/ 5160598 w 9969194"/>
              <a:gd name="connsiteY17" fmla="*/ 3088415 h 13763703"/>
              <a:gd name="connsiteX18" fmla="*/ 5160598 w 9969194"/>
              <a:gd name="connsiteY18" fmla="*/ 1436915 h 13763703"/>
              <a:gd name="connsiteX19" fmla="*/ 1503648 w 9969194"/>
              <a:gd name="connsiteY19" fmla="*/ 1436915 h 1376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969194" h="13763703">
                <a:moveTo>
                  <a:pt x="1503648" y="0"/>
                </a:moveTo>
                <a:lnTo>
                  <a:pt x="5527552" y="0"/>
                </a:lnTo>
                <a:lnTo>
                  <a:pt x="5527552" y="1227909"/>
                </a:lnTo>
                <a:lnTo>
                  <a:pt x="7022614" y="1227909"/>
                </a:lnTo>
                <a:lnTo>
                  <a:pt x="7022614" y="2794727"/>
                </a:lnTo>
                <a:lnTo>
                  <a:pt x="9969194" y="2794727"/>
                </a:lnTo>
                <a:lnTo>
                  <a:pt x="9969194" y="5957026"/>
                </a:lnTo>
                <a:lnTo>
                  <a:pt x="8950610" y="5957026"/>
                </a:lnTo>
                <a:lnTo>
                  <a:pt x="8950610" y="12565789"/>
                </a:lnTo>
                <a:lnTo>
                  <a:pt x="1869952" y="12565789"/>
                </a:lnTo>
                <a:lnTo>
                  <a:pt x="1869952" y="13763703"/>
                </a:lnTo>
                <a:lnTo>
                  <a:pt x="0" y="13763703"/>
                </a:lnTo>
                <a:lnTo>
                  <a:pt x="0" y="12096207"/>
                </a:lnTo>
                <a:lnTo>
                  <a:pt x="1503648" y="12096207"/>
                </a:lnTo>
                <a:lnTo>
                  <a:pt x="1503648" y="5147401"/>
                </a:lnTo>
                <a:lnTo>
                  <a:pt x="6808482" y="5147401"/>
                </a:lnTo>
                <a:lnTo>
                  <a:pt x="6808482" y="3088415"/>
                </a:lnTo>
                <a:lnTo>
                  <a:pt x="5160598" y="3088415"/>
                </a:lnTo>
                <a:lnTo>
                  <a:pt x="5160598" y="1436915"/>
                </a:lnTo>
                <a:lnTo>
                  <a:pt x="1503648" y="14369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9234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ape 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43EEC9-1CCE-4714-99B3-5D428CFEF7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51369" y="0"/>
            <a:ext cx="12432631" cy="13716000"/>
          </a:xfrm>
          <a:custGeom>
            <a:avLst/>
            <a:gdLst>
              <a:gd name="connsiteX0" fmla="*/ 3616776 w 12432631"/>
              <a:gd name="connsiteY0" fmla="*/ 5809023 h 13716000"/>
              <a:gd name="connsiteX1" fmla="*/ 3616776 w 12432631"/>
              <a:gd name="connsiteY1" fmla="*/ 7416241 h 13716000"/>
              <a:gd name="connsiteX2" fmla="*/ 2009558 w 12432631"/>
              <a:gd name="connsiteY2" fmla="*/ 7416241 h 13716000"/>
              <a:gd name="connsiteX3" fmla="*/ 12432631 w 12432631"/>
              <a:gd name="connsiteY3" fmla="*/ 0 h 13716000"/>
              <a:gd name="connsiteX4" fmla="*/ 12432631 w 12432631"/>
              <a:gd name="connsiteY4" fmla="*/ 13716000 h 13716000"/>
              <a:gd name="connsiteX5" fmla="*/ 240631 w 12432631"/>
              <a:gd name="connsiteY5" fmla="*/ 13716000 h 13716000"/>
              <a:gd name="connsiteX6" fmla="*/ 2910258 w 12432631"/>
              <a:gd name="connsiteY6" fmla="*/ 10712670 h 13716000"/>
              <a:gd name="connsiteX7" fmla="*/ 0 w 12432631"/>
              <a:gd name="connsiteY7" fmla="*/ 10712670 h 13716000"/>
              <a:gd name="connsiteX8" fmla="*/ 0 w 12432631"/>
              <a:gd name="connsiteY8" fmla="*/ 6947219 h 13716000"/>
              <a:gd name="connsiteX9" fmla="*/ 3312702 w 12432631"/>
              <a:gd name="connsiteY9" fmla="*/ 1025992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32631" h="13716000">
                <a:moveTo>
                  <a:pt x="3616776" y="5809023"/>
                </a:moveTo>
                <a:lnTo>
                  <a:pt x="3616776" y="7416241"/>
                </a:lnTo>
                <a:lnTo>
                  <a:pt x="2009558" y="7416241"/>
                </a:lnTo>
                <a:close/>
                <a:moveTo>
                  <a:pt x="12432631" y="0"/>
                </a:moveTo>
                <a:lnTo>
                  <a:pt x="12432631" y="13716000"/>
                </a:lnTo>
                <a:lnTo>
                  <a:pt x="240631" y="13716000"/>
                </a:lnTo>
                <a:lnTo>
                  <a:pt x="2910258" y="10712670"/>
                </a:lnTo>
                <a:lnTo>
                  <a:pt x="0" y="10712670"/>
                </a:lnTo>
                <a:lnTo>
                  <a:pt x="0" y="6947219"/>
                </a:lnTo>
                <a:lnTo>
                  <a:pt x="3312702" y="1025992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9" name="Shape 10">
            <a:extLst>
              <a:ext uri="{FF2B5EF4-FFF2-40B4-BE49-F238E27FC236}">
                <a16:creationId xmlns:a16="http://schemas.microsoft.com/office/drawing/2014/main" id="{3C39DC55-0048-468F-A139-4706BE7FF16F}"/>
              </a:ext>
            </a:extLst>
          </p:cNvPr>
          <p:cNvSpPr/>
          <p:nvPr userDrawn="1"/>
        </p:nvSpPr>
        <p:spPr>
          <a:xfrm flipV="1">
            <a:off x="867947" y="1655053"/>
            <a:ext cx="1" cy="3425557"/>
          </a:xfrm>
          <a:prstGeom prst="line">
            <a:avLst/>
          </a:prstGeom>
          <a:ln w="1270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C5B0A-8555-471A-94FA-951D8C93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83840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, copy &amp; image (dark)"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431BA4-BA99-4283-B1C7-9D2B525E2F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440150" y="0"/>
            <a:ext cx="7943850" cy="1371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FC75B-A247-41A1-8679-037E564D6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35" y="1689100"/>
            <a:ext cx="13035478" cy="276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2AD21-9101-4B3E-BC36-A9F2F60DA6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0F1F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68417E-0465-4675-A3F0-F95E7D289B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1435" y="5526706"/>
            <a:ext cx="13035478" cy="66589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2994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901435" y="1655053"/>
            <a:ext cx="16482720" cy="25250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b" anchorCtr="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947579" y="5457372"/>
            <a:ext cx="19809185" cy="61919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431270" y="607363"/>
            <a:ext cx="873356" cy="461665"/>
          </a:xfrm>
          <a:prstGeom prst="rect">
            <a:avLst/>
          </a:prstGeom>
          <a:ln w="3175">
            <a:miter lim="400000"/>
          </a:ln>
        </p:spPr>
        <p:txBody>
          <a:bodyPr lIns="38100" tIns="38100" rIns="38100" bIns="38100">
            <a:spAutoFit/>
          </a:bodyPr>
          <a:lstStyle>
            <a:lvl1pPr algn="ctr">
              <a:defRPr cap="all" spc="500">
                <a:solidFill>
                  <a:srgbClr val="3A3B39"/>
                </a:solidFill>
                <a:latin typeface="+mn-lt"/>
                <a:ea typeface="Bebas"/>
                <a:cs typeface="Bebas"/>
                <a:sym typeface="Bebas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Shape 10"/>
          <p:cNvSpPr/>
          <p:nvPr/>
        </p:nvSpPr>
        <p:spPr>
          <a:xfrm flipV="1">
            <a:off x="867947" y="1655053"/>
            <a:ext cx="1" cy="3425557"/>
          </a:xfrm>
          <a:prstGeom prst="line">
            <a:avLst/>
          </a:prstGeom>
          <a:ln w="1270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6" r:id="rId3"/>
    <p:sldLayoutId id="2147483655" r:id="rId4"/>
    <p:sldLayoutId id="2147483668" r:id="rId5"/>
    <p:sldLayoutId id="2147483658" r:id="rId6"/>
    <p:sldLayoutId id="2147483660" r:id="rId7"/>
    <p:sldLayoutId id="2147483665" r:id="rId8"/>
    <p:sldLayoutId id="2147483664" r:id="rId9"/>
    <p:sldLayoutId id="2147483656" r:id="rId10"/>
    <p:sldLayoutId id="2147483657" r:id="rId11"/>
    <p:sldLayoutId id="2147483667" r:id="rId12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+mj-lt"/>
          <a:ea typeface="Bebas"/>
          <a:cs typeface="Bebas"/>
          <a:sym typeface="Bebas"/>
        </a:defRPr>
      </a:lvl1pPr>
      <a:lvl2pPr marL="0" marR="0" indent="228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2pPr>
      <a:lvl3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3pPr>
      <a:lvl4pPr marL="0" marR="0" indent="685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4pPr>
      <a:lvl5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5pPr>
      <a:lvl6pPr marL="0" marR="0" indent="1143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6pPr>
      <a:lvl7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7pPr>
      <a:lvl8pPr marL="0" marR="0" indent="1600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8pPr>
      <a:lvl9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717175"/>
          </a:solidFill>
          <a:uFillTx/>
          <a:latin typeface="+mn-lt"/>
          <a:ea typeface="Avenir Book"/>
          <a:cs typeface="Avenir Book"/>
          <a:sym typeface="Avenir Book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717175"/>
          </a:solidFill>
          <a:uFillTx/>
          <a:latin typeface="+mn-lt"/>
          <a:ea typeface="Avenir Book"/>
          <a:cs typeface="Avenir Book"/>
          <a:sym typeface="Avenir Book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717175"/>
          </a:solidFill>
          <a:uFillTx/>
          <a:latin typeface="+mn-lt"/>
          <a:ea typeface="Avenir Book"/>
          <a:cs typeface="Avenir Book"/>
          <a:sym typeface="Avenir Book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717175"/>
          </a:solidFill>
          <a:uFillTx/>
          <a:latin typeface="+mn-lt"/>
          <a:ea typeface="Avenir Book"/>
          <a:cs typeface="Avenir Book"/>
          <a:sym typeface="Avenir Book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717175"/>
          </a:solidFill>
          <a:uFillTx/>
          <a:latin typeface="+mn-lt"/>
          <a:ea typeface="Avenir Book"/>
          <a:cs typeface="Avenir Book"/>
          <a:sym typeface="Avenir Book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717175"/>
          </a:solidFill>
          <a:uFillTx/>
          <a:latin typeface="Avenir Book"/>
          <a:ea typeface="Avenir Book"/>
          <a:cs typeface="Avenir Book"/>
          <a:sym typeface="Avenir Book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717175"/>
          </a:solidFill>
          <a:uFillTx/>
          <a:latin typeface="Avenir Book"/>
          <a:ea typeface="Avenir Book"/>
          <a:cs typeface="Avenir Book"/>
          <a:sym typeface="Avenir Book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717175"/>
          </a:solidFill>
          <a:uFillTx/>
          <a:latin typeface="Avenir Book"/>
          <a:ea typeface="Avenir Book"/>
          <a:cs typeface="Avenir Book"/>
          <a:sym typeface="Avenir Book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717175"/>
          </a:solidFill>
          <a:uFillTx/>
          <a:latin typeface="Avenir Book"/>
          <a:ea typeface="Avenir Book"/>
          <a:cs typeface="Avenir Book"/>
          <a:sym typeface="Avenir Boo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9pPr>
    </p:otherStyle>
  </p:txStyles>
  <p:extLst>
    <p:ext uri="{27BBF7A9-308A-43DC-89C8-2F10F3537804}">
      <p15:sldGuideLst xmlns:p15="http://schemas.microsoft.com/office/powerpoint/2012/main">
        <p15:guide id="1" pos="7680" userDrawn="1">
          <p15:clr>
            <a:srgbClr val="F26B43"/>
          </p15:clr>
        </p15:guide>
        <p15:guide id="2" pos="10039" userDrawn="1">
          <p15:clr>
            <a:srgbClr val="F26B43"/>
          </p15:clr>
        </p15:guide>
        <p15:guide id="3" pos="5321" userDrawn="1">
          <p15:clr>
            <a:srgbClr val="F26B43"/>
          </p15:clr>
        </p15:guide>
        <p15:guide id="4" pos="10356" userDrawn="1">
          <p15:clr>
            <a:srgbClr val="F26B43"/>
          </p15:clr>
        </p15:guide>
        <p15:guide id="5" pos="5004" userDrawn="1">
          <p15:clr>
            <a:srgbClr val="F26B43"/>
          </p15:clr>
        </p15:guide>
        <p15:guide id="6" pos="264" userDrawn="1">
          <p15:clr>
            <a:srgbClr val="F26B43"/>
          </p15:clr>
        </p15:guide>
        <p15:guide id="7" pos="150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FT@westernsydney.edu.a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hyperlink" Target="https://www.youtube.com/watch?v=1W4sGpVmJaY" TargetMode="External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au.bbcollab.com/guest/1f8b31cd626a493d8ff79c827f534a85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ft.westernsydney.edu.au/support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help.blackboard.com/Collaborate/Ultra/Administrator/Accessibility/Captions" TargetMode="External"/><Relationship Id="rId5" Type="http://schemas.openxmlformats.org/officeDocument/2006/relationships/hyperlink" Target="https://help.blackboard.com/Collaborate/Ultra/Participant" TargetMode="External"/><Relationship Id="rId4" Type="http://schemas.openxmlformats.org/officeDocument/2006/relationships/hyperlink" Target="https://help.blackboard.com/Collaborate/Ultr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dft@westernsydney.edu.au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itservicedesk@westernsydney.edu.a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1ECC2D-2685-4D33-A3B4-A6CC32DEF5ED}"/>
              </a:ext>
            </a:extLst>
          </p:cNvPr>
          <p:cNvSpPr txBox="1"/>
          <p:nvPr/>
        </p:nvSpPr>
        <p:spPr>
          <a:xfrm>
            <a:off x="1843188" y="1225688"/>
            <a:ext cx="21207046" cy="1126462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15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Important!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AU" sz="6600" dirty="0">
              <a:solidFill>
                <a:schemeClr val="tx1"/>
              </a:solidFill>
            </a:endParaRPr>
          </a:p>
          <a:p>
            <a:r>
              <a:rPr lang="en-AU" sz="6000" dirty="0">
                <a:solidFill>
                  <a:schemeClr val="tx1"/>
                </a:solidFill>
              </a:rPr>
              <a:t>This session </a:t>
            </a:r>
            <a:r>
              <a:rPr lang="en-AU" sz="6000" b="1" dirty="0">
                <a:solidFill>
                  <a:schemeClr val="tx1"/>
                </a:solidFill>
              </a:rPr>
              <a:t>is being recorded </a:t>
            </a:r>
            <a:r>
              <a:rPr lang="en-AU" sz="6000" dirty="0">
                <a:solidFill>
                  <a:schemeClr val="tx1"/>
                </a:solidFill>
              </a:rPr>
              <a:t>and your chat contributions may be captured.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AU" sz="6000" dirty="0">
              <a:solidFill>
                <a:schemeClr val="tx1"/>
              </a:solidFill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6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Audio and video for participants has been </a:t>
            </a:r>
            <a:r>
              <a:rPr kumimoji="0" lang="en-AU" sz="6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disabled</a:t>
            </a:r>
            <a:r>
              <a:rPr lang="en-AU" sz="6000" dirty="0">
                <a:solidFill>
                  <a:schemeClr val="tx1"/>
                </a:solidFill>
              </a:rPr>
              <a:t>, please ask any simple questions in the chat, and our secondary facilitator will </a:t>
            </a:r>
            <a:r>
              <a:rPr lang="en-AU" sz="6000" b="1" dirty="0">
                <a:solidFill>
                  <a:schemeClr val="tx1"/>
                </a:solidFill>
              </a:rPr>
              <a:t>answer or capture </a:t>
            </a:r>
            <a:r>
              <a:rPr lang="en-AU" sz="6000" dirty="0">
                <a:solidFill>
                  <a:schemeClr val="tx1"/>
                </a:solidFill>
              </a:rPr>
              <a:t>what they can.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AU" sz="6000" dirty="0">
              <a:solidFill>
                <a:schemeClr val="tx1"/>
              </a:solidFill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6000" dirty="0">
                <a:solidFill>
                  <a:schemeClr val="tx1"/>
                </a:solidFill>
              </a:rPr>
              <a:t>Alternatively, please send questions to </a:t>
            </a:r>
            <a:r>
              <a:rPr lang="en-AU" sz="5400" dirty="0">
                <a:solidFill>
                  <a:schemeClr val="tx1"/>
                </a:solidFill>
                <a:hlinkClick r:id="rId3"/>
              </a:rPr>
              <a:t>DFT@westernsydney.edu.au</a:t>
            </a:r>
            <a:r>
              <a:rPr lang="en-AU" sz="5400" dirty="0">
                <a:solidFill>
                  <a:schemeClr val="tx1"/>
                </a:solidFill>
              </a:rPr>
              <a:t> </a:t>
            </a:r>
            <a:r>
              <a:rPr lang="en-AU" sz="6000" dirty="0">
                <a:solidFill>
                  <a:schemeClr val="tx1"/>
                </a:solidFill>
              </a:rPr>
              <a:t>for our support team to respond to.</a:t>
            </a:r>
            <a:endParaRPr kumimoji="0" lang="en-AU" sz="6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3261782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627F20-29EE-471A-A6B4-8B5251A42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4915" y="9144000"/>
            <a:ext cx="10869946" cy="2127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A04419-B39C-42DC-ACB1-B603E3D3C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4756" y="1592039"/>
            <a:ext cx="10930104" cy="60440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5B1154-D44D-4B47-AE57-D2C55AE0A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22" y="1225051"/>
            <a:ext cx="10419048" cy="10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8695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63691" y="1132115"/>
            <a:ext cx="11128310" cy="11053536"/>
          </a:xfrm>
        </p:spPr>
        <p:txBody>
          <a:bodyPr lIns="38100" tIns="38100" rIns="38100" bIns="3810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2EC9E-0E83-489D-8E44-A776B178F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841" y="508001"/>
            <a:ext cx="24396450" cy="1266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12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63691" y="1132115"/>
            <a:ext cx="11128310" cy="11053536"/>
          </a:xfrm>
        </p:spPr>
        <p:txBody>
          <a:bodyPr lIns="38100" tIns="38100" rIns="38100" bIns="3810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52A5DE-AE16-4F6B-A146-971616EAE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1" y="826307"/>
            <a:ext cx="8897218" cy="11359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2731E9-EDD9-49FE-ACEE-9403A4F0C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9752" y="2843904"/>
            <a:ext cx="9308381" cy="73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1225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1542145" y="1759146"/>
            <a:ext cx="12138685" cy="358095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rmAutofit fontScale="77500" lnSpcReduction="20000"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AU" sz="10100" dirty="0">
                <a:solidFill>
                  <a:srgbClr val="3A3B39"/>
                </a:solidFill>
                <a:latin typeface="+mj-lt"/>
                <a:ea typeface="Bebas"/>
                <a:cs typeface="Bebas"/>
              </a:rPr>
              <a:t>Back to it – </a:t>
            </a:r>
          </a:p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AU" sz="101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AU" sz="10100" dirty="0">
                <a:solidFill>
                  <a:srgbClr val="3A3B39"/>
                </a:solidFill>
                <a:latin typeface="+mj-lt"/>
                <a:ea typeface="Bebas"/>
                <a:cs typeface="Bebas"/>
              </a:rPr>
              <a:t>What is Bb Collab Ultra?</a:t>
            </a:r>
          </a:p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AU" sz="101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867948" y="5340096"/>
            <a:ext cx="12969550" cy="712293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marL="742950" indent="-742950">
              <a:spcAft>
                <a:spcPts val="600"/>
              </a:spcAft>
              <a:buAutoNum type="arabicParenR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742950" indent="-742950">
              <a:spcAft>
                <a:spcPts val="600"/>
              </a:spcAft>
              <a:buAutoNum type="arabicParenR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742950" indent="-742950">
              <a:spcAft>
                <a:spcPts val="600"/>
              </a:spcAft>
              <a:buAutoNum type="arabicParenR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145D9-129D-4F68-8497-1E710B680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498" y="183748"/>
            <a:ext cx="10264965" cy="7818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9439B4-E6BC-4662-A7FC-62C4758FA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48" y="5850441"/>
            <a:ext cx="9316687" cy="71229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05F419-253B-4826-B5F7-9D6D6D4DB9DF}"/>
              </a:ext>
            </a:extLst>
          </p:cNvPr>
          <p:cNvSpPr txBox="1"/>
          <p:nvPr/>
        </p:nvSpPr>
        <p:spPr>
          <a:xfrm>
            <a:off x="10723418" y="9411907"/>
            <a:ext cx="12969550" cy="210826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6600" b="0" i="0" u="none" strike="noStrike" cap="none" spc="0" normalizeH="0" baseline="0" dirty="0">
                <a:ln>
                  <a:noFill/>
                </a:ln>
                <a:solidFill>
                  <a:srgbClr val="717175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It is not the old version of Blackboard Collaborate – it is entirely new!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7821086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20982531" y="3125304"/>
            <a:ext cx="3124345" cy="3124345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22977402" y="12767402"/>
            <a:ext cx="1562716" cy="1562716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1" name="Picture Placeholder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0" r="15680"/>
          <a:stretch>
            <a:fillRect/>
          </a:stretch>
        </p:blipFill>
        <p:spPr>
          <a:xfrm>
            <a:off x="16440150" y="0"/>
            <a:ext cx="7943850" cy="13716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CCFBED-3DB0-46DF-96C5-4BA761B19ACB}"/>
              </a:ext>
            </a:extLst>
          </p:cNvPr>
          <p:cNvSpPr/>
          <p:nvPr/>
        </p:nvSpPr>
        <p:spPr>
          <a:xfrm>
            <a:off x="1543664" y="3626346"/>
            <a:ext cx="1064833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38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User Interface </a:t>
            </a:r>
          </a:p>
          <a:p>
            <a:pPr algn="ctr"/>
            <a:r>
              <a:rPr lang="en-AU" sz="138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Tour</a:t>
            </a:r>
          </a:p>
          <a:p>
            <a:pPr algn="ctr"/>
            <a:r>
              <a:rPr lang="en-AU" sz="138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Lets Watch!</a:t>
            </a:r>
            <a:endParaRPr lang="en-AU" sz="13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640085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9B43C9-BCB9-4D53-8AB1-CF92D5C5D5F1}"/>
              </a:ext>
            </a:extLst>
          </p:cNvPr>
          <p:cNvSpPr txBox="1"/>
          <p:nvPr/>
        </p:nvSpPr>
        <p:spPr>
          <a:xfrm>
            <a:off x="1851590" y="1586958"/>
            <a:ext cx="5699760" cy="143116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8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Sharing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EA9EC0-EA0A-40A7-B60A-139130D8C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940" y="502920"/>
            <a:ext cx="6962253" cy="1271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D9EC48-5A4B-458F-814F-9C8E397A1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5984" y="502920"/>
            <a:ext cx="8099855" cy="95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5468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1542145" y="1759146"/>
            <a:ext cx="9283171" cy="358095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rm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AU" sz="10100" dirty="0">
                <a:solidFill>
                  <a:srgbClr val="3A3B39"/>
                </a:solidFill>
                <a:latin typeface="+mj-lt"/>
                <a:ea typeface="Bebas"/>
                <a:cs typeface="Bebas"/>
              </a:rPr>
              <a:t>What have I shared so far?</a:t>
            </a:r>
          </a:p>
        </p:txBody>
      </p:sp>
      <p:sp>
        <p:nvSpPr>
          <p:cNvPr id="220" name="Shape 220"/>
          <p:cNvSpPr/>
          <p:nvPr/>
        </p:nvSpPr>
        <p:spPr>
          <a:xfrm>
            <a:off x="639031" y="6281378"/>
            <a:ext cx="11552969" cy="712293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marL="571500" indent="-571500">
              <a:spcAft>
                <a:spcPts val="600"/>
              </a:spcAft>
              <a:buFontTx/>
              <a:buChar char="-"/>
            </a:pPr>
            <a:r>
              <a:rPr lang="en-AU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Uploading / Sharing </a:t>
            </a:r>
            <a:r>
              <a:rPr lang="en-AU" sz="6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Powerpoint</a:t>
            </a:r>
            <a:endParaRPr lang="en-AU" sz="6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71500" indent="-571500">
              <a:spcAft>
                <a:spcPts val="600"/>
              </a:spcAft>
              <a:buFontTx/>
              <a:buChar char="-"/>
            </a:pPr>
            <a:r>
              <a:rPr lang="en-AU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Polls</a:t>
            </a:r>
          </a:p>
          <a:p>
            <a:pPr marL="571500" indent="-571500">
              <a:spcAft>
                <a:spcPts val="600"/>
              </a:spcAft>
              <a:buFontTx/>
              <a:buChar char="-"/>
            </a:pPr>
            <a:r>
              <a:rPr lang="en-AU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Whiteboard / Annotation</a:t>
            </a:r>
          </a:p>
          <a:p>
            <a:pPr marL="571500" indent="-571500">
              <a:spcAft>
                <a:spcPts val="600"/>
              </a:spcAft>
              <a:buFontTx/>
              <a:buChar char="-"/>
            </a:pPr>
            <a:r>
              <a:rPr lang="en-AU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Full Screen – </a:t>
            </a:r>
            <a:r>
              <a:rPr lang="en-AU" sz="6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Youtube</a:t>
            </a:r>
            <a:r>
              <a:rPr lang="en-AU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Video</a:t>
            </a:r>
          </a:p>
          <a:p>
            <a:pPr marL="571500" indent="-571500">
              <a:spcAft>
                <a:spcPts val="600"/>
              </a:spcAft>
              <a:buFontTx/>
              <a:buChar char="-"/>
            </a:pPr>
            <a:endParaRPr lang="en-AU" sz="6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0982531" y="3125304"/>
            <a:ext cx="3124345" cy="3124345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14288811" y="1759146"/>
            <a:ext cx="1325404" cy="1325404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22977402" y="12767402"/>
            <a:ext cx="1562716" cy="1562716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t="1372" r="32949" b="-1372"/>
          <a:stretch/>
        </p:blipFill>
        <p:spPr>
          <a:xfrm>
            <a:off x="12917201" y="-26126"/>
            <a:ext cx="9969194" cy="1376370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531492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F08A80-5CA5-4AEF-BADC-16F39FFF0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98" y="1292800"/>
            <a:ext cx="847619" cy="4258914"/>
          </a:xfrm>
          <a:prstGeom prst="rect">
            <a:avLst/>
          </a:prstGeom>
        </p:spPr>
      </p:pic>
      <p:sp>
        <p:nvSpPr>
          <p:cNvPr id="7" name="Shape 219">
            <a:extLst>
              <a:ext uri="{FF2B5EF4-FFF2-40B4-BE49-F238E27FC236}">
                <a16:creationId xmlns:a16="http://schemas.microsoft.com/office/drawing/2014/main" id="{6845859B-EB02-4CE8-8232-571190EDDB15}"/>
              </a:ext>
            </a:extLst>
          </p:cNvPr>
          <p:cNvSpPr/>
          <p:nvPr/>
        </p:nvSpPr>
        <p:spPr>
          <a:xfrm>
            <a:off x="1053021" y="5333999"/>
            <a:ext cx="7754254" cy="345293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rmAutofit fontScale="92500"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GB" sz="13800" dirty="0">
                <a:solidFill>
                  <a:srgbClr val="3A3B39"/>
                </a:solidFill>
                <a:latin typeface="Bebas"/>
                <a:ea typeface="Bebas"/>
                <a:cs typeface="Bebas"/>
              </a:rPr>
              <a:t>Similarities</a:t>
            </a:r>
            <a:endParaRPr sz="138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275818B-BE9C-498A-931A-386260F42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7822" y="282995"/>
            <a:ext cx="13623157" cy="1315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2640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387AA93-9EF3-4A37-816F-91A403FA0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07" y="1542756"/>
            <a:ext cx="847619" cy="3669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4E46C7-5FB4-439B-B578-8129E18DC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" y="3377418"/>
            <a:ext cx="23727615" cy="9631973"/>
          </a:xfrm>
          <a:prstGeom prst="rect">
            <a:avLst/>
          </a:prstGeom>
        </p:spPr>
      </p:pic>
      <p:sp>
        <p:nvSpPr>
          <p:cNvPr id="10" name="Shape 219">
            <a:extLst>
              <a:ext uri="{FF2B5EF4-FFF2-40B4-BE49-F238E27FC236}">
                <a16:creationId xmlns:a16="http://schemas.microsoft.com/office/drawing/2014/main" id="{C92B0524-26C8-479F-AFBB-BD1601198A64}"/>
              </a:ext>
            </a:extLst>
          </p:cNvPr>
          <p:cNvSpPr/>
          <p:nvPr/>
        </p:nvSpPr>
        <p:spPr>
          <a:xfrm>
            <a:off x="8966426" y="871869"/>
            <a:ext cx="8497661" cy="345293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rm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GB" sz="11500" dirty="0">
                <a:solidFill>
                  <a:srgbClr val="3A3B39"/>
                </a:solidFill>
                <a:latin typeface="Bebas"/>
                <a:ea typeface="Bebas"/>
                <a:cs typeface="Bebas"/>
              </a:rPr>
              <a:t>Differences</a:t>
            </a:r>
            <a:endParaRPr sz="115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294383593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1470846" y="1748486"/>
            <a:ext cx="10154575" cy="358095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rmAutofit fontScale="85000" lnSpcReduction="10000"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AU" sz="10100" dirty="0">
                <a:solidFill>
                  <a:srgbClr val="3A3B39"/>
                </a:solidFill>
                <a:latin typeface="+mj-lt"/>
                <a:ea typeface="Bebas"/>
                <a:cs typeface="Bebas"/>
              </a:rPr>
              <a:t>What do participants need?</a:t>
            </a:r>
          </a:p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AU" sz="101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1126712" y="6269600"/>
            <a:ext cx="12969550" cy="712293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A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General Resources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Computer – </a:t>
            </a:r>
            <a:r>
              <a:rPr lang="en-A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Windows 10 or Mac OS 10.13+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Web Browser – </a:t>
            </a:r>
            <a:r>
              <a:rPr lang="en-A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Firefox, Chrome or Safari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Reliable Internet</a:t>
            </a: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0982531" y="3125304"/>
            <a:ext cx="3124345" cy="3124345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14288811" y="1759146"/>
            <a:ext cx="1325404" cy="1325404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22977402" y="12767402"/>
            <a:ext cx="1562716" cy="1562716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t="1372" r="32949" b="-1372"/>
          <a:stretch/>
        </p:blipFill>
        <p:spPr>
          <a:xfrm>
            <a:off x="12917201" y="-26126"/>
            <a:ext cx="9969194" cy="1376370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16725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6" b="7986"/>
          <a:stretch>
            <a:fillRect/>
          </a:stretch>
        </p:blipFill>
        <p:spPr>
          <a:xfrm>
            <a:off x="0" y="0"/>
            <a:ext cx="24384000" cy="13716000"/>
          </a:xfrm>
          <a:solidFill>
            <a:schemeClr val="bg2"/>
          </a:solidFill>
        </p:spPr>
      </p:pic>
      <p:sp>
        <p:nvSpPr>
          <p:cNvPr id="88" name="Shape 88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272727">
              <a:alpha val="70000"/>
            </a:srgbClr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27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GB"/>
              <a:t>       </a:t>
            </a: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0" y="5062743"/>
            <a:ext cx="20399943" cy="8653257"/>
          </a:xfrm>
          <a:prstGeom prst="rect">
            <a:avLst/>
          </a:prstGeom>
          <a:solidFill>
            <a:srgbClr val="272727">
              <a:alpha val="90000"/>
            </a:srgbClr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1680347" y="7296362"/>
            <a:ext cx="23176523" cy="35069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b" anchorCtr="0">
            <a:spAutoFit/>
          </a:bodyPr>
          <a:lstStyle/>
          <a:p>
            <a:pPr>
              <a:lnSpc>
                <a:spcPct val="80000"/>
              </a:lnSpc>
              <a:defRPr sz="18500">
                <a:solidFill>
                  <a:srgbClr val="F6F5F3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GB" sz="13800" dirty="0">
                <a:latin typeface="+mj-lt"/>
              </a:rPr>
              <a:t>Using </a:t>
            </a:r>
          </a:p>
          <a:p>
            <a:pPr>
              <a:lnSpc>
                <a:spcPct val="80000"/>
              </a:lnSpc>
              <a:defRPr sz="18500">
                <a:solidFill>
                  <a:srgbClr val="F6F5F3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GB" sz="13800" dirty="0">
                <a:latin typeface="+mj-lt"/>
              </a:rPr>
              <a:t>Bb Collaborate Ultra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5B87257-A806-4533-B268-CD7151D910FA}"/>
              </a:ext>
            </a:extLst>
          </p:cNvPr>
          <p:cNvSpPr txBox="1">
            <a:spLocks/>
          </p:cNvSpPr>
          <p:nvPr/>
        </p:nvSpPr>
        <p:spPr>
          <a:xfrm>
            <a:off x="4708809" y="11583541"/>
            <a:ext cx="7416800" cy="1928901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38100" tIns="38100" rIns="38100" bIns="381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venir Book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Avenir Book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Avenir Book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Avenir Book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Avenir Book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Avenir Book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Avenir Book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Avenir Book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Avenir Book"/>
              </a:defRPr>
            </a:lvl9pPr>
          </a:lstStyle>
          <a:p>
            <a:pPr hangingPunct="1"/>
            <a:endParaRPr lang="en-US" sz="3200">
              <a:solidFill>
                <a:srgbClr val="717175"/>
              </a:solidFill>
            </a:endParaRPr>
          </a:p>
        </p:txBody>
      </p:sp>
      <p:sp>
        <p:nvSpPr>
          <p:cNvPr id="11" name="Shape 90">
            <a:extLst>
              <a:ext uri="{FF2B5EF4-FFF2-40B4-BE49-F238E27FC236}">
                <a16:creationId xmlns:a16="http://schemas.microsoft.com/office/drawing/2014/main" id="{EE74D258-2AF5-4D0D-B6EC-6A8104858697}"/>
              </a:ext>
            </a:extLst>
          </p:cNvPr>
          <p:cNvSpPr/>
          <p:nvPr/>
        </p:nvSpPr>
        <p:spPr>
          <a:xfrm>
            <a:off x="9158591" y="12935124"/>
            <a:ext cx="15461844" cy="67909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b" anchorCtr="0">
            <a:spAutoFit/>
          </a:bodyPr>
          <a:lstStyle/>
          <a:p>
            <a:pPr>
              <a:lnSpc>
                <a:spcPct val="80000"/>
              </a:lnSpc>
              <a:defRPr sz="18500">
                <a:solidFill>
                  <a:srgbClr val="F6F5F3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GB" sz="4800" dirty="0">
                <a:latin typeface="+mj-lt"/>
              </a:rPr>
              <a:t>Presented by Forrest Duxbury (LF)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1542146" y="1759146"/>
            <a:ext cx="11920730" cy="136615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rmAutofit fontScale="92500"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GB" sz="8800" dirty="0">
                <a:solidFill>
                  <a:srgbClr val="3A3B39"/>
                </a:solidFill>
                <a:latin typeface="Bebas"/>
                <a:ea typeface="Bebas"/>
                <a:cs typeface="Bebas"/>
              </a:rPr>
              <a:t>Accessibility</a:t>
            </a:r>
            <a:endParaRPr sz="88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1542147" y="3871598"/>
            <a:ext cx="10291266" cy="888927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AU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Standards</a:t>
            </a:r>
          </a:p>
          <a:p>
            <a:pPr marL="685800" indent="-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WCAG 2.1 Level AA</a:t>
            </a:r>
            <a:br>
              <a:rPr lang="en-A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A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AU" sz="4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web content accessibility guidelines)</a:t>
            </a:r>
          </a:p>
          <a:p>
            <a:pPr marL="685800" indent="-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VPAT</a:t>
            </a:r>
          </a:p>
          <a:p>
            <a:pPr>
              <a:spcAft>
                <a:spcPts val="600"/>
              </a:spcAft>
            </a:pPr>
            <a:r>
              <a:rPr lang="en-A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AU" sz="4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(voluntary product assessment)</a:t>
            </a:r>
          </a:p>
          <a:p>
            <a:pPr>
              <a:spcAft>
                <a:spcPts val="600"/>
              </a:spcAft>
            </a:pPr>
            <a:endParaRPr lang="en-A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AU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Screen Reader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Windows 7 &amp; 10 </a:t>
            </a:r>
            <a:r>
              <a:rPr lang="en-A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Firefox with Jaws v17</a:t>
            </a:r>
            <a:endParaRPr lang="en-AU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 OSX</a:t>
            </a:r>
            <a:r>
              <a:rPr lang="en-A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Safari with Voiceover</a:t>
            </a:r>
            <a:endParaRPr lang="en-AU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A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A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0421774" y="1162033"/>
            <a:ext cx="3124345" cy="3124345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14288811" y="1759146"/>
            <a:ext cx="1325404" cy="1325404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22075883" y="11557166"/>
            <a:ext cx="1562716" cy="1562716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" name="Shape 220">
            <a:extLst>
              <a:ext uri="{FF2B5EF4-FFF2-40B4-BE49-F238E27FC236}">
                <a16:creationId xmlns:a16="http://schemas.microsoft.com/office/drawing/2014/main" id="{1D9059BC-F81E-4426-85C2-24D1B845D526}"/>
              </a:ext>
            </a:extLst>
          </p:cNvPr>
          <p:cNvSpPr/>
          <p:nvPr/>
        </p:nvSpPr>
        <p:spPr>
          <a:xfrm>
            <a:off x="13307855" y="3871598"/>
            <a:ext cx="10520333" cy="888927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AU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Captioning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 files (.VTT &amp; .SRT)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Live Captioning + Captioner role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 per language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AU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Keyboard Shortcuts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Global keyboard shortcuts for common actions, plus:</a:t>
            </a:r>
          </a:p>
          <a:p>
            <a:pPr lvl="2" indent="0">
              <a:spcAft>
                <a:spcPts val="600"/>
              </a:spcAft>
            </a:pPr>
            <a:r>
              <a:rPr lang="en-AU" sz="4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Alt M – Microphone</a:t>
            </a:r>
            <a:br>
              <a:rPr lang="en-AU" sz="4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AU" sz="4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Alt C - Video</a:t>
            </a:r>
            <a:br>
              <a:rPr lang="en-AU" sz="4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AU" sz="4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Alt H – Hands Up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81379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EA6801-D172-4212-B87F-FB65D7FBC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4708830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1643602" y="1463828"/>
            <a:ext cx="12138685" cy="191603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rm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AU" sz="10100" dirty="0">
                <a:solidFill>
                  <a:srgbClr val="3A3B39"/>
                </a:solidFill>
                <a:latin typeface="+mj-lt"/>
                <a:ea typeface="Bebas"/>
                <a:cs typeface="Bebas"/>
              </a:rPr>
              <a:t>Tips and Tricks</a:t>
            </a:r>
          </a:p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sz="101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439540" y="4687476"/>
            <a:ext cx="13664992" cy="861793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0982531" y="3125304"/>
            <a:ext cx="3124345" cy="3124345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14288811" y="1759146"/>
            <a:ext cx="1325404" cy="1325404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22381744" y="11742690"/>
            <a:ext cx="1562716" cy="1562716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BBC6EF-FC1A-42FE-8A91-E6D7F5A2F635}"/>
              </a:ext>
            </a:extLst>
          </p:cNvPr>
          <p:cNvSpPr txBox="1"/>
          <p:nvPr/>
        </p:nvSpPr>
        <p:spPr>
          <a:xfrm>
            <a:off x="1643602" y="4279108"/>
            <a:ext cx="18873050" cy="746358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AU" sz="4800" dirty="0">
                <a:solidFill>
                  <a:schemeClr val="tx1"/>
                </a:solidFill>
              </a:rPr>
              <a:t>Hold a early low-risk Bb Collaborate session with students ahead of time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AU" sz="4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AU" sz="4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If recording, add a warning disclaimer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AU" sz="4800" dirty="0">
              <a:solidFill>
                <a:schemeClr val="tx1"/>
              </a:solidFill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AU" sz="4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Remember many students have bandwidth challenges. Support students using chat over video, phone-in options, and make recordings available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AU" sz="4800" dirty="0">
              <a:solidFill>
                <a:schemeClr val="tx1"/>
              </a:solidFill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AU" sz="4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Prepare your space – remember your background, use a headset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AU" sz="4800" dirty="0">
              <a:solidFill>
                <a:schemeClr val="tx1"/>
              </a:solidFill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AU" sz="4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Remind students – mute themselves!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5465038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1542146" y="1759146"/>
            <a:ext cx="11920730" cy="345293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rm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GB" sz="10100" dirty="0">
                <a:solidFill>
                  <a:srgbClr val="3A3B39"/>
                </a:solidFill>
                <a:latin typeface="+mj-lt"/>
                <a:ea typeface="Bebas"/>
                <a:cs typeface="Bebas"/>
              </a:rPr>
              <a:t>How to enable?</a:t>
            </a:r>
            <a:endParaRPr sz="101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5008391" y="3852962"/>
            <a:ext cx="11284048" cy="769707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0828385" y="607363"/>
            <a:ext cx="3124345" cy="3124345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22390014" y="11545921"/>
            <a:ext cx="1562716" cy="1562716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D29298-6FEF-4527-A803-8F32E7F8DA53}"/>
              </a:ext>
            </a:extLst>
          </p:cNvPr>
          <p:cNvSpPr txBox="1"/>
          <p:nvPr/>
        </p:nvSpPr>
        <p:spPr>
          <a:xfrm>
            <a:off x="5008391" y="4995252"/>
            <a:ext cx="16214966" cy="992579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kumimoji="0" lang="en-AU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Scroll down to </a:t>
            </a:r>
            <a:r>
              <a:rPr kumimoji="0" lang="en-AU" sz="40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Course Management =&gt; Control Panel =&gt; </a:t>
            </a:r>
            <a:r>
              <a:rPr kumimoji="0" lang="en-AU" sz="4000" b="1" i="0" u="sng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Avenir Book"/>
              </a:rPr>
              <a:t>Tool Availability</a:t>
            </a:r>
            <a:endParaRPr lang="en-AU" sz="4000" b="1" u="sng" dirty="0">
              <a:solidFill>
                <a:schemeClr val="tx1"/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lang="en-AU" sz="4000" b="1" u="sng" dirty="0">
              <a:solidFill>
                <a:schemeClr val="tx1"/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lang="en-AU" sz="4000" b="1" u="sng" dirty="0">
              <a:solidFill>
                <a:schemeClr val="tx1"/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lang="en-AU" sz="4000" b="1" u="sng" dirty="0">
              <a:solidFill>
                <a:schemeClr val="tx1"/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lang="en-AU" sz="4000" dirty="0">
                <a:solidFill>
                  <a:schemeClr val="tx1"/>
                </a:solidFill>
              </a:rPr>
              <a:t>Tick </a:t>
            </a:r>
            <a:r>
              <a:rPr lang="en-AU" sz="4000" b="1" u="sng" dirty="0">
                <a:solidFill>
                  <a:schemeClr val="tx1"/>
                </a:solidFill>
              </a:rPr>
              <a:t>Blackboard Collaborate Ultra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kumimoji="0" lang="en-AU" sz="4000" b="1" i="0" u="sng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lang="en-AU" sz="4000" b="1" u="sng" dirty="0">
              <a:solidFill>
                <a:schemeClr val="tx1"/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lang="en-AU" sz="4000" b="1" u="sng" dirty="0">
              <a:solidFill>
                <a:schemeClr val="tx1"/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lang="en-AU" sz="4000" b="1" u="sng" dirty="0">
              <a:solidFill>
                <a:schemeClr val="tx1"/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kumimoji="0" lang="en-AU" sz="4000" i="0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Click </a:t>
            </a:r>
            <a:r>
              <a:rPr kumimoji="0" lang="en-AU" sz="4000" b="1" i="0" u="sng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Avenir Book"/>
              </a:rPr>
              <a:t>Submit</a:t>
            </a:r>
            <a:endParaRPr lang="en-AU" sz="4000" b="1" u="sng" dirty="0">
              <a:solidFill>
                <a:schemeClr val="tx1"/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kumimoji="0" lang="en-AU" sz="4000" b="1" i="0" u="sng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lang="en-AU" sz="4000" b="1" u="sng" dirty="0">
              <a:solidFill>
                <a:schemeClr val="tx1"/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kumimoji="0" lang="en-AU" sz="4000" b="1" i="0" u="sng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lang="en-AU" sz="4000" b="1" u="sng" dirty="0">
              <a:solidFill>
                <a:schemeClr val="tx1"/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kumimoji="0" lang="en-AU" sz="4000" b="1" i="0" u="sng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kumimoji="0" lang="en-AU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5B4543-A516-48C4-BD6D-B1ED571DD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55" y="3852962"/>
            <a:ext cx="4088251" cy="7229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DAD0B-20EE-4188-907B-737B331D9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5525" y="6493600"/>
            <a:ext cx="7767205" cy="3362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50D76-1BA3-4939-840E-E7CDA5D90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3988" y="10335825"/>
            <a:ext cx="2318012" cy="9581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746026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1542146" y="1759146"/>
            <a:ext cx="11920730" cy="345293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rm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GB" sz="10100" dirty="0">
                <a:solidFill>
                  <a:srgbClr val="3A3B39"/>
                </a:solidFill>
                <a:latin typeface="+mj-lt"/>
                <a:ea typeface="Bebas"/>
                <a:cs typeface="Bebas"/>
              </a:rPr>
              <a:t>How to share?</a:t>
            </a:r>
            <a:endParaRPr sz="101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5008391" y="3852962"/>
            <a:ext cx="11284048" cy="769707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0702244" y="603786"/>
            <a:ext cx="3124345" cy="3124345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D29298-6FEF-4527-A803-8F32E7F8DA53}"/>
              </a:ext>
            </a:extLst>
          </p:cNvPr>
          <p:cNvSpPr txBox="1"/>
          <p:nvPr/>
        </p:nvSpPr>
        <p:spPr>
          <a:xfrm>
            <a:off x="5565027" y="4132706"/>
            <a:ext cx="16214966" cy="869468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kumimoji="0" lang="en-AU" sz="4000" i="0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In the menu, click the </a:t>
            </a:r>
            <a:r>
              <a:rPr kumimoji="0" lang="en-AU" sz="4000" b="1" i="0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+</a:t>
            </a:r>
            <a:r>
              <a:rPr kumimoji="0" lang="en-AU" sz="4000" i="0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, click </a:t>
            </a:r>
            <a:r>
              <a:rPr kumimoji="0" lang="en-AU" sz="4000" b="1" i="0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Tool Link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lang="en-AU" sz="4000" b="1" dirty="0">
              <a:solidFill>
                <a:schemeClr val="tx1"/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lang="en-AU" sz="4000" b="1" dirty="0">
              <a:solidFill>
                <a:schemeClr val="tx1"/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lang="en-AU" sz="4000" dirty="0">
                <a:solidFill>
                  <a:schemeClr val="tx1"/>
                </a:solidFill>
              </a:rPr>
              <a:t>Name the Link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kumimoji="0" lang="en-AU" sz="4000" i="0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kumimoji="0" lang="en-AU" sz="4000" i="0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lang="en-AU" sz="4000" dirty="0">
                <a:solidFill>
                  <a:schemeClr val="tx1"/>
                </a:solidFill>
              </a:rPr>
              <a:t>Click </a:t>
            </a:r>
            <a:r>
              <a:rPr lang="en-AU" sz="4000" b="1" u="sng" dirty="0">
                <a:solidFill>
                  <a:schemeClr val="tx1"/>
                </a:solidFill>
              </a:rPr>
              <a:t>Submit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lang="en-AU" sz="4000" b="1" u="sng" dirty="0">
              <a:solidFill>
                <a:schemeClr val="tx1"/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lang="en-AU" sz="4000" b="1" u="sng" dirty="0">
              <a:solidFill>
                <a:schemeClr val="tx1"/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lang="en-AU" sz="4000" b="1" u="sng" dirty="0">
              <a:solidFill>
                <a:schemeClr val="tx1"/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lang="en-AU" sz="4000" dirty="0">
                <a:solidFill>
                  <a:schemeClr val="tx1"/>
                </a:solidFill>
              </a:rPr>
              <a:t>Staff and students can then access the tool here: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br>
              <a:rPr kumimoji="0" lang="en-AU" sz="4000" b="1" i="0" u="sng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</a:br>
            <a:endParaRPr kumimoji="0" lang="en-AU" sz="4000" b="1" i="0" u="sng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  <a:p>
            <a:r>
              <a:rPr kumimoji="0" lang="en-AU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5) Alternatively, can provide a </a:t>
            </a:r>
            <a:r>
              <a:rPr lang="en-AU" sz="40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guest link</a:t>
            </a:r>
            <a:r>
              <a:rPr lang="en-AU" sz="4000" dirty="0">
                <a:solidFill>
                  <a:schemeClr val="tx1"/>
                </a:solidFill>
              </a:rPr>
              <a:t> </a:t>
            </a:r>
            <a:r>
              <a:rPr kumimoji="0" lang="en-AU" sz="4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(like </a:t>
            </a:r>
            <a:r>
              <a:rPr lang="en-AU" sz="4000" dirty="0">
                <a:solidFill>
                  <a:schemeClr val="tx1"/>
                </a:solidFill>
              </a:rPr>
              <a:t>today)</a:t>
            </a:r>
            <a:endParaRPr kumimoji="0" lang="en-AU" sz="4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Avenir Book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50D76-1BA3-4939-840E-E7CDA5D90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3870" y="7763856"/>
            <a:ext cx="2318012" cy="958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2898C5-80A7-42BC-A426-8A8518FFB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72" y="4132706"/>
            <a:ext cx="4523736" cy="8311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C93AD-692D-4CDD-8EC0-BFDC2319E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4944" y="5467762"/>
            <a:ext cx="12231114" cy="1164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47BBC0-01B7-4242-BB9B-9A30323FAE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0501" y="9545848"/>
            <a:ext cx="6147699" cy="1729873"/>
          </a:xfrm>
          <a:prstGeom prst="rect">
            <a:avLst/>
          </a:prstGeom>
        </p:spPr>
      </p:pic>
      <p:sp>
        <p:nvSpPr>
          <p:cNvPr id="15" name="Shape 225">
            <a:extLst>
              <a:ext uri="{FF2B5EF4-FFF2-40B4-BE49-F238E27FC236}">
                <a16:creationId xmlns:a16="http://schemas.microsoft.com/office/drawing/2014/main" id="{03CBE24D-037E-4783-9CE4-5C8F9DD74BA5}"/>
              </a:ext>
            </a:extLst>
          </p:cNvPr>
          <p:cNvSpPr/>
          <p:nvPr/>
        </p:nvSpPr>
        <p:spPr>
          <a:xfrm>
            <a:off x="22340512" y="11836867"/>
            <a:ext cx="1562716" cy="1562716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688321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1542145" y="1759146"/>
            <a:ext cx="12138685" cy="191603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rm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AU" sz="10100" dirty="0">
                <a:solidFill>
                  <a:srgbClr val="3A3B39"/>
                </a:solidFill>
                <a:latin typeface="+mj-lt"/>
                <a:ea typeface="Bebas"/>
                <a:cs typeface="Bebas"/>
              </a:rPr>
              <a:t>Clicking on the link</a:t>
            </a:r>
            <a:endParaRPr sz="101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439540" y="4687476"/>
            <a:ext cx="13664992" cy="861793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F768E-F6CD-42BD-BAC9-2ED9ABACB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37" y="4687476"/>
            <a:ext cx="23850525" cy="69896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3846390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1542146" y="1759146"/>
            <a:ext cx="11920730" cy="136615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rmAutofit fontScale="70000" lnSpcReduction="20000"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GB" sz="8800" dirty="0">
                <a:solidFill>
                  <a:srgbClr val="3A3B39"/>
                </a:solidFill>
                <a:latin typeface="Bebas"/>
                <a:ea typeface="Bebas"/>
                <a:cs typeface="Bebas"/>
              </a:rPr>
              <a:t>Course Room vs </a:t>
            </a:r>
            <a:r>
              <a:rPr lang="en-GB" sz="9300" dirty="0">
                <a:solidFill>
                  <a:srgbClr val="3A3B39"/>
                </a:solidFill>
                <a:latin typeface="Bebas"/>
                <a:ea typeface="Bebas"/>
                <a:cs typeface="Bebas"/>
              </a:rPr>
              <a:t>Scheduled</a:t>
            </a:r>
            <a:r>
              <a:rPr lang="en-GB" sz="8800" dirty="0">
                <a:solidFill>
                  <a:srgbClr val="3A3B39"/>
                </a:solidFill>
                <a:latin typeface="Bebas"/>
                <a:ea typeface="Bebas"/>
                <a:cs typeface="Bebas"/>
              </a:rPr>
              <a:t> Room</a:t>
            </a:r>
            <a:endParaRPr sz="88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1542145" y="3651070"/>
            <a:ext cx="13399981" cy="888927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AU" sz="4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 Room</a:t>
            </a:r>
            <a:endParaRPr lang="en-AU" sz="5400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Permanently open</a:t>
            </a:r>
          </a:p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Great for a drop-in communication place or for units with small enrolments</a:t>
            </a:r>
          </a:p>
          <a:p>
            <a:pPr lvl="1" indent="0">
              <a:spcAft>
                <a:spcPts val="600"/>
              </a:spcAft>
            </a:pPr>
            <a:endParaRPr lang="en-AU" sz="4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1" indent="0">
              <a:spcAft>
                <a:spcPts val="600"/>
              </a:spcAft>
            </a:pPr>
            <a:r>
              <a:rPr lang="en-AU" sz="4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Scheduled Rooms</a:t>
            </a:r>
          </a:p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Prescheduled (easy)</a:t>
            </a:r>
          </a:p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Great for larger units with multiple cohorts</a:t>
            </a:r>
          </a:p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Repeatable</a:t>
            </a:r>
          </a:p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Opens at specific time, can allow early entry</a:t>
            </a:r>
          </a:p>
        </p:txBody>
      </p:sp>
      <p:sp>
        <p:nvSpPr>
          <p:cNvPr id="223" name="Shape 223"/>
          <p:cNvSpPr/>
          <p:nvPr/>
        </p:nvSpPr>
        <p:spPr>
          <a:xfrm>
            <a:off x="20982531" y="3125304"/>
            <a:ext cx="3124345" cy="3124345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14288811" y="1759146"/>
            <a:ext cx="1325404" cy="1325404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22977402" y="12767402"/>
            <a:ext cx="1562716" cy="1562716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1" name="Picture Placeholder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0" r="15680"/>
          <a:stretch>
            <a:fillRect/>
          </a:stretch>
        </p:blipFill>
        <p:spPr>
          <a:xfrm>
            <a:off x="16440150" y="0"/>
            <a:ext cx="7943850" cy="137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1101019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1304626" y="607363"/>
            <a:ext cx="20235343" cy="422548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rm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AU" sz="9600" dirty="0">
                <a:solidFill>
                  <a:srgbClr val="3A3B39"/>
                </a:solidFill>
                <a:latin typeface="+mj-lt"/>
                <a:ea typeface="Bebas"/>
                <a:cs typeface="Bebas"/>
              </a:rPr>
              <a:t>Where are the settings?</a:t>
            </a:r>
            <a:endParaRPr sz="96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439540" y="4687476"/>
            <a:ext cx="13664992" cy="861793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DB418-6C63-4EA3-8B9C-5D2348B14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1573" y="211203"/>
            <a:ext cx="7324103" cy="132935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A9DA75-2FFF-4396-90B8-12DF9AD05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333" y="2720107"/>
            <a:ext cx="9851152" cy="92926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70095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 dirty="0"/>
          </a:p>
        </p:txBody>
      </p:sp>
      <p:sp>
        <p:nvSpPr>
          <p:cNvPr id="219" name="Shape 219"/>
          <p:cNvSpPr/>
          <p:nvPr/>
        </p:nvSpPr>
        <p:spPr>
          <a:xfrm>
            <a:off x="2264981" y="2967902"/>
            <a:ext cx="7282433" cy="145711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AU" sz="8000" dirty="0">
                <a:solidFill>
                  <a:srgbClr val="3A3B39"/>
                </a:solidFill>
                <a:latin typeface="+mj-lt"/>
                <a:ea typeface="Bebas"/>
                <a:cs typeface="Bebas"/>
              </a:rPr>
              <a:t>Recordings </a:t>
            </a:r>
            <a:r>
              <a:rPr lang="en-AU" sz="8000" dirty="0">
                <a:solidFill>
                  <a:srgbClr val="3A3B39"/>
                </a:solidFill>
                <a:latin typeface="+mj-lt"/>
                <a:ea typeface="Bebas"/>
                <a:cs typeface="Bebas"/>
                <a:sym typeface="Wingdings" panose="05000000000000000000" pitchFamily="2" charset="2"/>
              </a:rPr>
              <a:t></a:t>
            </a:r>
            <a:endParaRPr sz="80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5008391" y="3852962"/>
            <a:ext cx="11284048" cy="769707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0702244" y="603786"/>
            <a:ext cx="3124345" cy="3124345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5" name="Shape 225">
            <a:extLst>
              <a:ext uri="{FF2B5EF4-FFF2-40B4-BE49-F238E27FC236}">
                <a16:creationId xmlns:a16="http://schemas.microsoft.com/office/drawing/2014/main" id="{03CBE24D-037E-4783-9CE4-5C8F9DD74BA5}"/>
              </a:ext>
            </a:extLst>
          </p:cNvPr>
          <p:cNvSpPr/>
          <p:nvPr/>
        </p:nvSpPr>
        <p:spPr>
          <a:xfrm>
            <a:off x="22340512" y="11836867"/>
            <a:ext cx="1562716" cy="1562716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6ACB5F-CA7B-4718-8F9A-4D8CA62AB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272" y="501583"/>
            <a:ext cx="14027458" cy="62995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5D9AF7-F13E-470B-B220-4F73BEB48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948" y="7923380"/>
            <a:ext cx="14473972" cy="50355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Shape 219">
            <a:extLst>
              <a:ext uri="{FF2B5EF4-FFF2-40B4-BE49-F238E27FC236}">
                <a16:creationId xmlns:a16="http://schemas.microsoft.com/office/drawing/2014/main" id="{443ACA53-9915-4F77-B36F-2D0DCE5D5151}"/>
              </a:ext>
            </a:extLst>
          </p:cNvPr>
          <p:cNvSpPr/>
          <p:nvPr/>
        </p:nvSpPr>
        <p:spPr>
          <a:xfrm>
            <a:off x="16023770" y="9712586"/>
            <a:ext cx="6917185" cy="145711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AU" sz="8000" dirty="0">
                <a:solidFill>
                  <a:srgbClr val="3A3B39"/>
                </a:solidFill>
                <a:latin typeface="+mj-lt"/>
                <a:ea typeface="Bebas"/>
                <a:cs typeface="Bebas"/>
                <a:sym typeface="Wingdings" panose="05000000000000000000" pitchFamily="2" charset="2"/>
              </a:rPr>
              <a:t></a:t>
            </a:r>
            <a:r>
              <a:rPr lang="en-AU" sz="6000" dirty="0">
                <a:solidFill>
                  <a:srgbClr val="3A3B39"/>
                </a:solidFill>
                <a:latin typeface="+mj-lt"/>
                <a:ea typeface="Bebas"/>
                <a:cs typeface="Bebas"/>
                <a:sym typeface="Wingdings" panose="05000000000000000000" pitchFamily="2" charset="2"/>
              </a:rPr>
              <a:t> </a:t>
            </a:r>
            <a:r>
              <a:rPr lang="en-AU" sz="8000" dirty="0">
                <a:solidFill>
                  <a:srgbClr val="3A3B39"/>
                </a:solidFill>
                <a:latin typeface="+mj-lt"/>
                <a:ea typeface="Bebas"/>
                <a:cs typeface="Bebas"/>
              </a:rPr>
              <a:t>Reporting</a:t>
            </a:r>
            <a:endParaRPr sz="60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456032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48855" y="607363"/>
            <a:ext cx="873356" cy="461665"/>
          </a:xfrm>
          <a:prstGeom prst="rect">
            <a:avLst/>
          </a:prstGeom>
        </p:spPr>
        <p:txBody>
          <a:bodyPr/>
          <a:lstStyle/>
          <a:p>
            <a:fld id="{E4541439-7342-4041-A46F-7E043908D1D5}" type="slidenum">
              <a:rPr lang="en-AU" smtClean="0">
                <a:latin typeface="+mn-lt"/>
              </a:rPr>
              <a:t>29</a:t>
            </a:fld>
            <a:endParaRPr lang="en-AU">
              <a:latin typeface="+mn-lt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1322210" y="1069028"/>
            <a:ext cx="20671811" cy="217683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+mj-lt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 hangingPunct="1"/>
            <a:r>
              <a:rPr lang="en-AU" dirty="0"/>
              <a:t>Further information 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322210" y="3144202"/>
            <a:ext cx="21558572" cy="902090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AU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Western Sydney Support Resources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https://dft.westernsydney.edu.au/support/</a:t>
            </a:r>
            <a:endParaRPr lang="en-A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200" dirty="0">
                <a:hlinkClick r:id="rId3"/>
              </a:rPr>
              <a:t>https://wsu.service-now.com/it</a:t>
            </a:r>
            <a:br>
              <a:rPr lang="en-AU" sz="3200" dirty="0">
                <a:hlinkClick r:id="rId3"/>
              </a:rPr>
            </a:br>
            <a:endParaRPr lang="en-AU" sz="3200" dirty="0">
              <a:hlinkClick r:id="rId3"/>
            </a:endParaRPr>
          </a:p>
          <a:p>
            <a:pPr>
              <a:lnSpc>
                <a:spcPct val="150000"/>
              </a:lnSpc>
            </a:pPr>
            <a:r>
              <a:rPr lang="en-AU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Learning Futures Resources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200" dirty="0">
                <a:hlinkClick r:id="rId3"/>
              </a:rPr>
              <a:t>Virtual Classroom Comparison Matrix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200" dirty="0">
                <a:hlinkClick r:id="rId3"/>
              </a:rPr>
              <a:t>Bb Collaborate Ultra – Features</a:t>
            </a:r>
            <a:br>
              <a:rPr lang="en-AU" sz="3200" dirty="0">
                <a:hlinkClick r:id="rId3"/>
              </a:rPr>
            </a:br>
            <a:endParaRPr lang="en-AU" sz="3200" dirty="0">
              <a:hlinkClick r:id="rId3"/>
            </a:endParaRPr>
          </a:p>
          <a:p>
            <a:pPr>
              <a:lnSpc>
                <a:spcPct val="150000"/>
              </a:lnSpc>
            </a:pPr>
            <a:r>
              <a:rPr lang="en-AU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Blackboard Resources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Blackboard Collaborate Ultra – Moderator Support</a:t>
            </a:r>
            <a:endParaRPr lang="en-A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Blackboard Collaborate Ultra – Student Support</a:t>
            </a:r>
            <a:endParaRPr lang="en-A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Blackboard Collaborate Ultra - Accessibility</a:t>
            </a:r>
            <a:endParaRPr lang="en-A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7432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1542145" y="1759146"/>
            <a:ext cx="12138685" cy="358095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rm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AU" sz="101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  <p:pic>
        <p:nvPicPr>
          <p:cNvPr id="1028" name="Picture 4" descr="C:\Users\30056986\AppData\Local\Temp\SNAGHTML40dff99.PNG">
            <a:extLst>
              <a:ext uri="{FF2B5EF4-FFF2-40B4-BE49-F238E27FC236}">
                <a16:creationId xmlns:a16="http://schemas.microsoft.com/office/drawing/2014/main" id="{64620472-E235-4B5C-8498-DC5DD5426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0" y="2362668"/>
            <a:ext cx="21259265" cy="1114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D0D812-0B34-4EED-86B3-95AE94934777}"/>
              </a:ext>
            </a:extLst>
          </p:cNvPr>
          <p:cNvSpPr txBox="1"/>
          <p:nvPr/>
        </p:nvSpPr>
        <p:spPr>
          <a:xfrm>
            <a:off x="5113867" y="516009"/>
            <a:ext cx="17727988" cy="184665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1500" b="0" i="0" u="none" strike="noStrike" cap="none" spc="0" normalizeH="0" baseline="0" dirty="0">
                <a:ln>
                  <a:noFill/>
                </a:ln>
                <a:solidFill>
                  <a:srgbClr val="717175"/>
                </a:solidFill>
                <a:effectLst/>
                <a:uFillTx/>
                <a:latin typeface="Avenir Book"/>
                <a:ea typeface="Avenir Book"/>
                <a:cs typeface="Avenir Book"/>
                <a:sym typeface="Avenir Book"/>
              </a:rPr>
              <a:t>Turning off Notifications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0430728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48855" y="607363"/>
            <a:ext cx="873356" cy="461665"/>
          </a:xfrm>
          <a:prstGeom prst="rect">
            <a:avLst/>
          </a:prstGeom>
        </p:spPr>
        <p:txBody>
          <a:bodyPr/>
          <a:lstStyle/>
          <a:p>
            <a:fld id="{E4541439-7342-4041-A46F-7E043908D1D5}" type="slidenum">
              <a:rPr lang="en-AU" smtClean="0">
                <a:latin typeface="+mn-lt"/>
              </a:rPr>
              <a:t>30</a:t>
            </a:fld>
            <a:endParaRPr lang="en-AU">
              <a:latin typeface="+mn-lt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1322210" y="1069028"/>
            <a:ext cx="20671811" cy="217683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+mj-lt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 hangingPunct="1"/>
            <a:r>
              <a:rPr lang="en-AU" dirty="0"/>
              <a:t>Need help?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322210" y="2797027"/>
            <a:ext cx="21558572" cy="902090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AU" sz="4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Contact Us </a:t>
            </a:r>
            <a:r>
              <a:rPr lang="en-AU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en-AU" sz="4400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dft@westernsydney.edu.au</a:t>
            </a:r>
            <a:r>
              <a:rPr lang="en-AU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AU" sz="4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Contact IT </a:t>
            </a:r>
            <a:r>
              <a:rPr lang="en-AU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en-AU" sz="4400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itservicedesk@westernsydney.edu.au</a:t>
            </a:r>
            <a:r>
              <a:rPr lang="en-AU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5980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1542145" y="1759146"/>
            <a:ext cx="12138685" cy="358095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rm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AU" sz="10100" dirty="0">
                <a:solidFill>
                  <a:srgbClr val="3A3B39"/>
                </a:solidFill>
                <a:latin typeface="+mj-lt"/>
                <a:ea typeface="Bebas"/>
                <a:cs typeface="Bebas"/>
              </a:rPr>
              <a:t>Welcome!</a:t>
            </a:r>
          </a:p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AU" sz="101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867948" y="5340096"/>
            <a:ext cx="12969550" cy="712293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Introduction</a:t>
            </a:r>
            <a:br>
              <a:rPr lang="en-A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en-AU" sz="4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Sign-in sheet</a:t>
            </a:r>
            <a:br>
              <a:rPr lang="en-A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en-AU" sz="4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Technical issues</a:t>
            </a:r>
            <a:br>
              <a:rPr lang="en-A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en-AU" sz="4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Recordings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4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Questions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4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742950" indent="-742950">
              <a:spcAft>
                <a:spcPts val="600"/>
              </a:spcAft>
              <a:buAutoNum type="arabicParenR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742950" indent="-742950">
              <a:spcAft>
                <a:spcPts val="600"/>
              </a:spcAft>
              <a:buAutoNum type="arabicParenR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742950" indent="-742950">
              <a:spcAft>
                <a:spcPts val="600"/>
              </a:spcAft>
              <a:buAutoNum type="arabicParenR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0982531" y="3125304"/>
            <a:ext cx="3124345" cy="3124345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14288811" y="1759146"/>
            <a:ext cx="1325404" cy="1325404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22977402" y="12767402"/>
            <a:ext cx="1562716" cy="1562716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t="1372" r="32949" b="-1372"/>
          <a:stretch/>
        </p:blipFill>
        <p:spPr>
          <a:xfrm>
            <a:off x="12917201" y="-26126"/>
            <a:ext cx="9969194" cy="1376370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2306491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1542146" y="1759146"/>
            <a:ext cx="11920730" cy="136615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rmAutofit fontScale="92500"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GB" sz="8800" dirty="0">
                <a:solidFill>
                  <a:srgbClr val="3A3B39"/>
                </a:solidFill>
                <a:latin typeface="Bebas"/>
                <a:ea typeface="Bebas"/>
                <a:cs typeface="Bebas"/>
              </a:rPr>
              <a:t>What we are covering</a:t>
            </a:r>
            <a:endParaRPr sz="88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1542146" y="3651070"/>
            <a:ext cx="11284048" cy="888927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A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Knowledge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Bb Collaborate Ultra?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it compare with Zoom?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participants need to access it?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I get started?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A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</a:t>
            </a:r>
          </a:p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Whiteboard and Annotation</a:t>
            </a:r>
          </a:p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Polling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Screen, Applications and Files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Recording, and Reporting – Attendance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A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not?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Breakout Rooms, Timers and Student Presenters</a:t>
            </a:r>
          </a:p>
          <a:p>
            <a:pPr>
              <a:spcAft>
                <a:spcPts val="600"/>
              </a:spcAft>
            </a:pPr>
            <a:endParaRPr lang="en-A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A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next?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0982531" y="3125304"/>
            <a:ext cx="3124345" cy="3124345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14288811" y="1759146"/>
            <a:ext cx="1325404" cy="1325404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22977402" y="12767402"/>
            <a:ext cx="1562716" cy="1562716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1" name="Picture Placeholder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0" r="15680"/>
          <a:stretch>
            <a:fillRect/>
          </a:stretch>
        </p:blipFill>
        <p:spPr>
          <a:xfrm>
            <a:off x="16440150" y="0"/>
            <a:ext cx="7943850" cy="137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1714565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1542146" y="1759146"/>
            <a:ext cx="9224177" cy="358095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rm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AU" sz="8000" dirty="0">
                <a:solidFill>
                  <a:srgbClr val="3A3B39"/>
                </a:solidFill>
                <a:latin typeface="Bebas"/>
                <a:ea typeface="Bebas"/>
                <a:cs typeface="Bebas"/>
              </a:rPr>
              <a:t>But wait – </a:t>
            </a:r>
            <a:br>
              <a:rPr lang="en-AU" sz="8000" dirty="0">
                <a:solidFill>
                  <a:srgbClr val="3A3B39"/>
                </a:solidFill>
                <a:latin typeface="Bebas"/>
                <a:ea typeface="Bebas"/>
                <a:cs typeface="Bebas"/>
              </a:rPr>
            </a:br>
            <a:r>
              <a:rPr lang="en-AU" sz="8000" dirty="0">
                <a:solidFill>
                  <a:srgbClr val="3A3B39"/>
                </a:solidFill>
                <a:latin typeface="Bebas"/>
                <a:ea typeface="Bebas"/>
                <a:cs typeface="Bebas"/>
              </a:rPr>
              <a:t>lets hear from you?</a:t>
            </a:r>
          </a:p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AU" sz="8000" dirty="0">
              <a:solidFill>
                <a:srgbClr val="3A3B39"/>
              </a:solidFill>
              <a:latin typeface="Bebas"/>
              <a:ea typeface="Bebas"/>
              <a:cs typeface="Bebas"/>
            </a:endParaRPr>
          </a:p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en-AU" sz="8000" dirty="0">
              <a:solidFill>
                <a:srgbClr val="3A3B39"/>
              </a:solidFill>
              <a:ea typeface="Bebas"/>
              <a:cs typeface="Bebas"/>
              <a:sym typeface="Beba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1126712" y="6269600"/>
            <a:ext cx="12969550" cy="712293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>
              <a:spcAft>
                <a:spcPts val="600"/>
              </a:spcAft>
            </a:pPr>
            <a:endParaRPr lang="en-AU" sz="4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0982531" y="3125304"/>
            <a:ext cx="3124345" cy="3124345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14288811" y="1759146"/>
            <a:ext cx="1325404" cy="1325404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22977402" y="12767402"/>
            <a:ext cx="1562716" cy="1562716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t="1372" r="32949" b="-1372"/>
          <a:stretch/>
        </p:blipFill>
        <p:spPr>
          <a:xfrm>
            <a:off x="12917201" y="-26126"/>
            <a:ext cx="9969194" cy="1376370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104677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BD1FEFF-504B-48FF-9973-9A4445FF47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160413-66A7-49C4-BF04-2742C3FC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666BA-F397-45C2-9CF2-50E0580896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8B769-FA9B-4A26-AE30-7A8E8FCA7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782"/>
            <a:ext cx="24384000" cy="12944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882BBB-CEF0-425F-8471-1EC314C11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5783445"/>
            <a:ext cx="10480446" cy="1770933"/>
          </a:xfrm>
          <a:prstGeom prst="rect">
            <a:avLst/>
          </a:prstGeom>
        </p:spPr>
      </p:pic>
      <p:sp>
        <p:nvSpPr>
          <p:cNvPr id="9" name="Shape 219">
            <a:extLst>
              <a:ext uri="{FF2B5EF4-FFF2-40B4-BE49-F238E27FC236}">
                <a16:creationId xmlns:a16="http://schemas.microsoft.com/office/drawing/2014/main" id="{EE3E6B59-D928-4E46-80D8-96ABB10738FB}"/>
              </a:ext>
            </a:extLst>
          </p:cNvPr>
          <p:cNvSpPr/>
          <p:nvPr/>
        </p:nvSpPr>
        <p:spPr>
          <a:xfrm>
            <a:off x="10424886" y="2598496"/>
            <a:ext cx="13131799" cy="242533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rmAutofit/>
          </a:bodyPr>
          <a:lstStyle/>
          <a:p>
            <a:pPr algn="ctr"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GB" sz="9600" u="sng" dirty="0">
                <a:solidFill>
                  <a:schemeClr val="bg1"/>
                </a:solidFill>
                <a:latin typeface="Bebas"/>
                <a:ea typeface="Bebas"/>
                <a:cs typeface="Bebas"/>
              </a:rPr>
              <a:t>Collaborate experience?</a:t>
            </a:r>
            <a:endParaRPr sz="9600" u="sng" dirty="0">
              <a:solidFill>
                <a:schemeClr val="bg1"/>
              </a:solidFill>
              <a:latin typeface="+mj-lt"/>
              <a:ea typeface="Bebas"/>
              <a:cs typeface="Beba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1285F8-FB38-485F-BF31-E2F315A47F0D}"/>
              </a:ext>
            </a:extLst>
          </p:cNvPr>
          <p:cNvSpPr/>
          <p:nvPr/>
        </p:nvSpPr>
        <p:spPr>
          <a:xfrm>
            <a:off x="8599714" y="7219720"/>
            <a:ext cx="566057" cy="509137"/>
          </a:xfrm>
          <a:prstGeom prst="ellipse">
            <a:avLst/>
          </a:prstGeom>
          <a:solidFill>
            <a:schemeClr val="tx1"/>
          </a:solidFill>
          <a:ln w="3175" cap="flat">
            <a:solidFill>
              <a:schemeClr val="tx1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0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B8C23C-5426-4B4D-BD09-65E853A21ADC}"/>
              </a:ext>
            </a:extLst>
          </p:cNvPr>
          <p:cNvCxnSpPr>
            <a:cxnSpLocks/>
          </p:cNvCxnSpPr>
          <p:nvPr/>
        </p:nvCxnSpPr>
        <p:spPr>
          <a:xfrm flipH="1">
            <a:off x="9272449" y="6689558"/>
            <a:ext cx="1552871" cy="641277"/>
          </a:xfrm>
          <a:prstGeom prst="straightConnector1">
            <a:avLst/>
          </a:prstGeom>
          <a:noFill/>
          <a:ln w="123825" cap="flat">
            <a:solidFill>
              <a:schemeClr val="accent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86149388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/>
        </p:nvSpPr>
        <p:spPr>
          <a:xfrm>
            <a:off x="1542146" y="3651070"/>
            <a:ext cx="11284048" cy="888927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CF2011-6018-424F-B6D5-9F34C49B5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04"/>
            <a:ext cx="24407159" cy="137029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9927029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1542146" y="1759146"/>
            <a:ext cx="11920730" cy="136615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rmAutofit fontScale="92500"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GB" sz="8800" dirty="0">
                <a:solidFill>
                  <a:srgbClr val="3A3B39"/>
                </a:solidFill>
                <a:latin typeface="Bebas"/>
                <a:ea typeface="Bebas"/>
                <a:cs typeface="Bebas"/>
              </a:rPr>
              <a:t>Whiteboard and Annotation</a:t>
            </a:r>
            <a:endParaRPr sz="880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1542146" y="3651070"/>
            <a:ext cx="11284048" cy="888927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0982531" y="3125304"/>
            <a:ext cx="3124345" cy="3124345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14288811" y="1759146"/>
            <a:ext cx="1325404" cy="1325404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22977402" y="12767402"/>
            <a:ext cx="1562716" cy="1562716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1" name="Picture Placeholder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0" r="15680"/>
          <a:stretch>
            <a:fillRect/>
          </a:stretch>
        </p:blipFill>
        <p:spPr>
          <a:xfrm>
            <a:off x="16440150" y="0"/>
            <a:ext cx="7943850" cy="1371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8BAAC2-1042-4A2E-B9BA-8ADCD9719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450" y="3758856"/>
            <a:ext cx="14094018" cy="9008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BA8F29-E248-48BB-96BA-43DADDDF4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442" y="-1"/>
            <a:ext cx="24471442" cy="13715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48550"/>
      </p:ext>
    </p:ext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ARTICULATE_PROJECT_OPEN" val="0"/>
  <p:tag name="ARTICULATE_SLIDE_COUNT" val="11"/>
  <p:tag name="MMPROD_UIPERSISTENCEDATA" val="MMPROD_UIPERSISTENCEDATA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3&quot; value=&quot;-1&quot;/&gt;&lt;property id=&quot;20307&quot; value=&quot;256&quot;/&gt;&lt;/object&gt;&lt;object type=&quot;3&quot; unique_id=&quot;12194&quot;&gt;&lt;property id=&quot;20148&quot; value=&quot;5&quot;/&gt;&lt;property id=&quot;20300&quot; value=&quot;Slide 23&quot;/&gt;&lt;property id=&quot;20303&quot; value=&quot;-1&quot;/&gt;&lt;property id=&quot;20307&quot; value=&quot;331&quot;/&gt;&lt;/object&gt;&lt;object type=&quot;3&quot; unique_id=&quot;12297&quot;&gt;&lt;property id=&quot;20148&quot; value=&quot;5&quot;/&gt;&lt;property id=&quot;20300&quot; value=&quot;Slide 4&quot;/&gt;&lt;property id=&quot;20303&quot; value=&quot;-1&quot;/&gt;&lt;property id=&quot;20307&quot; value=&quot;350&quot;/&gt;&lt;/object&gt;&lt;object type=&quot;3&quot; unique_id=&quot;12301&quot;&gt;&lt;property id=&quot;20148&quot; value=&quot;5&quot;/&gt;&lt;property id=&quot;20300&quot; value=&quot;Slide 17&quot;/&gt;&lt;property id=&quot;20303&quot; value=&quot;-1&quot;/&gt;&lt;property id=&quot;20307&quot; value=&quot;352&quot;/&gt;&lt;/object&gt;&lt;object type=&quot;3&quot; unique_id=&quot;12303&quot;&gt;&lt;property id=&quot;20148&quot; value=&quot;5&quot;/&gt;&lt;property id=&quot;20300&quot; value=&quot;Slide 29&quot;/&gt;&lt;property id=&quot;20303&quot; value=&quot;-1&quot;/&gt;&lt;property id=&quot;20307&quot; value=&quot;351&quot;/&gt;&lt;/object&gt;&lt;object type=&quot;3&quot; unique_id=&quot;12305&quot;&gt;&lt;property id=&quot;20148&quot; value=&quot;5&quot;/&gt;&lt;property id=&quot;20300&quot; value=&quot;Slide 22&quot;/&gt;&lt;property id=&quot;20303&quot; value=&quot;-1&quot;/&gt;&lt;property id=&quot;20307&quot; value=&quot;356&quot;/&gt;&lt;/object&gt;&lt;object type=&quot;3&quot; unique_id=&quot;12430&quot;&gt;&lt;property id=&quot;20148&quot; value=&quot;5&quot;/&gt;&lt;property id=&quot;20300&quot; value=&quot;Slide 1&quot;/&gt;&lt;property id=&quot;20303&quot; value=&quot;-1&quot;/&gt;&lt;property id=&quot;20307&quot; value=&quot;361&quot;/&gt;&lt;/object&gt;&lt;object type=&quot;3&quot; unique_id=&quot;12431&quot;&gt;&lt;property id=&quot;20148&quot; value=&quot;5&quot;/&gt;&lt;property id=&quot;20300&quot; value=&quot;Slide 5&quot;/&gt;&lt;property id=&quot;20303&quot; value=&quot;-1&quot;/&gt;&lt;property id=&quot;20307&quot; value=&quot;362&quot;/&gt;&lt;/object&gt;&lt;object type=&quot;3&quot; unique_id=&quot;12432&quot;&gt;&lt;property id=&quot;20148&quot; value=&quot;5&quot;/&gt;&lt;property id=&quot;20300&quot; value=&quot;Slide 18&quot;/&gt;&lt;property id=&quot;20303&quot; value=&quot;-1&quot;/&gt;&lt;property id=&quot;20307&quot; value=&quot;360&quot;/&gt;&lt;/object&gt;&lt;object type=&quot;3&quot; unique_id=&quot;13036&quot;&gt;&lt;property id=&quot;20148&quot; value=&quot;5&quot;/&gt;&lt;property id=&quot;20300&quot; value=&quot;Slide 7&quot;/&gt;&lt;property id=&quot;20307&quot; value=&quot;366&quot;/&gt;&lt;/object&gt;&lt;object type=&quot;3&quot; unique_id=&quot;13037&quot;&gt;&lt;property id=&quot;20148&quot; value=&quot;5&quot;/&gt;&lt;property id=&quot;20300&quot; value=&quot;Slide 8&quot;/&gt;&lt;property id=&quot;20307&quot; value=&quot;369&quot;/&gt;&lt;/object&gt;&lt;object type=&quot;3&quot; unique_id=&quot;13038&quot;&gt;&lt;property id=&quot;20148&quot; value=&quot;5&quot;/&gt;&lt;property id=&quot;20300&quot; value=&quot;Slide 9&quot;/&gt;&lt;property id=&quot;20307&quot; value=&quot;370&quot;/&gt;&lt;/object&gt;&lt;object type=&quot;3&quot; unique_id=&quot;13039&quot;&gt;&lt;property id=&quot;20148&quot; value=&quot;5&quot;/&gt;&lt;property id=&quot;20300&quot; value=&quot;Slide 10&quot;/&gt;&lt;property id=&quot;20307&quot; value=&quot;371&quot;/&gt;&lt;/object&gt;&lt;object type=&quot;3&quot; unique_id=&quot;13040&quot;&gt;&lt;property id=&quot;20148&quot; value=&quot;5&quot;/&gt;&lt;property id=&quot;20300&quot; value=&quot;Slide 13&quot;/&gt;&lt;property id=&quot;20307&quot; value=&quot;372&quot;/&gt;&lt;/object&gt;&lt;object type=&quot;3&quot; unique_id=&quot;13162&quot;&gt;&lt;property id=&quot;20148&quot; value=&quot;5&quot;/&gt;&lt;property id=&quot;20300&quot; value=&quot;Slide 24&quot;/&gt;&lt;property id=&quot;20307&quot; value=&quot;376&quot;/&gt;&lt;/object&gt;&lt;object type=&quot;3&quot; unique_id=&quot;13163&quot;&gt;&lt;property id=&quot;20148&quot; value=&quot;5&quot;/&gt;&lt;property id=&quot;20300&quot; value=&quot;Slide 27&quot;/&gt;&lt;property id=&quot;20307&quot; value=&quot;375&quot;/&gt;&lt;/object&gt;&lt;object type=&quot;3&quot; unique_id=&quot;13228&quot;&gt;&lt;property id=&quot;20148&quot; value=&quot;5&quot;/&gt;&lt;property id=&quot;20300&quot; value=&quot;Slide 25&quot;/&gt;&lt;property id=&quot;20307&quot; value=&quot;377&quot;/&gt;&lt;/object&gt;&lt;object type=&quot;3&quot; unique_id=&quot;13362&quot;&gt;&lt;property id=&quot;20148&quot; value=&quot;5&quot;/&gt;&lt;property id=&quot;20300&quot; value=&quot;Slide 30&quot;/&gt;&lt;property id=&quot;20307&quot; value=&quot;379&quot;/&gt;&lt;/object&gt;&lt;object type=&quot;3&quot; unique_id=&quot;13627&quot;&gt;&lt;property id=&quot;20148&quot; value=&quot;5&quot;/&gt;&lt;property id=&quot;20300&quot; value=&quot;Slide 6&quot;/&gt;&lt;property id=&quot;20307&quot; value=&quot;383&quot;/&gt;&lt;/object&gt;&lt;object type=&quot;3&quot; unique_id=&quot;13628&quot;&gt;&lt;property id=&quot;20148&quot; value=&quot;5&quot;/&gt;&lt;property id=&quot;20300&quot; value=&quot;Slide 19&quot;/&gt;&lt;property id=&quot;20307&quot; value=&quot;382&quot;/&gt;&lt;/object&gt;&lt;object type=&quot;3&quot; unique_id=&quot;13629&quot;&gt;&lt;property id=&quot;20148&quot; value=&quot;5&quot;/&gt;&lt;property id=&quot;20300&quot; value=&quot;Slide 26&quot;/&gt;&lt;property id=&quot;20307&quot; value=&quot;381&quot;/&gt;&lt;/object&gt;&lt;object type=&quot;3&quot; unique_id=&quot;13632&quot;&gt;&lt;property id=&quot;20148&quot; value=&quot;5&quot;/&gt;&lt;property id=&quot;20300&quot; value=&quot;Slide 28&quot;/&gt;&lt;property id=&quot;20307&quot; value=&quot;386&quot;/&gt;&lt;/object&gt;&lt;object type=&quot;3&quot; unique_id=&quot;13775&quot;&gt;&lt;property id=&quot;20148&quot; value=&quot;5&quot;/&gt;&lt;property id=&quot;20300&quot; value=&quot;Slide 3&quot;/&gt;&lt;property id=&quot;20307&quot; value=&quot;389&quot;/&gt;&lt;/object&gt;&lt;object type=&quot;3&quot; unique_id=&quot;13776&quot;&gt;&lt;property id=&quot;20148&quot; value=&quot;5&quot;/&gt;&lt;property id=&quot;20300&quot; value=&quot;Slide 11&quot;/&gt;&lt;property id=&quot;20307&quot; value=&quot;387&quot;/&gt;&lt;/object&gt;&lt;object type=&quot;3&quot; unique_id=&quot;13957&quot;&gt;&lt;property id=&quot;20148&quot; value=&quot;5&quot;/&gt;&lt;property id=&quot;20300&quot; value=&quot;Slide 12&quot;/&gt;&lt;property id=&quot;20307&quot; value=&quot;392&quot;/&gt;&lt;/object&gt;&lt;object type=&quot;3&quot; unique_id=&quot;13958&quot;&gt;&lt;property id=&quot;20148&quot; value=&quot;5&quot;/&gt;&lt;property id=&quot;20300&quot; value=&quot;Slide 14&quot;/&gt;&lt;property id=&quot;20307&quot; value=&quot;391&quot;/&gt;&lt;/object&gt;&lt;object type=&quot;3&quot; unique_id=&quot;14081&quot;&gt;&lt;property id=&quot;20148&quot; value=&quot;5&quot;/&gt;&lt;property id=&quot;20300&quot; value=&quot;Slide 16&quot;/&gt;&lt;property id=&quot;20307&quot; value=&quot;393&quot;/&gt;&lt;/object&gt;&lt;object type=&quot;3&quot; unique_id=&quot;14234&quot;&gt;&lt;property id=&quot;20148&quot; value=&quot;5&quot;/&gt;&lt;property id=&quot;20300&quot; value=&quot;Slide 15&quot;/&gt;&lt;property id=&quot;20307&quot; value=&quot;394&quot;/&gt;&lt;/object&gt;&lt;object type=&quot;3&quot; unique_id=&quot;14330&quot;&gt;&lt;property id=&quot;20148&quot; value=&quot;5&quot;/&gt;&lt;property id=&quot;20300&quot; value=&quot;Slide 20&quot;/&gt;&lt;property id=&quot;20307&quot; value=&quot;395&quot;/&gt;&lt;/object&gt;&lt;object type=&quot;3&quot; unique_id=&quot;14587&quot;&gt;&lt;property id=&quot;20148&quot; value=&quot;5&quot;/&gt;&lt;property id=&quot;20300&quot; value=&quot;Slide 21&quot;/&gt;&lt;property id=&quot;20307&quot; value=&quot;396&quot;/&gt;&lt;/object&gt;&lt;/object&gt;&lt;object type=&quot;8&quot; unique_id=&quot;10030&quot;&gt;&lt;/object&gt;&lt;object type=&quot;4&quot; unique_id=&quot;12429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Light">
  <a:themeElements>
    <a:clrScheme name="Custom 1">
      <a:dk1>
        <a:srgbClr val="000000"/>
      </a:dk1>
      <a:lt1>
        <a:srgbClr val="FFFFFF"/>
      </a:lt1>
      <a:dk2>
        <a:srgbClr val="A31E34"/>
      </a:dk2>
      <a:lt2>
        <a:srgbClr val="EBBCBB"/>
      </a:lt2>
      <a:accent1>
        <a:srgbClr val="FE7073"/>
      </a:accent1>
      <a:accent2>
        <a:srgbClr val="F6303D"/>
      </a:accent2>
      <a:accent3>
        <a:srgbClr val="5A2A82"/>
      </a:accent3>
      <a:accent4>
        <a:srgbClr val="027199"/>
      </a:accent4>
      <a:accent5>
        <a:srgbClr val="BA7FD1"/>
      </a:accent5>
      <a:accent6>
        <a:srgbClr val="FF7D78"/>
      </a:accent6>
      <a:hlink>
        <a:srgbClr val="0563C1"/>
      </a:hlink>
      <a:folHlink>
        <a:srgbClr val="954F72"/>
      </a:folHlink>
    </a:clrScheme>
    <a:fontScheme name="Custom 1">
      <a:majorFont>
        <a:latin typeface="Open Sans Semibold"/>
        <a:ea typeface=""/>
        <a:cs typeface=""/>
      </a:majorFont>
      <a:minorFont>
        <a:latin typeface="Open Sans Light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717175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Heavy"/>
        <a:ea typeface="Avenir Heavy"/>
        <a:cs typeface="Avenir Heavy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717175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1451e70-cd14-4910-9f66-b2809bf32abb">
      <UserInfo>
        <DisplayName>Sarah-Jane Burton</DisplayName>
        <AccountId>348</AccountId>
        <AccountType/>
      </UserInfo>
      <UserInfo>
        <DisplayName>Stephanie Bourke</DisplayName>
        <AccountId>31</AccountId>
        <AccountType/>
      </UserInfo>
      <UserInfo>
        <DisplayName>Kim Heckenberg</DisplayName>
        <AccountId>39</AccountId>
        <AccountType/>
      </UserInfo>
      <UserInfo>
        <DisplayName>Lisa Caldbeck</DisplayName>
        <AccountId>560</AccountId>
        <AccountType/>
      </UserInfo>
      <UserInfo>
        <DisplayName>Vineet Singh</DisplayName>
        <AccountId>562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70808C6CA3F94DB3D066DEABCA68FE" ma:contentTypeVersion="12" ma:contentTypeDescription="Create a new document." ma:contentTypeScope="" ma:versionID="9e7f0e21707163d64e3eb9e09801c113">
  <xsd:schema xmlns:xsd="http://www.w3.org/2001/XMLSchema" xmlns:xs="http://www.w3.org/2001/XMLSchema" xmlns:p="http://schemas.microsoft.com/office/2006/metadata/properties" xmlns:ns2="6a7e7065-82f1-4b73-b0d2-d420dd51b77c" xmlns:ns3="d1451e70-cd14-4910-9f66-b2809bf32abb" targetNamespace="http://schemas.microsoft.com/office/2006/metadata/properties" ma:root="true" ma:fieldsID="c69fe859a3e435f88c5df3a13c0b4d4c" ns2:_="" ns3:_="">
    <xsd:import namespace="6a7e7065-82f1-4b73-b0d2-d420dd51b77c"/>
    <xsd:import namespace="d1451e70-cd14-4910-9f66-b2809bf32a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e7065-82f1-4b73-b0d2-d420dd51b7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451e70-cd14-4910-9f66-b2809bf32ab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2BEA68-2895-4334-9165-708CC903AE09}">
  <ds:schemaRefs>
    <ds:schemaRef ds:uri="http://schemas.microsoft.com/office/2006/metadata/properties"/>
    <ds:schemaRef ds:uri="http://schemas.microsoft.com/office/infopath/2007/PartnerControls"/>
    <ds:schemaRef ds:uri="d1451e70-cd14-4910-9f66-b2809bf32abb"/>
  </ds:schemaRefs>
</ds:datastoreItem>
</file>

<file path=customXml/itemProps2.xml><?xml version="1.0" encoding="utf-8"?>
<ds:datastoreItem xmlns:ds="http://schemas.openxmlformats.org/officeDocument/2006/customXml" ds:itemID="{80924438-F8B3-4BFC-8B07-7BFFF2F773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F9F185-AB5D-450C-B55A-7C0B684F4A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e7065-82f1-4b73-b0d2-d420dd51b77c"/>
    <ds:schemaRef ds:uri="d1451e70-cd14-4910-9f66-b2809bf32a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3188</TotalTime>
  <Words>498</Words>
  <Application>Microsoft Office PowerPoint</Application>
  <PresentationFormat>Custom</PresentationFormat>
  <Paragraphs>164</Paragraphs>
  <Slides>30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Rhoda O'Higgins</dc:creator>
  <cp:lastModifiedBy>Forrest Duxbury</cp:lastModifiedBy>
  <cp:revision>103</cp:revision>
  <cp:lastPrinted>2019-03-25T00:32:50Z</cp:lastPrinted>
  <dcterms:modified xsi:type="dcterms:W3CDTF">2020-04-16T02:17:00Z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0x010100F570808C6CA3F94DB3D066DEABCA68FE</vt:lpwstr>
  </property>
  <property fmtid="{D5CDD505-2E9C-101B-9397-08002B2CF9AE}" pid="3" name="ArticulateGUID">
    <vt:lpwstr>89937C78-673C-43C7-A783-CB56D961F998</vt:lpwstr>
  </property>
  <property fmtid="{D5CDD505-2E9C-101B-9397-08002B2CF9AE}" pid="4" name="ArticulatePath">
    <vt:lpwstr>DFT_vUWSTemplate_Pilot_Information_PowerPoint</vt:lpwstr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</Properties>
</file>