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8"/>
  </p:notesMasterIdLst>
  <p:sldIdLst>
    <p:sldId id="263" r:id="rId5"/>
    <p:sldId id="318" r:id="rId6"/>
    <p:sldId id="309" r:id="rId7"/>
    <p:sldId id="323" r:id="rId8"/>
    <p:sldId id="314" r:id="rId9"/>
    <p:sldId id="322" r:id="rId10"/>
    <p:sldId id="320" r:id="rId11"/>
    <p:sldId id="316" r:id="rId12"/>
    <p:sldId id="324" r:id="rId13"/>
    <p:sldId id="321" r:id="rId14"/>
    <p:sldId id="285" r:id="rId15"/>
    <p:sldId id="313" r:id="rId16"/>
    <p:sldId id="31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hronicle Text G1" pitchFamily="50" charset="0"/>
      <p:regular r:id="rId25"/>
      <p:italic r:id="rId26"/>
    </p:embeddedFont>
    <p:embeddedFont>
      <p:font typeface="Gotham Narrow Bold" pitchFamily="50" charset="0"/>
      <p:regular r:id="rId27"/>
    </p:embeddedFont>
    <p:embeddedFont>
      <p:font typeface="Gotham Narrow Book" pitchFamily="50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7D7"/>
    <a:srgbClr val="F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4830"/>
  </p:normalViewPr>
  <p:slideViewPr>
    <p:cSldViewPr snapToGrid="0" snapToObjects="1">
      <p:cViewPr varScale="1">
        <p:scale>
          <a:sx n="104" d="100"/>
          <a:sy n="104" d="100"/>
        </p:scale>
        <p:origin x="8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52D2-0160-434A-A03B-22BBAAC2D08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D88-1CE6-DA43-B589-2F3912E9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30" y="5466306"/>
            <a:ext cx="11226140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18" y="1400037"/>
            <a:ext cx="3456878" cy="39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1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7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8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sz="3500"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871498"/>
            <a:ext cx="10872787" cy="4326102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lang="en-AU" sz="1500" b="1" i="0" kern="1200" dirty="0" smtClean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215900" indent="0">
              <a:lnSpc>
                <a:spcPts val="1700"/>
              </a:lnSpc>
              <a:spcAft>
                <a:spcPts val="850"/>
              </a:spcAft>
              <a:tabLst/>
              <a:defRPr lang="en-AU" sz="1500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3536E21-BEA9-0843-BB9C-C6C3FA5E478E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0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1867583"/>
            <a:ext cx="10872787" cy="4330017"/>
          </a:xfrm>
        </p:spPr>
        <p:txBody>
          <a:bodyPr/>
          <a:lstStyle>
            <a:lvl1pPr>
              <a:lnSpc>
                <a:spcPts val="3500"/>
              </a:lnSpc>
              <a:defRPr sz="3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>
              <a:lnSpc>
                <a:spcPts val="3500"/>
              </a:lnSpc>
              <a:spcAft>
                <a:spcPts val="600"/>
              </a:spcAft>
              <a:defRPr sz="3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lnSpc>
                <a:spcPts val="2200"/>
              </a:lnSpc>
              <a:defRPr sz="2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CF49794A-F156-8443-AFB0-D6053EF71D28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1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770" y="1854200"/>
            <a:ext cx="8268029" cy="4343400"/>
          </a:xfrm>
        </p:spPr>
        <p:txBody>
          <a:bodyPr/>
          <a:lstStyle>
            <a:lvl1pPr>
              <a:lnSpc>
                <a:spcPts val="6500"/>
              </a:lnSpc>
              <a:defRPr lang="en-US" sz="6500" b="1" i="0" kern="1200" dirty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D41AC54-ACEA-E74A-A236-8CA4995D51A5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400" y="6519863"/>
            <a:ext cx="27432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ECA7C0A-6EA2-2945-92B3-332C9C649462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348413" y="1871498"/>
            <a:ext cx="518318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730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94C0D1A5-277E-8E4E-A287-21A2C45B1049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2" y="1871663"/>
            <a:ext cx="51831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27000" indent="-12700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D6734711-CBF7-0149-96E1-DB465890B982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0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0479E50-DC0F-194F-BF55-6288B1AAE44C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2490D-EF2A-FE4F-AE8F-89E3FD9BE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2113" t="12740" r="13622"/>
          <a:stretch/>
        </p:blipFill>
        <p:spPr>
          <a:xfrm>
            <a:off x="-1" y="0"/>
            <a:ext cx="404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84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10871529" cy="4326102"/>
          </a:xfrm>
        </p:spPr>
        <p:txBody>
          <a:bodyPr/>
          <a:lstStyle>
            <a:lvl1pPr marL="0">
              <a:lnSpc>
                <a:spcPts val="1600"/>
              </a:lnSpc>
              <a:spcAft>
                <a:spcPts val="1500"/>
              </a:spcAft>
              <a:defRPr sz="18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7800" indent="-177800">
              <a:lnSpc>
                <a:spcPts val="2000"/>
              </a:lnSpc>
              <a:spcAft>
                <a:spcPts val="1500"/>
              </a:spcAft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3A0E362F-15F3-414F-AD19-772E0A70F7DD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0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D3BF28-C868-1E42-AD12-0669017885B5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978400" y="2134263"/>
            <a:ext cx="6197600" cy="3847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1450" indent="-17145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4A54127-2AC4-624C-90C4-6E74D9031FD0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953000" y="2120900"/>
            <a:ext cx="62484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044575"/>
            <a:ext cx="5183517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51E290B4-B3E1-A34F-9420-070C7E24A97B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348413" y="1044575"/>
            <a:ext cx="5183187" cy="5165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1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71" y="1871498"/>
            <a:ext cx="7150428" cy="12273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F65FAE-121D-DF46-8371-2E67964D0BDF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11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276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243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89F7B0C-722D-8B45-BAF6-698B9FE8F812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0401" y="3268663"/>
            <a:ext cx="3568699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94201" y="1871663"/>
            <a:ext cx="3390899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394201" y="4673600"/>
            <a:ext cx="3390899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50201" y="1871663"/>
            <a:ext cx="358139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48723" r="-11310"/>
          <a:stretch/>
        </p:blipFill>
        <p:spPr>
          <a:xfrm>
            <a:off x="0" y="0"/>
            <a:ext cx="644099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9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" t="16001" r="1" b="16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tx2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799"/>
            <a:ext cx="5184775" cy="4495801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70" y="1871498"/>
            <a:ext cx="10871529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13" y="6519864"/>
            <a:ext cx="27432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FF468EA-D9CE-8943-9C75-830D68AC402B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391883"/>
            <a:ext cx="41148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b="1" i="0" kern="1200" dirty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19863"/>
            <a:ext cx="27432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700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  <p:sldLayoutId id="2147483673" r:id="rId14"/>
    <p:sldLayoutId id="2147483672" r:id="rId15"/>
    <p:sldLayoutId id="2147483650" r:id="rId16"/>
    <p:sldLayoutId id="2147483675" r:id="rId17"/>
    <p:sldLayoutId id="2147483676" r:id="rId18"/>
    <p:sldLayoutId id="2147483677" r:id="rId19"/>
    <p:sldLayoutId id="2147483678" r:id="rId20"/>
    <p:sldLayoutId id="2147483682" r:id="rId21"/>
    <p:sldLayoutId id="2147483683" r:id="rId22"/>
    <p:sldLayoutId id="2147483684" r:id="rId23"/>
    <p:sldLayoutId id="2147483679" r:id="rId24"/>
    <p:sldLayoutId id="2147483680" r:id="rId25"/>
    <p:sldLayoutId id="2147483681" r:id="rId26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>
          <a:solidFill>
            <a:schemeClr val="tx2"/>
          </a:solidFill>
          <a:latin typeface="Chronicle Text G1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300"/>
        </a:spcAft>
        <a:buFont typeface="Arial"/>
        <a:buNone/>
        <a:defRPr sz="2000" kern="1200">
          <a:solidFill>
            <a:schemeClr val="accent1"/>
          </a:solidFill>
          <a:latin typeface="Chronicle Text G1" pitchFamily="50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/>
        <a:buNone/>
        <a:tabLst/>
        <a:defRPr sz="1200" b="1" i="0" kern="1200">
          <a:solidFill>
            <a:schemeClr val="tx2"/>
          </a:solidFill>
          <a:latin typeface="Gotham Narrow Bold" pitchFamily="50" charset="0"/>
          <a:ea typeface="Gotham Narrow Bold" pitchFamily="50" charset="0"/>
          <a:cs typeface="Gotham Narrow Bold" pitchFamily="50" charset="0"/>
        </a:defRPr>
      </a:lvl2pPr>
      <a:lvl3pPr marL="11113" indent="0" algn="l" defTabSz="914400" rtl="0" eaLnBrk="1" latinLnBrk="0" hangingPunct="1">
        <a:lnSpc>
          <a:spcPts val="1400"/>
        </a:lnSpc>
        <a:spcBef>
          <a:spcPts val="0"/>
        </a:spcBef>
        <a:spcAft>
          <a:spcPts val="850"/>
        </a:spcAft>
        <a:buFont typeface="Arial"/>
        <a:buNone/>
        <a:tabLst/>
        <a:defRPr sz="12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orient="horz" pos="4107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7264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pos="3999" userDrawn="1">
          <p15:clr>
            <a:srgbClr val="F26B43"/>
          </p15:clr>
        </p15:guide>
        <p15:guide id="8" orient="horz" pos="3904" userDrawn="1">
          <p15:clr>
            <a:srgbClr val="F26B43"/>
          </p15:clr>
        </p15:guide>
        <p15:guide id="9" orient="horz" pos="1072" userDrawn="1">
          <p15:clr>
            <a:srgbClr val="F26B43"/>
          </p15:clr>
        </p15:guide>
        <p15:guide id="10" orient="horz" pos="1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9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ectangle 97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HAZCHEM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68626-771F-4D1B-9BEB-06143D17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58" y="482614"/>
            <a:ext cx="3989444" cy="5214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DA6B7-8D50-47FD-A540-EC123780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14" y="482614"/>
            <a:ext cx="3611359" cy="52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A42E40-961A-45F0-BCCE-F604712C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3700" b="1" dirty="0">
                <a:solidFill>
                  <a:schemeClr val="tx1"/>
                </a:solidFill>
                <a:latin typeface="+mj-lt"/>
              </a:rPr>
            </a:br>
            <a:r>
              <a:rPr lang="en-US" sz="4000" b="1" dirty="0">
                <a:solidFill>
                  <a:schemeClr val="tx1"/>
                </a:solidFill>
                <a:latin typeface="+mn-lt"/>
              </a:rPr>
              <a:t>Use the right PPEs</a:t>
            </a:r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endParaRPr lang="en-US" sz="3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Content Placeholder 22">
            <a:extLst>
              <a:ext uri="{FF2B5EF4-FFF2-40B4-BE49-F238E27FC236}">
                <a16:creationId xmlns:a16="http://schemas.microsoft.com/office/drawing/2014/main" id="{B04CB290-A652-1398-D2FF-9B74DA3A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83" y="19880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Right Way!!!!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D4045-6B26-456C-95CA-18A0CF79A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203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A42E40-961A-45F0-BCCE-F604712C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0"/>
            <a:ext cx="5257799" cy="19359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solidFill>
                  <a:schemeClr val="tx1"/>
                </a:solidFill>
                <a:latin typeface="+mn-lt"/>
              </a:rPr>
              <a:t>Emergency </a:t>
            </a:r>
            <a:r>
              <a:rPr lang="en-US" sz="4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Response to Chemical Spills…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Content Placeholder 22">
            <a:extLst>
              <a:ext uri="{FF2B5EF4-FFF2-40B4-BE49-F238E27FC236}">
                <a16:creationId xmlns:a16="http://schemas.microsoft.com/office/drawing/2014/main" id="{B04CB290-A652-1398-D2FF-9B74DA3A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Do you know the location of Chemical Spill Kits?</a:t>
            </a:r>
          </a:p>
          <a:p>
            <a:pPr marL="1143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Are you trained and confident to use Chemical Spill kits?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4FA4A93-7E6E-467F-815B-A246B788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806" y="643234"/>
            <a:ext cx="4199907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105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F22A-B262-4101-8E3B-570BCED5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Appropriate containers and vented caps in use?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i="0" dirty="0">
                <a:solidFill>
                  <a:schemeClr val="tx1"/>
                </a:solidFill>
                <a:effectLst/>
                <a:latin typeface="+mn-lt"/>
              </a:rPr>
              <a:t>Maximum 75% capacity of the container followed 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i="0" dirty="0">
                <a:solidFill>
                  <a:schemeClr val="tx1"/>
                </a:solidFill>
                <a:effectLst/>
                <a:latin typeface="+mn-lt"/>
              </a:rPr>
              <a:t>Are Hazardous Waste labels available?</a:t>
            </a:r>
            <a:endParaRPr lang="en-AU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i="0" dirty="0">
                <a:solidFill>
                  <a:schemeClr val="tx1"/>
                </a:solidFill>
                <a:effectLst/>
                <a:latin typeface="+mn-lt"/>
              </a:rPr>
              <a:t>Checked SDS for incompatibility before mixing?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tx1"/>
                </a:solidFill>
                <a:latin typeface="+mn-lt"/>
              </a:rPr>
              <a:t>Are the containers placed in secondary containers until disposal?</a:t>
            </a:r>
          </a:p>
          <a:p>
            <a:endParaRPr lang="en-AU" i="0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en-AU" b="1" dirty="0">
                <a:solidFill>
                  <a:schemeClr val="tx1"/>
                </a:solidFill>
                <a:latin typeface="+mn-lt"/>
              </a:rPr>
              <a:t>No hazardous chemical substances should be disposed down drains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6155A-2461-464F-8E59-11571EE3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122" y="900555"/>
            <a:ext cx="2293060" cy="2381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CA14A-CFD3-42C5-A474-EEFB93D3A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" r="611" b="1"/>
          <a:stretch/>
        </p:blipFill>
        <p:spPr>
          <a:xfrm>
            <a:off x="8733123" y="3413924"/>
            <a:ext cx="2293060" cy="2910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20B7E-A260-4F53-8462-CF1A6FD62B6F}"/>
              </a:ext>
            </a:extLst>
          </p:cNvPr>
          <p:cNvSpPr txBox="1"/>
          <p:nvPr/>
        </p:nvSpPr>
        <p:spPr>
          <a:xfrm>
            <a:off x="0" y="2516957"/>
            <a:ext cx="3971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Chemical Waste Storage and </a:t>
            </a:r>
          </a:p>
          <a:p>
            <a:r>
              <a:rPr lang="en-AU" sz="4000" dirty="0"/>
              <a:t>Disposal appropriate?</a:t>
            </a:r>
          </a:p>
        </p:txBody>
      </p:sp>
    </p:spTree>
    <p:extLst>
      <p:ext uri="{BB962C8B-B14F-4D97-AF65-F5344CB8AC3E}">
        <p14:creationId xmlns:p14="http://schemas.microsoft.com/office/powerpoint/2010/main" val="320916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4FB10F-C27C-4FB4-A792-67CFF688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30242"/>
            <a:ext cx="4777381" cy="342777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C18EF4-BF8F-4052-BB2F-BCA7F67CC9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Contact WHS &amp; Wellbeing –whs@westernsydney.edu.au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3E56E-1E57-48BE-9ED7-8AA49DAF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>
                <a:spcAft>
                  <a:spcPts val="600"/>
                </a:spcAft>
              </a:pPr>
              <a:t>13</a:t>
            </a:fld>
            <a:r>
              <a:rPr lang="en-AU">
                <a:latin typeface="Gotham Narrow Bold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523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FF970-AC1F-40C0-8371-105564EF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Induction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22EF-FB4F-40D7-B3E0-53377844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Not inducted and trained ? – Say No to START work!!</a:t>
            </a:r>
          </a:p>
          <a:p>
            <a:pPr marL="114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Ask for training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95407-F2B4-44E8-807D-C29CB326B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" r="1874" b="-3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B9DD-8FC1-432D-A334-6D2DF007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4C0D1A5-277E-8E4E-A287-21A2C45B1049}" type="datetime1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10/11/2022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DA922-091B-468E-AF92-258BC26C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82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1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17190-211C-4E59-BD90-84ED82D0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Do’s and Don’t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5F6F0-BAE8-47FF-9531-144C11B07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" b="3"/>
          <a:stretch/>
        </p:blipFill>
        <p:spPr>
          <a:xfrm>
            <a:off x="5802446" y="961812"/>
            <a:ext cx="3660506" cy="49309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9060F-4F4E-401C-B38D-86257E02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600" b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z="600" b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sz="600" b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4FFA9-1D91-4DDF-BFFB-22B35CE8941B}"/>
              </a:ext>
            </a:extLst>
          </p:cNvPr>
          <p:cNvSpPr txBox="1"/>
          <p:nvPr/>
        </p:nvSpPr>
        <p:spPr>
          <a:xfrm>
            <a:off x="789457" y="2826284"/>
            <a:ext cx="3759198" cy="3183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229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B6E97-730D-4049-95C5-5F0CED90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016913" cy="96702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Pre-purchase Requirements- Permits, Licences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A2B2-5CF0-4282-99DE-D08907DE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2240342"/>
            <a:ext cx="4729426" cy="41998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Verify if the chemical falls into the following categories: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Scheduled Poison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Scheduled Carcinogens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Chemicals of Security Concern (SSDS)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Industrial chemicals (Imported from overseas)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14300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Ensure Permits/Licences are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aquired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, and WHS &amp; Wellbeing notified before Procurement..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19CE1-4676-4419-B1EE-D6A83B19B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208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B038-FDA6-4F7B-96F7-661FDCA7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4C0D1A5-277E-8E4E-A287-21A2C45B1049}" type="datetime1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10/11/2022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CD26D-AD7E-4218-A9E7-D23A636C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4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6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07908-3841-46A8-A808-DCD062D6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600" b="1">
                <a:solidFill>
                  <a:schemeClr val="tx1"/>
                </a:solidFill>
                <a:latin typeface="+mj-lt"/>
              </a:rPr>
            </a:br>
            <a:br>
              <a:rPr lang="en-US" sz="4600" b="1">
                <a:solidFill>
                  <a:schemeClr val="tx1"/>
                </a:solidFill>
                <a:latin typeface="+mj-lt"/>
              </a:rPr>
            </a:br>
            <a:endParaRPr lang="en-US" sz="46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A770A-F518-4FB9-922F-3F822C0175AB}"/>
              </a:ext>
            </a:extLst>
          </p:cNvPr>
          <p:cNvSpPr txBox="1"/>
          <p:nvPr/>
        </p:nvSpPr>
        <p:spPr>
          <a:xfrm>
            <a:off x="59303" y="1602723"/>
            <a:ext cx="3636004" cy="1988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 dirty="0"/>
              <a:t>Right to Know &amp; Access SDS..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B90B40-61BA-4C72-8EF5-F560CC8D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79" y="212880"/>
            <a:ext cx="4368470" cy="55649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366F-7163-4D3B-814F-5A472347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7411" y="6492240"/>
            <a:ext cx="1045966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5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FF970-AC1F-40C0-8371-105564EF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Check for GHS compliant labelling!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22EF-FB4F-40D7-B3E0-53377844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GHS is Mandatory in Australia.</a:t>
            </a:r>
          </a:p>
          <a:p>
            <a:pPr marL="1143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All containers with chemicals must have minimum GHS complaint label.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3D7B6-F5A5-472C-9224-7C5B6F608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" r="7213"/>
          <a:stretch/>
        </p:blipFill>
        <p:spPr>
          <a:xfrm>
            <a:off x="7282175" y="643234"/>
            <a:ext cx="3785169" cy="55998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B9DD-8FC1-432D-A334-6D2DF007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4C0D1A5-277E-8E4E-A287-21A2C45B1049}" type="datetime1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10/11/2022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F620B-47BB-499B-A4E3-914F7DAC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SECTION TITLE GOTHAM NARROW BOLD 7PT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DA922-091B-468E-AF92-258BC26C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2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A42E40-961A-45F0-BCCE-F604712C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sz="4000" b="1" dirty="0">
                <a:solidFill>
                  <a:schemeClr val="tx1"/>
                </a:solidFill>
                <a:latin typeface="+mn-lt"/>
              </a:rPr>
              <a:t>Ensure appropriate Chemical storage</a:t>
            </a:r>
            <a:br>
              <a:rPr lang="en-US" sz="2000" dirty="0">
                <a:solidFill>
                  <a:schemeClr val="tx1"/>
                </a:solidFill>
                <a:latin typeface="+mj-lt"/>
              </a:rPr>
            </a:b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Content Placeholder 22">
            <a:extLst>
              <a:ext uri="{FF2B5EF4-FFF2-40B4-BE49-F238E27FC236}">
                <a16:creationId xmlns:a16="http://schemas.microsoft.com/office/drawing/2014/main" id="{B04CB290-A652-1398-D2FF-9B74DA3A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Know the right storage location</a:t>
            </a:r>
          </a:p>
          <a:p>
            <a:pPr marL="114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Refer to incompatibility Guide for segregation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D7F3A-1228-4F1F-94D9-3FB811495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3" b="3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9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07908-3841-46A8-A808-DCD062D6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Gas Cylinder Safety</a:t>
            </a:r>
          </a:p>
        </p:txBody>
      </p:sp>
      <p:sp>
        <p:nvSpPr>
          <p:cNvPr id="1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C4ED74-8D8F-4900-AD20-7E4A4880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539666"/>
            <a:ext cx="4087368" cy="5542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366F-7163-4D3B-814F-5A472347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17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07908-3841-46A8-A808-DCD062D6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Liquid Nitrogen Safety</a:t>
            </a:r>
          </a:p>
        </p:txBody>
      </p:sp>
      <p:sp>
        <p:nvSpPr>
          <p:cNvPr id="1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43E02-D949-4310-B7B2-90379B66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39" y="640080"/>
            <a:ext cx="4148929" cy="55504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366F-7163-4D3B-814F-5A472347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8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estern Sydney University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2eab1f-d4e6-4163-91a1-8242293d21ab" xsi:nil="true"/>
    <lcf76f155ced4ddcb4097134ff3c332f xmlns="6a9bf477-f845-44b1-bba5-e438ef133ae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B4B3A9FC2B3488D568648E61E3FAA" ma:contentTypeVersion="18" ma:contentTypeDescription="Create a new document." ma:contentTypeScope="" ma:versionID="3c40d196d2cf73fc0bc3774a8e0696cf">
  <xsd:schema xmlns:xsd="http://www.w3.org/2001/XMLSchema" xmlns:xs="http://www.w3.org/2001/XMLSchema" xmlns:p="http://schemas.microsoft.com/office/2006/metadata/properties" xmlns:ns2="6a9bf477-f845-44b1-bba5-e438ef133ae2" xmlns:ns3="122eab1f-d4e6-4163-91a1-8242293d21ab" targetNamespace="http://schemas.microsoft.com/office/2006/metadata/properties" ma:root="true" ma:fieldsID="c9392c34d5008cc3d9250cff6f160e4f" ns2:_="" ns3:_="">
    <xsd:import namespace="6a9bf477-f845-44b1-bba5-e438ef133ae2"/>
    <xsd:import namespace="122eab1f-d4e6-4163-91a1-8242293d2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bf477-f845-44b1-bba5-e438ef133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ae0d8a-8891-48d9-ad2b-bad3da6b59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eab1f-d4e6-4163-91a1-8242293d2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8e15c6-9811-4c5a-9747-80014b66abb1}" ma:internalName="TaxCatchAll" ma:showField="CatchAllData" ma:web="122eab1f-d4e6-4163-91a1-8242293d2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8BBE6-AA85-45A8-ACEE-3B9D26575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F6CE2F-8401-4B45-BD2C-9087A1B504C3}">
  <ds:schemaRefs>
    <ds:schemaRef ds:uri="122eab1f-d4e6-4163-91a1-8242293d21ab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6a9bf477-f845-44b1-bba5-e438ef133ae2"/>
  </ds:schemaRefs>
</ds:datastoreItem>
</file>

<file path=customXml/itemProps3.xml><?xml version="1.0" encoding="utf-8"?>
<ds:datastoreItem xmlns:ds="http://schemas.openxmlformats.org/officeDocument/2006/customXml" ds:itemID="{0E1EC225-9820-4F04-B3CD-BB80956A4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bf477-f845-44b1-bba5-e438ef133ae2"/>
    <ds:schemaRef ds:uri="122eab1f-d4e6-4163-91a1-8242293d2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268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Gotham Narrow Book</vt:lpstr>
      <vt:lpstr>Gotham Narrow Bold</vt:lpstr>
      <vt:lpstr>Calibri Light</vt:lpstr>
      <vt:lpstr>Wingdings</vt:lpstr>
      <vt:lpstr>Gotham Narrow</vt:lpstr>
      <vt:lpstr>Chronicle Text G1 Roman</vt:lpstr>
      <vt:lpstr>Chronicle Text G1</vt:lpstr>
      <vt:lpstr>Calibri</vt:lpstr>
      <vt:lpstr>Gotham Narrow Light</vt:lpstr>
      <vt:lpstr>Office Theme</vt:lpstr>
      <vt:lpstr>HAZCHEM Safety</vt:lpstr>
      <vt:lpstr>Induction and Training</vt:lpstr>
      <vt:lpstr>Do’s and Don’t s</vt:lpstr>
      <vt:lpstr>Pre-purchase Requirements- Permits, Licences</vt:lpstr>
      <vt:lpstr>  </vt:lpstr>
      <vt:lpstr>Check for GHS compliant labelling!</vt:lpstr>
      <vt:lpstr>  Ensure appropriate Chemical storage </vt:lpstr>
      <vt:lpstr>Gas Cylinder Safety</vt:lpstr>
      <vt:lpstr>Liquid Nitrogen Safety</vt:lpstr>
      <vt:lpstr>  Use the right PPEs </vt:lpstr>
      <vt:lpstr>  Emergency Response to Chemical Spills…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WHSWELLBEING@westernsydneyedu.onmicrosoft.com</dc:creator>
  <cp:lastModifiedBy>Smitha Parameswaran</cp:lastModifiedBy>
  <cp:revision>172</cp:revision>
  <dcterms:created xsi:type="dcterms:W3CDTF">2015-09-22T04:56:37Z</dcterms:created>
  <dcterms:modified xsi:type="dcterms:W3CDTF">2022-10-11T01:32:39Z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0x010100995B4B3A9FC2B3488D568648E61E3FAA</vt:lpwstr>
  </property>
</Properties>
</file>