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48" r:id="rId1"/>
  </p:sldMasterIdLst>
  <p:notesMasterIdLst>
    <p:notesMasterId r:id="rId14"/>
  </p:notesMasterIdLst>
  <p:sldIdLst>
    <p:sldId id="314" r:id="rId2"/>
    <p:sldId id="306" r:id="rId3"/>
    <p:sldId id="290" r:id="rId4"/>
    <p:sldId id="291" r:id="rId5"/>
    <p:sldId id="292" r:id="rId6"/>
    <p:sldId id="318" r:id="rId7"/>
    <p:sldId id="319" r:id="rId8"/>
    <p:sldId id="316" r:id="rId9"/>
    <p:sldId id="305" r:id="rId10"/>
    <p:sldId id="303" r:id="rId11"/>
    <p:sldId id="304" r:id="rId12"/>
    <p:sldId id="289" r:id="rId13"/>
  </p:sldIdLst>
  <p:sldSz cx="9144000" cy="5143500" type="screen16x9"/>
  <p:notesSz cx="6794500" cy="9931400"/>
  <p:defaultTextStyle>
    <a:defPPr>
      <a:defRPr lang="en-A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389626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779252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16887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558503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1948129" algn="l" defTabSz="779252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337755" algn="l" defTabSz="779252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2727381" algn="l" defTabSz="779252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117007" algn="l" defTabSz="779252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9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D62"/>
    <a:srgbClr val="FBFBFB"/>
    <a:srgbClr val="FF0066"/>
    <a:srgbClr val="FF9933"/>
    <a:srgbClr val="FBC200"/>
    <a:srgbClr val="1D2245"/>
    <a:srgbClr val="FFFFFF"/>
    <a:srgbClr val="000000"/>
    <a:srgbClr val="004990"/>
    <a:srgbClr val="B2BB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22" autoAdjust="0"/>
    <p:restoredTop sz="95672" autoAdjust="0"/>
  </p:normalViewPr>
  <p:slideViewPr>
    <p:cSldViewPr showGuides="1">
      <p:cViewPr varScale="1">
        <p:scale>
          <a:sx n="134" d="100"/>
          <a:sy n="134" d="100"/>
        </p:scale>
        <p:origin x="81" y="48"/>
      </p:cViewPr>
      <p:guideLst>
        <p:guide orient="horz" pos="754"/>
        <p:guide pos="295"/>
      </p:guideLst>
    </p:cSldViewPr>
  </p:slideViewPr>
  <p:outlineViewPr>
    <p:cViewPr>
      <p:scale>
        <a:sx n="33" d="100"/>
        <a:sy n="33" d="100"/>
      </p:scale>
      <p:origin x="0" y="-997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590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58976D1-EE30-4FC4-B36C-419EBE9C0858}" type="datetimeFigureOut">
              <a:rPr lang="en-AU"/>
              <a:pPr>
                <a:defRPr/>
              </a:pPr>
              <a:t>12/06/2018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19100" y="1241425"/>
            <a:ext cx="5956300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AU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79486"/>
            <a:ext cx="5435600" cy="391048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AU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3107"/>
            <a:ext cx="2944283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8645" y="9433107"/>
            <a:ext cx="2944283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2CBC5D8-E7FB-4779-86B3-51BA2C439DB5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2419915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023" kern="1200">
        <a:solidFill>
          <a:schemeClr val="tx1"/>
        </a:solidFill>
        <a:latin typeface="+mn-lt"/>
        <a:ea typeface="+mn-ea"/>
        <a:cs typeface="+mn-cs"/>
      </a:defRPr>
    </a:lvl1pPr>
    <a:lvl2pPr marL="389626" algn="l" rtl="0" eaLnBrk="0" fontAlgn="base" hangingPunct="0">
      <a:spcBef>
        <a:spcPct val="30000"/>
      </a:spcBef>
      <a:spcAft>
        <a:spcPct val="0"/>
      </a:spcAft>
      <a:defRPr sz="1023" kern="1200">
        <a:solidFill>
          <a:schemeClr val="tx1"/>
        </a:solidFill>
        <a:latin typeface="+mn-lt"/>
        <a:ea typeface="+mn-ea"/>
        <a:cs typeface="+mn-cs"/>
      </a:defRPr>
    </a:lvl2pPr>
    <a:lvl3pPr marL="779252" algn="l" rtl="0" eaLnBrk="0" fontAlgn="base" hangingPunct="0">
      <a:spcBef>
        <a:spcPct val="30000"/>
      </a:spcBef>
      <a:spcAft>
        <a:spcPct val="0"/>
      </a:spcAft>
      <a:defRPr sz="1023" kern="1200">
        <a:solidFill>
          <a:schemeClr val="tx1"/>
        </a:solidFill>
        <a:latin typeface="+mn-lt"/>
        <a:ea typeface="+mn-ea"/>
        <a:cs typeface="+mn-cs"/>
      </a:defRPr>
    </a:lvl3pPr>
    <a:lvl4pPr marL="1168878" algn="l" rtl="0" eaLnBrk="0" fontAlgn="base" hangingPunct="0">
      <a:spcBef>
        <a:spcPct val="30000"/>
      </a:spcBef>
      <a:spcAft>
        <a:spcPct val="0"/>
      </a:spcAft>
      <a:defRPr sz="1023" kern="1200">
        <a:solidFill>
          <a:schemeClr val="tx1"/>
        </a:solidFill>
        <a:latin typeface="+mn-lt"/>
        <a:ea typeface="+mn-ea"/>
        <a:cs typeface="+mn-cs"/>
      </a:defRPr>
    </a:lvl4pPr>
    <a:lvl5pPr marL="1558503" algn="l" rtl="0" eaLnBrk="0" fontAlgn="base" hangingPunct="0">
      <a:spcBef>
        <a:spcPct val="30000"/>
      </a:spcBef>
      <a:spcAft>
        <a:spcPct val="0"/>
      </a:spcAft>
      <a:defRPr sz="1023" kern="1200">
        <a:solidFill>
          <a:schemeClr val="tx1"/>
        </a:solidFill>
        <a:latin typeface="+mn-lt"/>
        <a:ea typeface="+mn-ea"/>
        <a:cs typeface="+mn-cs"/>
      </a:defRPr>
    </a:lvl5pPr>
    <a:lvl6pPr marL="1948129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6pPr>
    <a:lvl7pPr marL="2337755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7pPr>
    <a:lvl8pPr marL="2727381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8pPr>
    <a:lvl9pPr marL="3117007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19100" y="1241425"/>
            <a:ext cx="5956300" cy="335121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A6F8DB7-6CB2-430F-A041-8CB2F9128FB4}" type="slidenum">
              <a:rPr lang="en-AU" altLang="en-US" smtClean="0"/>
              <a:pPr/>
              <a:t>0</a:t>
            </a:fld>
            <a:endParaRPr lang="en-AU" altLang="en-US" smtClean="0"/>
          </a:p>
        </p:txBody>
      </p:sp>
    </p:spTree>
    <p:extLst>
      <p:ext uri="{BB962C8B-B14F-4D97-AF65-F5344CB8AC3E}">
        <p14:creationId xmlns:p14="http://schemas.microsoft.com/office/powerpoint/2010/main" val="22289834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0927" y="1446522"/>
            <a:ext cx="6497337" cy="1102519"/>
          </a:xfrm>
        </p:spPr>
        <p:txBody>
          <a:bodyPr lIns="0" tIns="0" rIns="0" bIns="0" anchor="b" anchorCtr="0"/>
          <a:lstStyle>
            <a:lvl1pPr algn="l">
              <a:defRPr sz="4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altLang="en-US" noProof="0" dirty="0" smtClean="0"/>
              <a:t>Click to edit Master title style</a:t>
            </a:r>
            <a:endParaRPr lang="en-AU" altLang="en-US" noProof="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0927" y="2688101"/>
            <a:ext cx="6497338" cy="972109"/>
          </a:xfrm>
        </p:spPr>
        <p:txBody>
          <a:bodyPr/>
          <a:lstStyle>
            <a:lvl1pPr marL="0" indent="0" algn="l">
              <a:buFontTx/>
              <a:buNone/>
              <a:defRPr sz="2800" b="1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n-US" altLang="en-US" noProof="0" dirty="0" smtClean="0"/>
              <a:t>Click to edit Master subtitle style</a:t>
            </a:r>
            <a:endParaRPr lang="en-AU" altLang="en-US" noProof="0" dirty="0" smtClean="0"/>
          </a:p>
        </p:txBody>
      </p:sp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9263" y="0"/>
            <a:ext cx="1371210" cy="2006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607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23528" y="4746625"/>
            <a:ext cx="694928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6800" rIns="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b="1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fld id="{DFE7EF13-6664-43C0-A3E5-5156FF9B68F1}" type="datetime4">
              <a:rPr lang="en-AU" altLang="en-US" smtClean="0"/>
              <a:pPr>
                <a:defRPr/>
              </a:pPr>
              <a:t>12 June 2018</a:t>
            </a:fld>
            <a:r>
              <a:rPr lang="en-AU" altLang="en-US" dirty="0" smtClean="0"/>
              <a:t>  //  </a:t>
            </a:r>
            <a:r>
              <a:rPr lang="en-AU" altLang="en-US" dirty="0" err="1" smtClean="0"/>
              <a:t>www.uac.edu.au</a:t>
            </a:r>
            <a:r>
              <a:rPr lang="en-AU" altLang="en-US" dirty="0" smtClean="0"/>
              <a:t>  //  </a:t>
            </a:r>
            <a:fld id="{D6C2A726-B9C8-4A99-9C49-6782D1752516}" type="slidenum">
              <a:rPr lang="en-AU" altLang="en-US" smtClean="0"/>
              <a:pPr>
                <a:defRPr/>
              </a:pPr>
              <a:t>‹#›</a:t>
            </a:fld>
            <a:endParaRPr lang="en-AU" altLang="en-US" dirty="0"/>
          </a:p>
        </p:txBody>
      </p:sp>
    </p:spTree>
    <p:extLst>
      <p:ext uri="{BB962C8B-B14F-4D97-AF65-F5344CB8AC3E}">
        <p14:creationId xmlns:p14="http://schemas.microsoft.com/office/powerpoint/2010/main" val="3019089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3528" y="1347613"/>
            <a:ext cx="4104456" cy="324700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6016" y="1347613"/>
            <a:ext cx="4104456" cy="324700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23528" y="4746625"/>
            <a:ext cx="694928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6800" rIns="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b="1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fld id="{DFE7EF13-6664-43C0-A3E5-5156FF9B68F1}" type="datetime4">
              <a:rPr lang="en-AU" altLang="en-US" smtClean="0"/>
              <a:pPr>
                <a:defRPr/>
              </a:pPr>
              <a:t>12 June 2018</a:t>
            </a:fld>
            <a:r>
              <a:rPr lang="en-AU" altLang="en-US" dirty="0" smtClean="0"/>
              <a:t>  //  </a:t>
            </a:r>
            <a:r>
              <a:rPr lang="en-AU" altLang="en-US" dirty="0" err="1" smtClean="0"/>
              <a:t>www.uac.edu.au</a:t>
            </a:r>
            <a:r>
              <a:rPr lang="en-AU" altLang="en-US" dirty="0" smtClean="0"/>
              <a:t>  //  </a:t>
            </a:r>
            <a:fld id="{D6C2A726-B9C8-4A99-9C49-6782D1752516}" type="slidenum">
              <a:rPr lang="en-AU" altLang="en-US" smtClean="0"/>
              <a:pPr>
                <a:defRPr/>
              </a:pPr>
              <a:t>‹#›</a:t>
            </a:fld>
            <a:endParaRPr lang="en-AU" altLang="en-US" dirty="0"/>
          </a:p>
        </p:txBody>
      </p:sp>
    </p:spTree>
    <p:extLst>
      <p:ext uri="{BB962C8B-B14F-4D97-AF65-F5344CB8AC3E}">
        <p14:creationId xmlns:p14="http://schemas.microsoft.com/office/powerpoint/2010/main" val="3715117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3529" y="1355973"/>
            <a:ext cx="4104456" cy="413147"/>
          </a:xfrm>
        </p:spPr>
        <p:txBody>
          <a:bodyPr/>
          <a:lstStyle>
            <a:lvl1pPr marL="0" indent="0">
              <a:buNone/>
              <a:defRPr sz="2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3529" y="1851670"/>
            <a:ext cx="4104456" cy="2729855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6016" y="1355973"/>
            <a:ext cx="4104456" cy="413147"/>
          </a:xfrm>
        </p:spPr>
        <p:txBody>
          <a:bodyPr/>
          <a:lstStyle>
            <a:lvl1pPr marL="0" indent="0">
              <a:buNone/>
              <a:defRPr sz="2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6016" y="1851670"/>
            <a:ext cx="4104456" cy="2729855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23528" y="267493"/>
            <a:ext cx="8496944" cy="864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lvl="0"/>
            <a:r>
              <a:rPr lang="en-US" altLang="en-US" dirty="0" smtClean="0"/>
              <a:t>Click to edit Master title style</a:t>
            </a:r>
            <a:endParaRPr lang="en-AU" altLang="en-US" dirty="0" smtClean="0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0"/>
          </p:nvPr>
        </p:nvSpPr>
        <p:spPr bwMode="auto">
          <a:xfrm>
            <a:off x="323528" y="4746625"/>
            <a:ext cx="694928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6800" rIns="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b="1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fld id="{DFE7EF13-6664-43C0-A3E5-5156FF9B68F1}" type="datetime4">
              <a:rPr lang="en-AU" altLang="en-US" smtClean="0"/>
              <a:pPr>
                <a:defRPr/>
              </a:pPr>
              <a:t>12 June 2018</a:t>
            </a:fld>
            <a:r>
              <a:rPr lang="en-AU" altLang="en-US" dirty="0" smtClean="0"/>
              <a:t>  //  </a:t>
            </a:r>
            <a:r>
              <a:rPr lang="en-AU" altLang="en-US" dirty="0" err="1" smtClean="0"/>
              <a:t>www.uac.edu.au</a:t>
            </a:r>
            <a:r>
              <a:rPr lang="en-AU" altLang="en-US" dirty="0" smtClean="0"/>
              <a:t>  //  </a:t>
            </a:r>
            <a:fld id="{D6C2A726-B9C8-4A99-9C49-6782D1752516}" type="slidenum">
              <a:rPr lang="en-AU" altLang="en-US" smtClean="0"/>
              <a:pPr>
                <a:defRPr/>
              </a:pPr>
              <a:t>‹#›</a:t>
            </a:fld>
            <a:endParaRPr lang="en-AU" altLang="en-US" dirty="0"/>
          </a:p>
        </p:txBody>
      </p:sp>
    </p:spTree>
    <p:extLst>
      <p:ext uri="{BB962C8B-B14F-4D97-AF65-F5344CB8AC3E}">
        <p14:creationId xmlns:p14="http://schemas.microsoft.com/office/powerpoint/2010/main" val="1600591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9151200" cy="51640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555526"/>
            <a:ext cx="4533810" cy="626701"/>
          </a:xfrm>
          <a:solidFill>
            <a:srgbClr val="1E2245"/>
          </a:solidFill>
        </p:spPr>
        <p:txBody>
          <a:bodyPr wrap="square" lIns="396000" tIns="36000" rIns="36000" bIns="36000" anchor="ctr" anchorCtr="0">
            <a:spAutoFit/>
          </a:bodyPr>
          <a:lstStyle>
            <a:lvl1pPr algn="l">
              <a:defRPr sz="4000" b="1" spc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06800" y="4438800"/>
            <a:ext cx="4669256" cy="397867"/>
          </a:xfrm>
        </p:spPr>
        <p:txBody>
          <a:bodyPr lIns="72000" tIns="36000" rIns="36000" bIns="36000" anchor="ctr" anchorCtr="0">
            <a:normAutofit/>
          </a:bodyPr>
          <a:lstStyle>
            <a:lvl1pPr marL="0" indent="0" algn="l">
              <a:buNone/>
              <a:defRPr sz="2000" b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</a:t>
            </a:r>
            <a:endParaRPr lang="en-AU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9263" y="0"/>
            <a:ext cx="1371210" cy="2006247"/>
          </a:xfrm>
          <a:prstGeom prst="rect">
            <a:avLst/>
          </a:prstGeom>
        </p:spPr>
      </p:pic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324000" y="1364400"/>
            <a:ext cx="4165600" cy="626701"/>
          </a:xfrm>
          <a:solidFill>
            <a:srgbClr val="1E2245"/>
          </a:solidFill>
        </p:spPr>
        <p:txBody>
          <a:bodyPr vert="horz" wrap="square" lIns="72000" tIns="36000" rIns="36000" bIns="36000" rtlCol="0" anchor="ctr" anchorCtr="0">
            <a:spAutoFit/>
          </a:bodyPr>
          <a:lstStyle>
            <a:lvl1pPr marL="0" indent="0">
              <a:buFontTx/>
              <a:buNone/>
              <a:defRPr lang="en-US" sz="4000" b="1" spc="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AU" dirty="0"/>
            </a:lvl5pPr>
          </a:lstStyle>
          <a:p>
            <a:pPr lvl="0">
              <a:spcBef>
                <a:spcPct val="0"/>
              </a:spcBef>
            </a:pPr>
            <a:r>
              <a:rPr lang="en-US" dirty="0" smtClean="0"/>
              <a:t>CLICK TO EDIT</a:t>
            </a:r>
            <a:endParaRPr lang="en-AU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1" hasCustomPrompt="1"/>
          </p:nvPr>
        </p:nvSpPr>
        <p:spPr>
          <a:xfrm>
            <a:off x="324000" y="2152800"/>
            <a:ext cx="4165600" cy="626701"/>
          </a:xfrm>
          <a:solidFill>
            <a:srgbClr val="1E2245"/>
          </a:solidFill>
        </p:spPr>
        <p:txBody>
          <a:bodyPr vert="horz" wrap="square" lIns="72000" tIns="36000" rIns="36000" bIns="36000" rtlCol="0" anchor="ctr" anchorCtr="0">
            <a:spAutoFit/>
          </a:bodyPr>
          <a:lstStyle>
            <a:lvl1pPr marL="0" indent="0">
              <a:buFontTx/>
              <a:buNone/>
              <a:defRPr lang="en-US" sz="4000" b="1" spc="0" baseline="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AU"/>
            </a:lvl5pPr>
          </a:lstStyle>
          <a:p>
            <a:pPr lvl="0">
              <a:spcBef>
                <a:spcPct val="0"/>
              </a:spcBef>
            </a:pPr>
            <a:r>
              <a:rPr lang="en-US" dirty="0" smtClean="0"/>
              <a:t>CLICK TO EDIT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58863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DFE7EF13-6664-43C0-A3E5-5156FF9B68F1}" type="datetime4">
              <a:rPr lang="en-AU" altLang="en-US" smtClean="0"/>
              <a:pPr/>
              <a:t>12 June 2018</a:t>
            </a:fld>
            <a:r>
              <a:rPr lang="en-AU" altLang="en-US" dirty="0" smtClean="0"/>
              <a:t>  //  uac.edu.au  //  </a:t>
            </a:r>
            <a:fld id="{D6C2A726-B9C8-4A99-9C49-6782D1752516}" type="slidenum">
              <a:rPr lang="en-AU" altLang="en-US" smtClean="0"/>
              <a:pPr/>
              <a:t>‹#›</a:t>
            </a:fld>
            <a:endParaRPr lang="en-AU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4655487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0" y="0"/>
            <a:ext cx="9143999" cy="5143500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1083" y="4137924"/>
            <a:ext cx="2032916" cy="1005576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0927" y="1446522"/>
            <a:ext cx="6497337" cy="1102519"/>
          </a:xfrm>
        </p:spPr>
        <p:txBody>
          <a:bodyPr lIns="0" tIns="0" rIns="0" bIns="0" anchor="b" anchorCtr="0"/>
          <a:lstStyle>
            <a:lvl1pPr algn="l">
              <a:defRPr sz="40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altLang="en-US" noProof="0" dirty="0" smtClean="0"/>
              <a:t>Click to edit Master title style</a:t>
            </a:r>
            <a:endParaRPr lang="en-AU" altLang="en-US" noProof="0" dirty="0" smtClean="0"/>
          </a:p>
        </p:txBody>
      </p:sp>
      <p:sp>
        <p:nvSpPr>
          <p:cNvPr id="1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0927" y="2688101"/>
            <a:ext cx="6497338" cy="972109"/>
          </a:xfrm>
        </p:spPr>
        <p:txBody>
          <a:bodyPr/>
          <a:lstStyle>
            <a:lvl1pPr marL="0" indent="0" algn="l">
              <a:buFontTx/>
              <a:buNone/>
              <a:defRPr sz="2800" b="1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n-US" altLang="en-US" noProof="0" dirty="0" smtClean="0"/>
              <a:t>Click to edit Master subtitle style</a:t>
            </a:r>
            <a:endParaRPr lang="en-AU" alt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1225756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0" y="0"/>
            <a:ext cx="9143999" cy="5143500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7819" y="4131364"/>
            <a:ext cx="2046181" cy="1012137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0927" y="1446522"/>
            <a:ext cx="6497337" cy="1102519"/>
          </a:xfrm>
        </p:spPr>
        <p:txBody>
          <a:bodyPr lIns="0" tIns="0" rIns="0" bIns="0" anchor="b" anchorCtr="0"/>
          <a:lstStyle>
            <a:lvl1pPr algn="l">
              <a:defRPr sz="40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altLang="en-US" noProof="0" dirty="0" smtClean="0"/>
              <a:t>Click to edit Master title style</a:t>
            </a:r>
            <a:endParaRPr lang="en-AU" altLang="en-US" noProof="0" dirty="0" smtClean="0"/>
          </a:p>
        </p:txBody>
      </p:sp>
      <p:sp>
        <p:nvSpPr>
          <p:cNvPr id="1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0927" y="2688101"/>
            <a:ext cx="6497338" cy="972109"/>
          </a:xfrm>
        </p:spPr>
        <p:txBody>
          <a:bodyPr/>
          <a:lstStyle>
            <a:lvl1pPr marL="0" indent="0" algn="l">
              <a:buFontTx/>
              <a:buNone/>
              <a:defRPr sz="2800" b="1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n-US" altLang="en-US" noProof="0" dirty="0" smtClean="0"/>
              <a:t>Click to edit Master subtitle style</a:t>
            </a:r>
            <a:endParaRPr lang="en-AU" alt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476432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0" y="0"/>
            <a:ext cx="9143999" cy="5143500"/>
          </a:xfrm>
          <a:prstGeom prst="rect">
            <a:avLst/>
          </a:prstGeom>
          <a:solidFill>
            <a:schemeClr val="accent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7819" y="4131364"/>
            <a:ext cx="2046181" cy="1012137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0927" y="1446522"/>
            <a:ext cx="6497337" cy="1102519"/>
          </a:xfrm>
        </p:spPr>
        <p:txBody>
          <a:bodyPr lIns="0" tIns="0" rIns="0" bIns="0" anchor="b" anchorCtr="0"/>
          <a:lstStyle>
            <a:lvl1pPr algn="l">
              <a:defRPr sz="40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altLang="en-US" noProof="0" dirty="0" smtClean="0"/>
              <a:t>Click to edit Master title style</a:t>
            </a:r>
            <a:endParaRPr lang="en-AU" altLang="en-US" noProof="0" dirty="0" smtClean="0"/>
          </a:p>
        </p:txBody>
      </p:sp>
      <p:sp>
        <p:nvSpPr>
          <p:cNvPr id="1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0927" y="2688101"/>
            <a:ext cx="6497338" cy="972109"/>
          </a:xfrm>
        </p:spPr>
        <p:txBody>
          <a:bodyPr/>
          <a:lstStyle>
            <a:lvl1pPr marL="0" indent="0" algn="l">
              <a:buFontTx/>
              <a:buNone/>
              <a:defRPr sz="2800" b="1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n-US" altLang="en-US" noProof="0" dirty="0" smtClean="0"/>
              <a:t>Click to edit Master subtitle style</a:t>
            </a:r>
            <a:endParaRPr lang="en-AU" altLang="en-US" noProof="0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0" y="0"/>
            <a:ext cx="9143999" cy="51435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7819" y="4131364"/>
            <a:ext cx="2046181" cy="1012137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0927" y="1446522"/>
            <a:ext cx="6497337" cy="1102519"/>
          </a:xfrm>
        </p:spPr>
        <p:txBody>
          <a:bodyPr lIns="0" tIns="0" rIns="0" bIns="0" anchor="b" anchorCtr="0"/>
          <a:lstStyle>
            <a:lvl1pPr algn="l">
              <a:defRPr sz="40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altLang="en-US" noProof="0" dirty="0" smtClean="0"/>
              <a:t>Click to edit Master title style</a:t>
            </a:r>
            <a:endParaRPr lang="en-AU" altLang="en-US" noProof="0" dirty="0" smtClean="0"/>
          </a:p>
        </p:txBody>
      </p:sp>
      <p:sp>
        <p:nvSpPr>
          <p:cNvPr id="1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0927" y="2688101"/>
            <a:ext cx="6497338" cy="972109"/>
          </a:xfrm>
        </p:spPr>
        <p:txBody>
          <a:bodyPr/>
          <a:lstStyle>
            <a:lvl1pPr marL="0" indent="0" algn="l">
              <a:buFontTx/>
              <a:buNone/>
              <a:defRPr sz="2800" b="1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n-US" altLang="en-US" noProof="0" dirty="0" smtClean="0"/>
              <a:t>Click to edit Master subtitle style</a:t>
            </a:r>
            <a:endParaRPr lang="en-AU" altLang="en-US" noProof="0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0" y="0"/>
            <a:ext cx="9143999" cy="5143500"/>
          </a:xfrm>
          <a:prstGeom prst="rect">
            <a:avLst/>
          </a:prstGeom>
          <a:solidFill>
            <a:schemeClr val="accent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7819" y="4131364"/>
            <a:ext cx="2046181" cy="1012137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0927" y="1446522"/>
            <a:ext cx="6497337" cy="1102519"/>
          </a:xfrm>
        </p:spPr>
        <p:txBody>
          <a:bodyPr lIns="0" tIns="0" rIns="0" bIns="0" anchor="b" anchorCtr="0"/>
          <a:lstStyle>
            <a:lvl1pPr algn="l">
              <a:defRPr sz="40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altLang="en-US" noProof="0" dirty="0" smtClean="0"/>
              <a:t>Click to edit Master title style</a:t>
            </a:r>
            <a:endParaRPr lang="en-AU" altLang="en-US" noProof="0" dirty="0" smtClean="0"/>
          </a:p>
        </p:txBody>
      </p:sp>
      <p:sp>
        <p:nvSpPr>
          <p:cNvPr id="1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0927" y="2688101"/>
            <a:ext cx="6497338" cy="972109"/>
          </a:xfrm>
        </p:spPr>
        <p:txBody>
          <a:bodyPr/>
          <a:lstStyle>
            <a:lvl1pPr marL="0" indent="0" algn="l">
              <a:buFontTx/>
              <a:buNone/>
              <a:defRPr sz="2800" b="1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n-US" altLang="en-US" noProof="0" dirty="0" smtClean="0"/>
              <a:t>Click to edit Master subtitle style</a:t>
            </a:r>
            <a:endParaRPr lang="en-AU" altLang="en-US" noProof="0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0" y="0"/>
            <a:ext cx="9143999" cy="5143500"/>
          </a:xfrm>
          <a:prstGeom prst="rect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7819" y="4131364"/>
            <a:ext cx="2046181" cy="1012137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0927" y="1446522"/>
            <a:ext cx="6497337" cy="1102519"/>
          </a:xfrm>
        </p:spPr>
        <p:txBody>
          <a:bodyPr lIns="0" tIns="0" rIns="0" bIns="0" anchor="b" anchorCtr="0"/>
          <a:lstStyle>
            <a:lvl1pPr algn="l">
              <a:defRPr sz="40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altLang="en-US" noProof="0" dirty="0" smtClean="0"/>
              <a:t>Click to edit Master title style</a:t>
            </a:r>
            <a:endParaRPr lang="en-AU" altLang="en-US" noProof="0" dirty="0" smtClean="0"/>
          </a:p>
        </p:txBody>
      </p:sp>
      <p:sp>
        <p:nvSpPr>
          <p:cNvPr id="1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0927" y="2688101"/>
            <a:ext cx="6497338" cy="972109"/>
          </a:xfrm>
        </p:spPr>
        <p:txBody>
          <a:bodyPr/>
          <a:lstStyle>
            <a:lvl1pPr marL="0" indent="0" algn="l">
              <a:buFontTx/>
              <a:buNone/>
              <a:defRPr sz="2800" b="1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n-US" altLang="en-US" noProof="0" dirty="0" smtClean="0"/>
              <a:t>Click to edit Master subtitle style</a:t>
            </a:r>
            <a:endParaRPr lang="en-AU" altLang="en-US" noProof="0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0" y="0"/>
            <a:ext cx="9143999" cy="5143500"/>
          </a:xfrm>
          <a:prstGeom prst="rect">
            <a:avLst/>
          </a:prstGeom>
          <a:solidFill>
            <a:srgbClr val="FF993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7819" y="4131364"/>
            <a:ext cx="2046181" cy="1012137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0927" y="1446522"/>
            <a:ext cx="6497337" cy="1102519"/>
          </a:xfrm>
        </p:spPr>
        <p:txBody>
          <a:bodyPr lIns="0" tIns="0" rIns="0" bIns="0" anchor="b" anchorCtr="0"/>
          <a:lstStyle>
            <a:lvl1pPr algn="l">
              <a:defRPr sz="40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altLang="en-US" noProof="0" dirty="0" smtClean="0"/>
              <a:t>Click to edit Master title style</a:t>
            </a:r>
            <a:endParaRPr lang="en-AU" altLang="en-US" noProof="0" dirty="0" smtClean="0"/>
          </a:p>
        </p:txBody>
      </p:sp>
      <p:sp>
        <p:nvSpPr>
          <p:cNvPr id="1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0927" y="2688101"/>
            <a:ext cx="6497338" cy="972109"/>
          </a:xfrm>
        </p:spPr>
        <p:txBody>
          <a:bodyPr/>
          <a:lstStyle>
            <a:lvl1pPr marL="0" indent="0" algn="l">
              <a:buFontTx/>
              <a:buNone/>
              <a:defRPr sz="2800" b="1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n-US" altLang="en-US" noProof="0" dirty="0" smtClean="0"/>
              <a:t>Click to edit Master subtitle style</a:t>
            </a:r>
            <a:endParaRPr lang="en-AU" altLang="en-US" noProof="0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0" y="0"/>
            <a:ext cx="9143999" cy="5143500"/>
          </a:xfrm>
          <a:prstGeom prst="rect">
            <a:avLst/>
          </a:prstGeom>
          <a:solidFill>
            <a:srgbClr val="FBC2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7819" y="4131364"/>
            <a:ext cx="2046181" cy="1012137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0927" y="1446522"/>
            <a:ext cx="6497337" cy="1102519"/>
          </a:xfrm>
        </p:spPr>
        <p:txBody>
          <a:bodyPr lIns="0" tIns="0" rIns="0" bIns="0" anchor="b" anchorCtr="0"/>
          <a:lstStyle>
            <a:lvl1pPr algn="l">
              <a:defRPr sz="40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altLang="en-US" noProof="0" dirty="0" smtClean="0"/>
              <a:t>Click to edit Master title style</a:t>
            </a:r>
            <a:endParaRPr lang="en-AU" altLang="en-US" noProof="0" dirty="0" smtClean="0"/>
          </a:p>
        </p:txBody>
      </p:sp>
      <p:sp>
        <p:nvSpPr>
          <p:cNvPr id="1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0927" y="2688101"/>
            <a:ext cx="6497338" cy="972109"/>
          </a:xfrm>
        </p:spPr>
        <p:txBody>
          <a:bodyPr/>
          <a:lstStyle>
            <a:lvl1pPr marL="0" indent="0" algn="l">
              <a:buFontTx/>
              <a:buNone/>
              <a:defRPr sz="2800" b="1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n-US" altLang="en-US" noProof="0" dirty="0" smtClean="0"/>
              <a:t>Click to edit Master subtitle style</a:t>
            </a:r>
            <a:endParaRPr lang="en-AU" altLang="en-US" noProof="0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23528" y="267494"/>
            <a:ext cx="8496944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CLICK TO EDIT MASTER TITLE STYLE. CLICK TO EDIT MASTER TITLE STYLE.</a:t>
            </a:r>
            <a:endParaRPr lang="en-AU" altLang="en-US" dirty="0" smtClean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3528" y="1353796"/>
            <a:ext cx="8496944" cy="3240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Click to edit Master text styles. Click to edit Master text styles. Click to edit Master text styles.</a:t>
            </a:r>
          </a:p>
          <a:p>
            <a:pPr lvl="1"/>
            <a:r>
              <a:rPr lang="en-US" altLang="en-US" dirty="0" smtClean="0"/>
              <a:t>Second level. Second level. Second level. Second level. Second level.</a:t>
            </a:r>
          </a:p>
          <a:p>
            <a:pPr lvl="2"/>
            <a:r>
              <a:rPr lang="en-US" altLang="en-US" dirty="0" smtClean="0"/>
              <a:t>Third level. Third level. Third level. Third level. Third level. Third level. 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23528" y="4746625"/>
            <a:ext cx="694928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6800" rIns="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b="1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fld id="{DFE7EF13-6664-43C0-A3E5-5156FF9B68F1}" type="datetime4">
              <a:rPr lang="en-AU" altLang="en-US" smtClean="0"/>
              <a:pPr>
                <a:defRPr/>
              </a:pPr>
              <a:t>12 June 2018</a:t>
            </a:fld>
            <a:r>
              <a:rPr lang="en-AU" altLang="en-US" dirty="0" smtClean="0"/>
              <a:t>  //  </a:t>
            </a:r>
            <a:r>
              <a:rPr lang="en-AU" altLang="en-US" dirty="0" err="1" smtClean="0"/>
              <a:t>www.uac.edu.au</a:t>
            </a:r>
            <a:r>
              <a:rPr lang="en-AU" altLang="en-US" dirty="0" smtClean="0"/>
              <a:t>  //  </a:t>
            </a:r>
            <a:fld id="{D6C2A726-B9C8-4A99-9C49-6782D1752516}" type="slidenum">
              <a:rPr lang="en-AU" altLang="en-US" smtClean="0"/>
              <a:pPr>
                <a:defRPr/>
              </a:pPr>
              <a:t>‹#›</a:t>
            </a:fld>
            <a:endParaRPr lang="en-AU" alt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8872" y="4746625"/>
            <a:ext cx="1371600" cy="396875"/>
          </a:xfrm>
          <a:prstGeom prst="rect">
            <a:avLst/>
          </a:prstGeom>
        </p:spPr>
      </p:pic>
      <p:sp>
        <p:nvSpPr>
          <p:cNvPr id="2" name="Rectangle 1"/>
          <p:cNvSpPr/>
          <p:nvPr userDrawn="1"/>
        </p:nvSpPr>
        <p:spPr bwMode="auto">
          <a:xfrm>
            <a:off x="0" y="5308054"/>
            <a:ext cx="705713" cy="720080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 userDrawn="1"/>
        </p:nvSpPr>
        <p:spPr bwMode="auto">
          <a:xfrm>
            <a:off x="767117" y="5308054"/>
            <a:ext cx="705713" cy="720080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 userDrawn="1"/>
        </p:nvSpPr>
        <p:spPr bwMode="auto">
          <a:xfrm>
            <a:off x="1534234" y="5308054"/>
            <a:ext cx="705713" cy="72008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 userDrawn="1"/>
        </p:nvSpPr>
        <p:spPr bwMode="auto">
          <a:xfrm>
            <a:off x="2301351" y="5308054"/>
            <a:ext cx="705713" cy="72008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/>
          <p:cNvSpPr/>
          <p:nvPr userDrawn="1"/>
        </p:nvSpPr>
        <p:spPr bwMode="auto">
          <a:xfrm>
            <a:off x="3068468" y="5308054"/>
            <a:ext cx="705713" cy="720080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 userDrawn="1"/>
        </p:nvSpPr>
        <p:spPr bwMode="auto">
          <a:xfrm>
            <a:off x="3835585" y="5308054"/>
            <a:ext cx="705713" cy="72008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/>
          <p:cNvSpPr/>
          <p:nvPr userDrawn="1"/>
        </p:nvSpPr>
        <p:spPr bwMode="auto">
          <a:xfrm>
            <a:off x="4602702" y="5308054"/>
            <a:ext cx="705713" cy="72008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 userDrawn="1"/>
        </p:nvSpPr>
        <p:spPr bwMode="auto">
          <a:xfrm>
            <a:off x="5369819" y="5308054"/>
            <a:ext cx="705713" cy="720080"/>
          </a:xfrm>
          <a:prstGeom prst="rect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 bwMode="auto">
          <a:xfrm>
            <a:off x="6136936" y="5308054"/>
            <a:ext cx="705713" cy="720080"/>
          </a:xfrm>
          <a:prstGeom prst="rect">
            <a:avLst/>
          </a:prstGeom>
          <a:solidFill>
            <a:schemeClr val="accent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 bwMode="auto">
          <a:xfrm>
            <a:off x="6904053" y="5308054"/>
            <a:ext cx="705713" cy="720080"/>
          </a:xfrm>
          <a:prstGeom prst="rect">
            <a:avLst/>
          </a:prstGeom>
          <a:solidFill>
            <a:schemeClr val="accent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17"/>
          <p:cNvSpPr/>
          <p:nvPr userDrawn="1"/>
        </p:nvSpPr>
        <p:spPr bwMode="auto">
          <a:xfrm>
            <a:off x="7671170" y="5308054"/>
            <a:ext cx="705713" cy="720080"/>
          </a:xfrm>
          <a:prstGeom prst="rect">
            <a:avLst/>
          </a:prstGeom>
          <a:solidFill>
            <a:srgbClr val="FF993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angle 18"/>
          <p:cNvSpPr/>
          <p:nvPr userDrawn="1"/>
        </p:nvSpPr>
        <p:spPr bwMode="auto">
          <a:xfrm>
            <a:off x="8438287" y="5308054"/>
            <a:ext cx="705713" cy="720080"/>
          </a:xfrm>
          <a:prstGeom prst="rect">
            <a:avLst/>
          </a:prstGeom>
          <a:solidFill>
            <a:srgbClr val="FBC2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686" r:id="rId10"/>
    <p:sldLayoutId id="2147483687" r:id="rId11"/>
    <p:sldLayoutId id="2147483688" r:id="rId12"/>
    <p:sldLayoutId id="2147483700" r:id="rId13"/>
    <p:sldLayoutId id="2147483702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 kern="1200">
          <a:solidFill>
            <a:schemeClr val="tx2"/>
          </a:solidFill>
          <a:latin typeface="Arial" charset="0"/>
          <a:ea typeface="Arial" charset="0"/>
          <a:cs typeface="Arial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Gill Sans" panose="020B0602020204020204" pitchFamily="34" charset="0"/>
          <a:cs typeface="Arial" panose="020B060402020202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Gill Sans" panose="020B0602020204020204" pitchFamily="34" charset="0"/>
          <a:cs typeface="Arial" panose="020B060402020202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Gill Sans" panose="020B0602020204020204" pitchFamily="34" charset="0"/>
          <a:cs typeface="Arial" panose="020B060402020202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Gill Sans" panose="020B0602020204020204" pitchFamily="34" charset="0"/>
          <a:cs typeface="Arial" panose="020B060402020202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" panose="020B0602020204020204" pitchFamily="34" charset="0"/>
          <a:cs typeface="Arial" panose="020B060402020202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" panose="020B0602020204020204" pitchFamily="34" charset="0"/>
          <a:cs typeface="Arial" panose="020B060402020202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" panose="020B0602020204020204" pitchFamily="34" charset="0"/>
          <a:cs typeface="Arial" panose="020B060402020202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" panose="020B0602020204020204" pitchFamily="34" charset="0"/>
          <a:cs typeface="Arial" panose="020B0604020202020204" pitchFamily="34" charset="0"/>
        </a:defRPr>
      </a:lvl9pPr>
    </p:titleStyle>
    <p:bodyStyle>
      <a:lvl1pPr marL="0" indent="0" algn="l" rtl="0" eaLnBrk="1" fontAlgn="base" hangingPunct="1">
        <a:spcBef>
          <a:spcPct val="20000"/>
        </a:spcBef>
        <a:spcAft>
          <a:spcPct val="0"/>
        </a:spcAft>
        <a:buFont typeface="Wingdings" panose="05000000000000000000" pitchFamily="2" charset="2"/>
        <a:buNone/>
        <a:defRPr sz="2400" kern="1200">
          <a:solidFill>
            <a:schemeClr val="tx1"/>
          </a:solidFill>
          <a:latin typeface="Arial" charset="0"/>
          <a:ea typeface="Arial" charset="0"/>
          <a:cs typeface="Arial" charset="0"/>
        </a:defRPr>
      </a:lvl1pPr>
      <a:lvl2pPr marL="360000" indent="-3600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charset="2"/>
        <a:buChar char="§"/>
        <a:defRPr sz="2400" kern="1200">
          <a:solidFill>
            <a:schemeClr val="tx1"/>
          </a:solidFill>
          <a:latin typeface="Arial" charset="0"/>
          <a:ea typeface="Arial" charset="0"/>
          <a:cs typeface="Arial" charset="0"/>
        </a:defRPr>
      </a:lvl2pPr>
      <a:lvl3pPr marL="720000" indent="-3600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.AppleSystemUIFont" charset="-120"/>
        <a:buChar char="-"/>
        <a:defRPr sz="2400" kern="1200">
          <a:solidFill>
            <a:schemeClr val="tx1"/>
          </a:solidFill>
          <a:latin typeface="Arial" charset="0"/>
          <a:ea typeface="Arial" charset="0"/>
          <a:cs typeface="Arial" charset="0"/>
        </a:defRPr>
      </a:lvl3pPr>
      <a:lvl4pPr marL="1074738" indent="-228600" algn="l" rtl="0" eaLnBrk="1" fontAlgn="base" hangingPunct="1">
        <a:spcBef>
          <a:spcPct val="20000"/>
        </a:spcBef>
        <a:spcAft>
          <a:spcPct val="0"/>
        </a:spcAft>
        <a:buChar char="–"/>
        <a:defRPr sz="2400" kern="1200">
          <a:solidFill>
            <a:schemeClr val="tx1"/>
          </a:solidFill>
          <a:latin typeface="Arial" charset="0"/>
          <a:ea typeface="Arial" charset="0"/>
          <a:cs typeface="Arial" charset="0"/>
        </a:defRPr>
      </a:lvl4pPr>
      <a:lvl5pPr marL="1347788" indent="-228600" algn="l" rtl="0" eaLnBrk="1" fontAlgn="base" hangingPunct="1">
        <a:spcBef>
          <a:spcPct val="20000"/>
        </a:spcBef>
        <a:spcAft>
          <a:spcPct val="0"/>
        </a:spcAft>
        <a:buChar char="»"/>
        <a:tabLst/>
        <a:defRPr sz="2400" kern="1200">
          <a:solidFill>
            <a:schemeClr val="tx1"/>
          </a:solidFill>
          <a:latin typeface="Arial" charset="0"/>
          <a:ea typeface="Arial" charset="0"/>
          <a:cs typeface="Arial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charset="0"/>
          <a:ea typeface="Arial" charset="0"/>
          <a:cs typeface="Arial" charset="0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charset="0"/>
          <a:ea typeface="Arial" charset="0"/>
          <a:cs typeface="Arial" charset="0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 baseline="0">
          <a:solidFill>
            <a:schemeClr val="tx1"/>
          </a:solidFill>
          <a:latin typeface="Arial" charset="0"/>
          <a:ea typeface="Arial" charset="0"/>
          <a:cs typeface="Arial" charset="0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charset="0"/>
          <a:ea typeface="Arial" charset="0"/>
          <a:cs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524749"/>
            <a:ext cx="4211960" cy="688256"/>
          </a:xfrm>
        </p:spPr>
        <p:txBody>
          <a:bodyPr/>
          <a:lstStyle/>
          <a:p>
            <a:r>
              <a:rPr lang="en-US" altLang="en-US" dirty="0" smtClean="0"/>
              <a:t>APPLYING</a:t>
            </a:r>
          </a:p>
        </p:txBody>
      </p:sp>
      <p:sp>
        <p:nvSpPr>
          <p:cNvPr id="1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8768" y="4227934"/>
            <a:ext cx="6253432" cy="397867"/>
          </a:xfrm>
        </p:spPr>
        <p:txBody>
          <a:bodyPr>
            <a:noAutofit/>
          </a:bodyPr>
          <a:lstStyle/>
          <a:p>
            <a:r>
              <a:rPr lang="en-US" altLang="en-US" b="1" dirty="0" smtClean="0"/>
              <a:t>Enhancing the links 2018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0"/>
          </p:nvPr>
        </p:nvSpPr>
        <p:spPr>
          <a:xfrm>
            <a:off x="324000" y="1333623"/>
            <a:ext cx="3887960" cy="688256"/>
          </a:xfrm>
        </p:spPr>
        <p:txBody>
          <a:bodyPr/>
          <a:lstStyle/>
          <a:p>
            <a:r>
              <a:rPr lang="en-AU" dirty="0" smtClean="0"/>
              <a:t>THROUGH</a:t>
            </a:r>
            <a:endParaRPr lang="en-AU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324000" y="2122023"/>
            <a:ext cx="2663824" cy="688256"/>
          </a:xfrm>
        </p:spPr>
        <p:txBody>
          <a:bodyPr/>
          <a:lstStyle/>
          <a:p>
            <a:r>
              <a:rPr lang="en-AU" dirty="0" smtClean="0"/>
              <a:t> UAC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404503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SCHOOLS RECOMMENDATION SCHEME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203598"/>
            <a:ext cx="8496944" cy="3789704"/>
          </a:xfrm>
        </p:spPr>
        <p:txBody>
          <a:bodyPr/>
          <a:lstStyle/>
          <a:p>
            <a:pPr marL="0" lvl="1" indent="0">
              <a:buNone/>
            </a:pPr>
            <a:r>
              <a:rPr lang="en-AU" sz="1600" b="1" dirty="0" smtClean="0"/>
              <a:t>One way institutions make early offers using criteria other than, or in addition to, the ATAR.</a:t>
            </a:r>
          </a:p>
          <a:p>
            <a:pPr lvl="1">
              <a:lnSpc>
                <a:spcPct val="150000"/>
              </a:lnSpc>
            </a:pPr>
            <a:r>
              <a:rPr lang="en-AU" sz="1600" dirty="0" smtClean="0"/>
              <a:t>You could be made an offer to </a:t>
            </a:r>
            <a:r>
              <a:rPr lang="en-AU" sz="1600" dirty="0" err="1" smtClean="0"/>
              <a:t>uni</a:t>
            </a:r>
            <a:r>
              <a:rPr lang="en-AU" sz="1600" dirty="0" smtClean="0"/>
              <a:t> before ATARs are even released!</a:t>
            </a:r>
          </a:p>
          <a:p>
            <a:pPr lvl="1">
              <a:lnSpc>
                <a:spcPct val="150000"/>
              </a:lnSpc>
            </a:pPr>
            <a:r>
              <a:rPr lang="en-AU" sz="1600" dirty="0"/>
              <a:t>Online application, open August 2018. Note, this is  a secondary application to your main UAC application.</a:t>
            </a:r>
          </a:p>
          <a:p>
            <a:pPr lvl="1">
              <a:lnSpc>
                <a:spcPct val="150000"/>
              </a:lnSpc>
            </a:pPr>
            <a:r>
              <a:rPr lang="en-AU" sz="1600" dirty="0" smtClean="0"/>
              <a:t>12 participating institutions (2017).</a:t>
            </a:r>
          </a:p>
          <a:p>
            <a:pPr lvl="1">
              <a:lnSpc>
                <a:spcPct val="150000"/>
              </a:lnSpc>
            </a:pPr>
            <a:r>
              <a:rPr lang="en-AU" sz="1600" dirty="0" smtClean="0"/>
              <a:t>Not all courses are offered through SRS.</a:t>
            </a:r>
          </a:p>
          <a:p>
            <a:pPr lvl="1">
              <a:lnSpc>
                <a:spcPct val="150000"/>
              </a:lnSpc>
            </a:pPr>
            <a:r>
              <a:rPr lang="en-AU" sz="1600" dirty="0" smtClean="0"/>
              <a:t>Institutions may use your Year 11 results, your school’s rating of your aptitudes and abilities and your EAS application (if applicable) when considering your application.</a:t>
            </a:r>
          </a:p>
          <a:p>
            <a:pPr lvl="1">
              <a:lnSpc>
                <a:spcPct val="150000"/>
              </a:lnSpc>
            </a:pPr>
            <a:r>
              <a:rPr lang="en-AU" sz="1600" dirty="0" smtClean="0"/>
              <a:t>Conditional and unconditional offers made.</a:t>
            </a:r>
          </a:p>
          <a:p>
            <a:pPr marL="0" lvl="1" indent="0">
              <a:buNone/>
            </a:pPr>
            <a:endParaRPr lang="en-AU" sz="1600" dirty="0"/>
          </a:p>
        </p:txBody>
      </p:sp>
    </p:spTree>
    <p:extLst>
      <p:ext uri="{BB962C8B-B14F-4D97-AF65-F5344CB8AC3E}">
        <p14:creationId xmlns:p14="http://schemas.microsoft.com/office/powerpoint/2010/main" val="2719855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EQUITY SCHOLARSHIPS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353796"/>
            <a:ext cx="8496944" cy="3594218"/>
          </a:xfrm>
        </p:spPr>
        <p:txBody>
          <a:bodyPr/>
          <a:lstStyle/>
          <a:p>
            <a:r>
              <a:rPr lang="en-AU" sz="2000" b="1" dirty="0"/>
              <a:t>D</a:t>
            </a:r>
            <a:r>
              <a:rPr lang="en-AU" sz="2000" b="1" dirty="0" smtClean="0"/>
              <a:t>esigned to assist financially disadvantaged students with the general costs associated with going to </a:t>
            </a:r>
            <a:r>
              <a:rPr lang="en-AU" sz="2000" b="1" dirty="0" err="1" smtClean="0"/>
              <a:t>uni.</a:t>
            </a:r>
            <a:endParaRPr lang="en-AU" sz="1800" dirty="0"/>
          </a:p>
          <a:p>
            <a:pPr marL="285750" indent="-285750">
              <a:buClr>
                <a:schemeClr val="bg2"/>
              </a:buClr>
              <a:buFont typeface="Wingdings" panose="05000000000000000000" pitchFamily="2" charset="2"/>
              <a:buChar char="§"/>
            </a:pPr>
            <a:r>
              <a:rPr lang="en-AU" sz="1600" dirty="0" smtClean="0"/>
              <a:t>Most institutions award to applicants who are receiving Centrelink payments and/or who can demonstrate additional types of disadvantage.</a:t>
            </a:r>
          </a:p>
          <a:p>
            <a:pPr marL="285750" indent="-285750">
              <a:buClr>
                <a:schemeClr val="bg2"/>
              </a:buClr>
              <a:buFont typeface="Wingdings" panose="05000000000000000000" pitchFamily="2" charset="2"/>
              <a:buChar char="§"/>
            </a:pPr>
            <a:r>
              <a:rPr lang="en-AU" sz="1600" dirty="0" smtClean="0"/>
              <a:t>Online application form via the UAC website. Note, this is a secondary application to a student’s main UAC application.</a:t>
            </a:r>
          </a:p>
          <a:p>
            <a:pPr marL="285750" indent="-285750">
              <a:buClr>
                <a:schemeClr val="bg2"/>
              </a:buClr>
              <a:buFont typeface="Wingdings" panose="05000000000000000000" pitchFamily="2" charset="2"/>
              <a:buChar char="§"/>
            </a:pPr>
            <a:r>
              <a:rPr lang="en-AU" sz="1600" dirty="0" smtClean="0"/>
              <a:t>Supporting documents will be needed and can be uploaded online to your equity application.</a:t>
            </a:r>
          </a:p>
          <a:p>
            <a:endParaRPr lang="en-AU" sz="1600" dirty="0" smtClean="0"/>
          </a:p>
          <a:p>
            <a:r>
              <a:rPr lang="en-AU" sz="1600" b="1" dirty="0" smtClean="0"/>
              <a:t>Other</a:t>
            </a:r>
            <a:r>
              <a:rPr lang="en-AU" sz="1600" dirty="0" smtClean="0"/>
              <a:t> </a:t>
            </a:r>
            <a:r>
              <a:rPr lang="en-AU" sz="1600" b="1" dirty="0" smtClean="0"/>
              <a:t>Scholarships</a:t>
            </a:r>
          </a:p>
          <a:p>
            <a:r>
              <a:rPr lang="en-AU" sz="1600" dirty="0" smtClean="0"/>
              <a:t>Check with individual institutions for information on the scholarships they offer.</a:t>
            </a:r>
            <a:endParaRPr lang="en-AU" sz="1600" dirty="0"/>
          </a:p>
        </p:txBody>
      </p:sp>
    </p:spTree>
    <p:extLst>
      <p:ext uri="{BB962C8B-B14F-4D97-AF65-F5344CB8AC3E}">
        <p14:creationId xmlns:p14="http://schemas.microsoft.com/office/powerpoint/2010/main" val="2363146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520" y="1491630"/>
            <a:ext cx="8928992" cy="1102519"/>
          </a:xfrm>
        </p:spPr>
        <p:txBody>
          <a:bodyPr/>
          <a:lstStyle/>
          <a:p>
            <a:r>
              <a:rPr lang="en-US" sz="3600" dirty="0" smtClean="0"/>
              <a:t>THANK YOU FOR YOUR ATTENTION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806906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07504" y="1134720"/>
            <a:ext cx="8928992" cy="3885302"/>
            <a:chOff x="750232" y="1190866"/>
            <a:chExt cx="8558396" cy="3597270"/>
          </a:xfrm>
        </p:grpSpPr>
        <p:grpSp>
          <p:nvGrpSpPr>
            <p:cNvPr id="5" name="Group 4"/>
            <p:cNvGrpSpPr/>
            <p:nvPr/>
          </p:nvGrpSpPr>
          <p:grpSpPr>
            <a:xfrm>
              <a:off x="750232" y="2269883"/>
              <a:ext cx="8558396" cy="2518253"/>
              <a:chOff x="750232" y="2269883"/>
              <a:chExt cx="8558396" cy="2518253"/>
            </a:xfrm>
          </p:grpSpPr>
          <p:sp>
            <p:nvSpPr>
              <p:cNvPr id="31" name="Rectangle 30"/>
              <p:cNvSpPr/>
              <p:nvPr/>
            </p:nvSpPr>
            <p:spPr bwMode="auto">
              <a:xfrm>
                <a:off x="750232" y="3528136"/>
                <a:ext cx="2735032" cy="1260000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AU" sz="1800" b="1" i="0" u="none" strike="noStrike" cap="none" normalizeH="0" baseline="0" dirty="0" smtClean="0">
                    <a:ln>
                      <a:noFill/>
                    </a:ln>
                    <a:solidFill>
                      <a:schemeClr val="accent2">
                        <a:lumMod val="20000"/>
                        <a:lumOff val="80000"/>
                      </a:schemeClr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August</a:t>
                </a:r>
              </a:p>
              <a:p>
                <a:pPr marL="88900" marR="0" indent="-8890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SzTx/>
                  <a:buFont typeface="Arial" panose="020B0604020202020204" pitchFamily="34" charset="0"/>
                  <a:buChar char="•"/>
                  <a:tabLst/>
                </a:pPr>
                <a:r>
                  <a:rPr lang="en-AU" sz="1400" dirty="0" smtClean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rPr>
                  <a:t>UAC applications open</a:t>
                </a:r>
              </a:p>
              <a:p>
                <a:pPr marL="88900" marR="0" indent="-8890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SzTx/>
                  <a:buFont typeface="Arial" panose="020B0604020202020204" pitchFamily="34" charset="0"/>
                  <a:buChar char="•"/>
                  <a:tabLst/>
                </a:pPr>
                <a:endParaRPr lang="en-AU" sz="600" dirty="0" smtClean="0">
                  <a:solidFill>
                    <a:schemeClr val="accent2">
                      <a:lumMod val="20000"/>
                      <a:lumOff val="80000"/>
                    </a:schemeClr>
                  </a:solidFill>
                </a:endParaRPr>
              </a:p>
              <a:p>
                <a:pPr marL="88900" marR="0" indent="-8890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SzTx/>
                  <a:buFont typeface="Arial" panose="020B0604020202020204" pitchFamily="34" charset="0"/>
                  <a:buChar char="•"/>
                  <a:tabLst/>
                </a:pPr>
                <a:r>
                  <a:rPr kumimoji="0" lang="en-AU" sz="1400" b="0" i="0" u="none" strike="noStrike" cap="none" normalizeH="0" baseline="0" dirty="0" smtClean="0">
                    <a:ln>
                      <a:noFill/>
                    </a:ln>
                    <a:solidFill>
                      <a:schemeClr val="accent2">
                        <a:lumMod val="20000"/>
                        <a:lumOff val="80000"/>
                      </a:schemeClr>
                    </a:solidFill>
                    <a:effectLst/>
                  </a:rPr>
                  <a:t>SRS</a:t>
                </a:r>
                <a:r>
                  <a:rPr kumimoji="0" lang="en-AU" sz="1400" b="0" i="0" u="none" strike="noStrike" cap="none" normalizeH="0" dirty="0" smtClean="0">
                    <a:ln>
                      <a:noFill/>
                    </a:ln>
                    <a:solidFill>
                      <a:schemeClr val="accent2">
                        <a:lumMod val="20000"/>
                        <a:lumOff val="80000"/>
                      </a:schemeClr>
                    </a:solidFill>
                    <a:effectLst/>
                  </a:rPr>
                  <a:t> &amp; EAS applications open</a:t>
                </a:r>
                <a:endParaRPr kumimoji="0" lang="en-AU" sz="1400" b="0" i="0" u="none" strike="noStrike" cap="none" normalizeH="0" baseline="0" dirty="0" smtClean="0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</a:endParaRPr>
              </a:p>
              <a:p>
                <a:pPr marL="0" marR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AU" sz="1600" b="0" i="0" u="none" strike="noStrike" cap="none" normalizeH="0" baseline="0" dirty="0" smtClean="0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" name="Rectangle 31"/>
              <p:cNvSpPr/>
              <p:nvPr/>
            </p:nvSpPr>
            <p:spPr bwMode="auto">
              <a:xfrm>
                <a:off x="2208099" y="2269883"/>
                <a:ext cx="2261717" cy="1260000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AU" sz="1800" b="1" u="none" strike="noStrike" cap="none" normalizeH="0" baseline="0" dirty="0" smtClean="0">
                    <a:ln>
                      <a:noFill/>
                    </a:ln>
                    <a:solidFill>
                      <a:schemeClr val="accent2">
                        <a:lumMod val="20000"/>
                        <a:lumOff val="80000"/>
                      </a:schemeClr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September</a:t>
                </a:r>
              </a:p>
              <a:p>
                <a:pPr marL="88900" marR="0" indent="-8890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SzTx/>
                  <a:buFont typeface="Arial" panose="020B0604020202020204" pitchFamily="34" charset="0"/>
                  <a:buChar char="•"/>
                  <a:tabLst/>
                </a:pPr>
                <a:r>
                  <a:rPr kumimoji="0" lang="en-AU" sz="1400" b="0" i="0" u="none" strike="noStrike" cap="none" normalizeH="0" baseline="0" dirty="0" smtClean="0">
                    <a:ln>
                      <a:noFill/>
                    </a:ln>
                    <a:solidFill>
                      <a:schemeClr val="accent2">
                        <a:lumMod val="20000"/>
                        <a:lumOff val="80000"/>
                      </a:schemeClr>
                    </a:solidFill>
                    <a:effectLst/>
                  </a:rPr>
                  <a:t>UAC early</a:t>
                </a:r>
                <a:r>
                  <a:rPr kumimoji="0" lang="en-AU" sz="1400" b="0" i="0" u="none" strike="noStrike" cap="none" normalizeH="0" dirty="0" smtClean="0">
                    <a:ln>
                      <a:noFill/>
                    </a:ln>
                    <a:solidFill>
                      <a:schemeClr val="accent2">
                        <a:lumMod val="20000"/>
                        <a:lumOff val="80000"/>
                      </a:schemeClr>
                    </a:solidFill>
                    <a:effectLst/>
                  </a:rPr>
                  <a:t> bird applications close</a:t>
                </a:r>
              </a:p>
              <a:p>
                <a:pPr marL="88900" marR="0" indent="-8890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SzTx/>
                  <a:buFont typeface="Arial" panose="020B0604020202020204" pitchFamily="34" charset="0"/>
                  <a:buChar char="•"/>
                  <a:tabLst/>
                </a:pPr>
                <a:endParaRPr kumimoji="0" lang="en-AU" sz="600" b="0" i="0" u="none" strike="noStrike" cap="none" normalizeH="0" dirty="0" smtClean="0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</a:endParaRPr>
              </a:p>
              <a:p>
                <a:pPr marL="88900" marR="0" indent="-8890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SzTx/>
                  <a:buFont typeface="Arial" panose="020B0604020202020204" pitchFamily="34" charset="0"/>
                  <a:buChar char="•"/>
                  <a:tabLst/>
                </a:pPr>
                <a:r>
                  <a:rPr lang="en-AU" sz="1400" baseline="0" dirty="0" smtClean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rPr>
                  <a:t>SRS</a:t>
                </a:r>
                <a:r>
                  <a:rPr lang="en-AU" sz="1400" dirty="0" smtClean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rPr>
                  <a:t> applications close</a:t>
                </a:r>
                <a:endParaRPr kumimoji="0" lang="en-AU" sz="1400" b="0" i="0" u="none" strike="noStrike" cap="none" normalizeH="0" baseline="0" dirty="0" smtClean="0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</a:endParaRPr>
              </a:p>
              <a:p>
                <a:pPr marL="0" marR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AU" sz="1800" b="0" i="0" u="none" strike="noStrike" cap="none" normalizeH="0" baseline="0" dirty="0" smtClean="0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" name="Rectangle 32"/>
              <p:cNvSpPr/>
              <p:nvPr/>
            </p:nvSpPr>
            <p:spPr bwMode="auto">
              <a:xfrm>
                <a:off x="3584698" y="3528136"/>
                <a:ext cx="1980000" cy="1260000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AU" sz="1800" b="1" i="0" u="none" strike="noStrike" cap="none" normalizeH="0" baseline="0" dirty="0" smtClean="0">
                    <a:ln>
                      <a:noFill/>
                    </a:ln>
                    <a:solidFill>
                      <a:schemeClr val="accent2">
                        <a:lumMod val="20000"/>
                        <a:lumOff val="80000"/>
                      </a:schemeClr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October</a:t>
                </a:r>
              </a:p>
              <a:p>
                <a:pPr marL="88900" marR="0" indent="-8890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SzTx/>
                  <a:buFont typeface="Arial" panose="020B0604020202020204" pitchFamily="34" charset="0"/>
                  <a:buChar char="•"/>
                  <a:tabLst/>
                </a:pPr>
                <a:r>
                  <a:rPr lang="en-AU" sz="1400" dirty="0" smtClean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rPr>
                  <a:t>HSC exams</a:t>
                </a:r>
              </a:p>
              <a:p>
                <a:pPr marL="88900" marR="0" indent="-8890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SzTx/>
                  <a:buFont typeface="Arial" panose="020B0604020202020204" pitchFamily="34" charset="0"/>
                  <a:buChar char="•"/>
                  <a:tabLst/>
                </a:pPr>
                <a:r>
                  <a:rPr kumimoji="0" lang="en-AU" sz="1400" b="0" i="0" u="none" strike="noStrike" cap="none" normalizeH="0" baseline="0" dirty="0" smtClean="0">
                    <a:ln>
                      <a:noFill/>
                    </a:ln>
                    <a:solidFill>
                      <a:schemeClr val="accent2">
                        <a:lumMod val="20000"/>
                        <a:lumOff val="80000"/>
                      </a:schemeClr>
                    </a:solidFill>
                    <a:effectLst/>
                  </a:rPr>
                  <a:t>October</a:t>
                </a:r>
                <a:r>
                  <a:rPr kumimoji="0" lang="en-AU" sz="1400" b="0" i="0" u="none" strike="noStrike" cap="none" normalizeH="0" dirty="0" smtClean="0">
                    <a:ln>
                      <a:noFill/>
                    </a:ln>
                    <a:solidFill>
                      <a:schemeClr val="accent2">
                        <a:lumMod val="20000"/>
                        <a:lumOff val="80000"/>
                      </a:schemeClr>
                    </a:solidFill>
                    <a:effectLst/>
                  </a:rPr>
                  <a:t> o</a:t>
                </a:r>
                <a:r>
                  <a:rPr kumimoji="0" lang="en-AU" sz="1400" b="0" i="0" u="none" strike="noStrike" cap="none" normalizeH="0" baseline="0" dirty="0" smtClean="0">
                    <a:ln>
                      <a:noFill/>
                    </a:ln>
                    <a:solidFill>
                      <a:schemeClr val="accent2">
                        <a:lumMod val="20000"/>
                        <a:lumOff val="80000"/>
                      </a:schemeClr>
                    </a:solidFill>
                    <a:effectLst/>
                  </a:rPr>
                  <a:t>ffers</a:t>
                </a:r>
              </a:p>
            </p:txBody>
          </p:sp>
          <p:sp>
            <p:nvSpPr>
              <p:cNvPr id="34" name="Rectangle 33"/>
              <p:cNvSpPr/>
              <p:nvPr/>
            </p:nvSpPr>
            <p:spPr bwMode="auto">
              <a:xfrm>
                <a:off x="4716706" y="2272992"/>
                <a:ext cx="2191334" cy="1260000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AU" sz="1800" b="1" i="0" u="none" strike="noStrike" cap="none" normalizeH="0" baseline="0" dirty="0" smtClean="0">
                    <a:ln>
                      <a:noFill/>
                    </a:ln>
                    <a:solidFill>
                      <a:schemeClr val="accent2">
                        <a:lumMod val="20000"/>
                        <a:lumOff val="80000"/>
                      </a:schemeClr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November</a:t>
                </a:r>
              </a:p>
              <a:p>
                <a:pPr marL="88900" marR="0" indent="-8890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SzTx/>
                  <a:buFont typeface="Arial" panose="020B0604020202020204" pitchFamily="34" charset="0"/>
                  <a:buChar char="•"/>
                  <a:tabLst/>
                </a:pPr>
                <a:r>
                  <a:rPr lang="en-AU" sz="1400" dirty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rPr>
                  <a:t>O</a:t>
                </a:r>
                <a:r>
                  <a:rPr lang="en-AU" sz="1400" dirty="0" smtClean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rPr>
                  <a:t>ffer including SRS</a:t>
                </a:r>
              </a:p>
              <a:p>
                <a:pPr marL="88900" marR="0" indent="-8890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SzTx/>
                  <a:buFont typeface="Arial" panose="020B0604020202020204" pitchFamily="34" charset="0"/>
                  <a:buChar char="•"/>
                  <a:tabLst/>
                </a:pPr>
                <a:endParaRPr lang="en-AU" sz="600" dirty="0" smtClean="0">
                  <a:solidFill>
                    <a:schemeClr val="accent2">
                      <a:lumMod val="20000"/>
                      <a:lumOff val="80000"/>
                    </a:schemeClr>
                  </a:solidFill>
                </a:endParaRPr>
              </a:p>
              <a:p>
                <a:pPr marL="88900" marR="0" indent="-8890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SzTx/>
                  <a:buFont typeface="Arial" panose="020B0604020202020204" pitchFamily="34" charset="0"/>
                  <a:buChar char="•"/>
                  <a:tabLst/>
                </a:pPr>
                <a:r>
                  <a:rPr kumimoji="0" lang="en-AU" sz="1400" b="0" i="0" u="none" strike="noStrike" cap="none" normalizeH="0" baseline="0" dirty="0" smtClean="0">
                    <a:ln>
                      <a:noFill/>
                    </a:ln>
                    <a:solidFill>
                      <a:schemeClr val="accent2">
                        <a:lumMod val="20000"/>
                        <a:lumOff val="80000"/>
                      </a:schemeClr>
                    </a:solidFill>
                    <a:effectLst/>
                  </a:rPr>
                  <a:t>EAS</a:t>
                </a:r>
                <a:r>
                  <a:rPr kumimoji="0" lang="en-AU" sz="1400" b="0" i="0" u="none" strike="noStrike" cap="none" normalizeH="0" dirty="0" smtClean="0">
                    <a:ln>
                      <a:noFill/>
                    </a:ln>
                    <a:solidFill>
                      <a:schemeClr val="accent2">
                        <a:lumMod val="20000"/>
                        <a:lumOff val="80000"/>
                      </a:schemeClr>
                    </a:solidFill>
                    <a:effectLst/>
                  </a:rPr>
                  <a:t> documents due</a:t>
                </a:r>
                <a:endParaRPr kumimoji="0" lang="en-AU" sz="1400" b="0" i="0" u="none" strike="noStrike" cap="none" normalizeH="0" baseline="0" dirty="0" smtClean="0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</a:endParaRPr>
              </a:p>
            </p:txBody>
          </p:sp>
          <p:sp>
            <p:nvSpPr>
              <p:cNvPr id="35" name="Rectangle 34"/>
              <p:cNvSpPr/>
              <p:nvPr/>
            </p:nvSpPr>
            <p:spPr bwMode="auto">
              <a:xfrm>
                <a:off x="5763777" y="3528136"/>
                <a:ext cx="2560113" cy="1260000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AU" sz="1800" b="1" i="0" u="none" strike="noStrike" cap="none" normalizeH="0" baseline="0" dirty="0" smtClean="0">
                    <a:ln>
                      <a:noFill/>
                    </a:ln>
                    <a:solidFill>
                      <a:schemeClr val="accent2">
                        <a:lumMod val="20000"/>
                        <a:lumOff val="80000"/>
                      </a:schemeClr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December</a:t>
                </a:r>
              </a:p>
              <a:p>
                <a:pPr marL="88900" marR="0" indent="-8890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SzTx/>
                  <a:buFont typeface="Arial" panose="020B0604020202020204" pitchFamily="34" charset="0"/>
                  <a:buChar char="•"/>
                  <a:tabLst/>
                </a:pPr>
                <a:r>
                  <a:rPr lang="en-AU" sz="1400" dirty="0" smtClean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rPr>
                  <a:t>ATARs released</a:t>
                </a:r>
              </a:p>
              <a:p>
                <a:pPr marL="88900" marR="0" indent="-8890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SzTx/>
                  <a:buFont typeface="Arial" panose="020B0604020202020204" pitchFamily="34" charset="0"/>
                  <a:buChar char="•"/>
                  <a:tabLst/>
                </a:pPr>
                <a:endParaRPr lang="en-AU" sz="600" dirty="0" smtClean="0">
                  <a:solidFill>
                    <a:schemeClr val="accent2">
                      <a:lumMod val="20000"/>
                      <a:lumOff val="80000"/>
                    </a:schemeClr>
                  </a:solidFill>
                </a:endParaRPr>
              </a:p>
              <a:p>
                <a:pPr marL="88900" marR="0" indent="-8890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SzTx/>
                  <a:buFont typeface="Arial" panose="020B0604020202020204" pitchFamily="34" charset="0"/>
                  <a:buChar char="•"/>
                  <a:tabLst/>
                </a:pPr>
                <a:r>
                  <a:rPr kumimoji="0" lang="en-AU" sz="1400" b="0" i="0" u="none" strike="noStrike" cap="none" normalizeH="0" baseline="0" dirty="0" smtClean="0">
                    <a:ln>
                      <a:noFill/>
                    </a:ln>
                    <a:solidFill>
                      <a:schemeClr val="accent2">
                        <a:lumMod val="20000"/>
                        <a:lumOff val="80000"/>
                      </a:schemeClr>
                    </a:solidFill>
                    <a:effectLst/>
                  </a:rPr>
                  <a:t>Change</a:t>
                </a:r>
                <a:r>
                  <a:rPr kumimoji="0" lang="en-AU" sz="1400" b="0" i="0" u="none" strike="noStrike" cap="none" normalizeH="0" dirty="0" smtClean="0">
                    <a:ln>
                      <a:noFill/>
                    </a:ln>
                    <a:solidFill>
                      <a:schemeClr val="accent2">
                        <a:lumMod val="20000"/>
                        <a:lumOff val="80000"/>
                      </a:schemeClr>
                    </a:solidFill>
                    <a:effectLst/>
                  </a:rPr>
                  <a:t> of preferences</a:t>
                </a:r>
              </a:p>
              <a:p>
                <a:pPr marL="88900" marR="0" indent="-8890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SzTx/>
                  <a:buFont typeface="Arial" panose="020B0604020202020204" pitchFamily="34" charset="0"/>
                  <a:buChar char="•"/>
                  <a:tabLst/>
                </a:pPr>
                <a:endParaRPr kumimoji="0" lang="en-AU" sz="600" b="0" i="0" u="none" strike="noStrike" cap="none" normalizeH="0" dirty="0" smtClean="0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</a:endParaRPr>
              </a:p>
              <a:p>
                <a:pPr marL="88900" marR="0" indent="-8890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SzTx/>
                  <a:buFont typeface="Arial" panose="020B0604020202020204" pitchFamily="34" charset="0"/>
                  <a:buChar char="•"/>
                  <a:tabLst/>
                </a:pPr>
                <a:r>
                  <a:rPr lang="en-AU" sz="1400" baseline="0" dirty="0" smtClean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rPr>
                  <a:t>First</a:t>
                </a:r>
                <a:r>
                  <a:rPr lang="en-AU" sz="1400" dirty="0" smtClean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rPr>
                  <a:t> ATAR based offer round</a:t>
                </a:r>
                <a:endParaRPr kumimoji="0" lang="en-AU" sz="1400" b="0" i="0" u="none" strike="noStrike" cap="none" normalizeH="0" baseline="0" dirty="0" smtClean="0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</a:endParaRPr>
              </a:p>
            </p:txBody>
          </p:sp>
          <p:sp>
            <p:nvSpPr>
              <p:cNvPr id="36" name="Rectangle 35"/>
              <p:cNvSpPr/>
              <p:nvPr/>
            </p:nvSpPr>
            <p:spPr bwMode="auto">
              <a:xfrm>
                <a:off x="7202712" y="2272992"/>
                <a:ext cx="2105916" cy="1260000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AU" sz="1800" b="1" i="0" u="none" strike="noStrike" cap="none" normalizeH="0" baseline="0" dirty="0" smtClean="0">
                    <a:ln>
                      <a:noFill/>
                    </a:ln>
                    <a:solidFill>
                      <a:schemeClr val="accent2">
                        <a:lumMod val="20000"/>
                        <a:lumOff val="80000"/>
                      </a:schemeClr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January</a:t>
                </a:r>
              </a:p>
              <a:p>
                <a:pPr marL="88900" marR="0" indent="-8890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SzTx/>
                  <a:buFont typeface="Arial" panose="020B0604020202020204" pitchFamily="34" charset="0"/>
                  <a:buChar char="•"/>
                  <a:tabLst/>
                </a:pPr>
                <a:r>
                  <a:rPr lang="en-AU" sz="1400" dirty="0" smtClean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rPr>
                  <a:t>ATAR based offer rounds</a:t>
                </a:r>
                <a:endParaRPr kumimoji="0" lang="en-AU" sz="1400" b="0" i="0" u="none" strike="noStrike" cap="none" normalizeH="0" baseline="0" dirty="0" smtClean="0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</a:endParaRPr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1823681" y="1190866"/>
              <a:ext cx="6726571" cy="2280956"/>
              <a:chOff x="1805869" y="1514730"/>
              <a:chExt cx="6726571" cy="2280956"/>
            </a:xfrm>
          </p:grpSpPr>
          <p:grpSp>
            <p:nvGrpSpPr>
              <p:cNvPr id="7" name="Group 6"/>
              <p:cNvGrpSpPr/>
              <p:nvPr/>
            </p:nvGrpSpPr>
            <p:grpSpPr>
              <a:xfrm>
                <a:off x="1805869" y="1514730"/>
                <a:ext cx="6726571" cy="582889"/>
                <a:chOff x="1837036" y="1361567"/>
                <a:chExt cx="6693884" cy="582889"/>
              </a:xfrm>
            </p:grpSpPr>
            <p:grpSp>
              <p:nvGrpSpPr>
                <p:cNvPr id="16" name="Group 15"/>
                <p:cNvGrpSpPr/>
                <p:nvPr/>
              </p:nvGrpSpPr>
              <p:grpSpPr>
                <a:xfrm>
                  <a:off x="1837036" y="1361567"/>
                  <a:ext cx="6693884" cy="582889"/>
                  <a:chOff x="1619672" y="1361567"/>
                  <a:chExt cx="6693884" cy="582889"/>
                </a:xfrm>
              </p:grpSpPr>
              <p:sp>
                <p:nvSpPr>
                  <p:cNvPr id="24" name="Donut 23"/>
                  <p:cNvSpPr/>
                  <p:nvPr/>
                </p:nvSpPr>
                <p:spPr bwMode="auto">
                  <a:xfrm>
                    <a:off x="1619672" y="1361567"/>
                    <a:ext cx="574104" cy="576064"/>
                  </a:xfrm>
                  <a:prstGeom prst="donut">
                    <a:avLst/>
                  </a:prstGeom>
                  <a:solidFill>
                    <a:schemeClr val="bg2"/>
                  </a:solidFill>
                  <a:ln w="9525" cap="flat" cmpd="sng" algn="ctr">
                    <a:solidFill>
                      <a:schemeClr val="bg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AU" sz="18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5" name="Donut 24"/>
                  <p:cNvSpPr/>
                  <p:nvPr/>
                </p:nvSpPr>
                <p:spPr bwMode="auto">
                  <a:xfrm>
                    <a:off x="2843628" y="1368392"/>
                    <a:ext cx="574104" cy="576064"/>
                  </a:xfrm>
                  <a:prstGeom prst="donut">
                    <a:avLst/>
                  </a:prstGeom>
                  <a:solidFill>
                    <a:schemeClr val="bg2"/>
                  </a:solidFill>
                  <a:ln w="9525" cap="flat" cmpd="sng" algn="ctr">
                    <a:solidFill>
                      <a:schemeClr val="bg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AU" sz="18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6" name="Donut 25"/>
                  <p:cNvSpPr/>
                  <p:nvPr/>
                </p:nvSpPr>
                <p:spPr bwMode="auto">
                  <a:xfrm>
                    <a:off x="4067584" y="1368392"/>
                    <a:ext cx="574104" cy="576064"/>
                  </a:xfrm>
                  <a:prstGeom prst="donut">
                    <a:avLst/>
                  </a:prstGeom>
                  <a:solidFill>
                    <a:schemeClr val="bg2"/>
                  </a:solidFill>
                  <a:ln w="9525" cap="flat" cmpd="sng" algn="ctr">
                    <a:solidFill>
                      <a:schemeClr val="bg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AU" sz="18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7" name="Donut 26"/>
                  <p:cNvSpPr/>
                  <p:nvPr/>
                </p:nvSpPr>
                <p:spPr bwMode="auto">
                  <a:xfrm>
                    <a:off x="5291540" y="1368392"/>
                    <a:ext cx="574104" cy="576064"/>
                  </a:xfrm>
                  <a:prstGeom prst="donut">
                    <a:avLst/>
                  </a:prstGeom>
                  <a:solidFill>
                    <a:schemeClr val="bg2"/>
                  </a:solidFill>
                  <a:ln w="9525" cap="flat" cmpd="sng" algn="ctr">
                    <a:solidFill>
                      <a:schemeClr val="bg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AU" sz="18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8" name="Donut 27"/>
                  <p:cNvSpPr/>
                  <p:nvPr/>
                </p:nvSpPr>
                <p:spPr bwMode="auto">
                  <a:xfrm>
                    <a:off x="6515496" y="1367247"/>
                    <a:ext cx="574104" cy="576064"/>
                  </a:xfrm>
                  <a:prstGeom prst="donut">
                    <a:avLst/>
                  </a:prstGeom>
                  <a:solidFill>
                    <a:schemeClr val="bg2"/>
                  </a:solidFill>
                  <a:ln w="9525" cap="flat" cmpd="sng" algn="ctr">
                    <a:solidFill>
                      <a:schemeClr val="bg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AU" sz="18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9" name="Donut 28"/>
                  <p:cNvSpPr/>
                  <p:nvPr/>
                </p:nvSpPr>
                <p:spPr bwMode="auto">
                  <a:xfrm>
                    <a:off x="7739452" y="1361567"/>
                    <a:ext cx="574104" cy="576064"/>
                  </a:xfrm>
                  <a:prstGeom prst="donut">
                    <a:avLst/>
                  </a:prstGeom>
                  <a:solidFill>
                    <a:schemeClr val="bg2"/>
                  </a:solidFill>
                  <a:ln w="9525" cap="flat" cmpd="sng" algn="ctr">
                    <a:solidFill>
                      <a:schemeClr val="bg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AU" sz="18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18" name="Oval 17"/>
                <p:cNvSpPr/>
                <p:nvPr/>
              </p:nvSpPr>
              <p:spPr bwMode="auto">
                <a:xfrm>
                  <a:off x="2636683" y="1539081"/>
                  <a:ext cx="198766" cy="216024"/>
                </a:xfrm>
                <a:prstGeom prst="ellipse">
                  <a:avLst/>
                </a:prstGeom>
                <a:solidFill>
                  <a:schemeClr val="bg2"/>
                </a:solidFill>
                <a:ln w="9525" cap="flat" cmpd="sng" algn="ctr">
                  <a:solidFill>
                    <a:schemeClr val="bg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AU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9" name="Oval 18"/>
                <p:cNvSpPr/>
                <p:nvPr/>
              </p:nvSpPr>
              <p:spPr bwMode="auto">
                <a:xfrm>
                  <a:off x="3860639" y="1539081"/>
                  <a:ext cx="198766" cy="216024"/>
                </a:xfrm>
                <a:prstGeom prst="ellipse">
                  <a:avLst/>
                </a:prstGeom>
                <a:solidFill>
                  <a:schemeClr val="bg2"/>
                </a:solidFill>
                <a:ln w="9525" cap="flat" cmpd="sng" algn="ctr">
                  <a:solidFill>
                    <a:schemeClr val="bg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AU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0" name="Oval 19"/>
                <p:cNvSpPr/>
                <p:nvPr/>
              </p:nvSpPr>
              <p:spPr bwMode="auto">
                <a:xfrm>
                  <a:off x="5084595" y="1539081"/>
                  <a:ext cx="198766" cy="216024"/>
                </a:xfrm>
                <a:prstGeom prst="ellipse">
                  <a:avLst/>
                </a:prstGeom>
                <a:solidFill>
                  <a:schemeClr val="bg2"/>
                </a:solidFill>
                <a:ln w="9525" cap="flat" cmpd="sng" algn="ctr">
                  <a:solidFill>
                    <a:schemeClr val="bg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AU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1" name="Oval 20"/>
                <p:cNvSpPr/>
                <p:nvPr/>
              </p:nvSpPr>
              <p:spPr bwMode="auto">
                <a:xfrm>
                  <a:off x="6308551" y="1539081"/>
                  <a:ext cx="198766" cy="216024"/>
                </a:xfrm>
                <a:prstGeom prst="ellipse">
                  <a:avLst/>
                </a:prstGeom>
                <a:solidFill>
                  <a:schemeClr val="bg2"/>
                </a:solidFill>
                <a:ln w="9525" cap="flat" cmpd="sng" algn="ctr">
                  <a:solidFill>
                    <a:schemeClr val="bg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AU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2" name="Oval 21"/>
                <p:cNvSpPr/>
                <p:nvPr/>
              </p:nvSpPr>
              <p:spPr bwMode="auto">
                <a:xfrm>
                  <a:off x="7532507" y="1539081"/>
                  <a:ext cx="198766" cy="216024"/>
                </a:xfrm>
                <a:prstGeom prst="ellipse">
                  <a:avLst/>
                </a:prstGeom>
                <a:solidFill>
                  <a:schemeClr val="bg2"/>
                </a:solidFill>
                <a:ln w="9525" cap="flat" cmpd="sng" algn="ctr">
                  <a:solidFill>
                    <a:schemeClr val="bg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AU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8" name="Group 7"/>
              <p:cNvGrpSpPr/>
              <p:nvPr/>
            </p:nvGrpSpPr>
            <p:grpSpPr>
              <a:xfrm>
                <a:off x="2094322" y="1995686"/>
                <a:ext cx="6150086" cy="1800000"/>
                <a:chOff x="2094322" y="1995686"/>
                <a:chExt cx="6150086" cy="1800000"/>
              </a:xfrm>
            </p:grpSpPr>
            <p:cxnSp>
              <p:nvCxnSpPr>
                <p:cNvPr id="9" name="Straight Connector 8"/>
                <p:cNvCxnSpPr/>
                <p:nvPr/>
              </p:nvCxnSpPr>
              <p:spPr bwMode="auto">
                <a:xfrm>
                  <a:off x="4554187" y="1995686"/>
                  <a:ext cx="0" cy="1800000"/>
                </a:xfrm>
                <a:prstGeom prst="line">
                  <a:avLst/>
                </a:prstGeom>
                <a:solidFill>
                  <a:schemeClr val="accent1"/>
                </a:solidFill>
                <a:ln w="57150" cap="flat" cmpd="sng" algn="ctr">
                  <a:solidFill>
                    <a:schemeClr val="bg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10" name="Straight Connector 9"/>
                <p:cNvCxnSpPr/>
                <p:nvPr/>
              </p:nvCxnSpPr>
              <p:spPr bwMode="auto">
                <a:xfrm>
                  <a:off x="2094322" y="1995686"/>
                  <a:ext cx="0" cy="1800000"/>
                </a:xfrm>
                <a:prstGeom prst="line">
                  <a:avLst/>
                </a:prstGeom>
                <a:solidFill>
                  <a:schemeClr val="accent1"/>
                </a:solidFill>
                <a:ln w="57150" cap="flat" cmpd="sng" algn="ctr">
                  <a:solidFill>
                    <a:schemeClr val="bg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11" name="Straight Connector 10"/>
                <p:cNvCxnSpPr/>
                <p:nvPr/>
              </p:nvCxnSpPr>
              <p:spPr bwMode="auto">
                <a:xfrm>
                  <a:off x="7020272" y="1995686"/>
                  <a:ext cx="0" cy="1800000"/>
                </a:xfrm>
                <a:prstGeom prst="line">
                  <a:avLst/>
                </a:prstGeom>
                <a:solidFill>
                  <a:schemeClr val="accent1"/>
                </a:solidFill>
                <a:ln w="57150" cap="flat" cmpd="sng" algn="ctr">
                  <a:solidFill>
                    <a:schemeClr val="bg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12" name="Straight Connector 11"/>
                <p:cNvCxnSpPr/>
                <p:nvPr/>
              </p:nvCxnSpPr>
              <p:spPr bwMode="auto">
                <a:xfrm>
                  <a:off x="5796136" y="1995686"/>
                  <a:ext cx="0" cy="576000"/>
                </a:xfrm>
                <a:prstGeom prst="line">
                  <a:avLst/>
                </a:prstGeom>
                <a:solidFill>
                  <a:schemeClr val="accent1"/>
                </a:solidFill>
                <a:ln w="57150" cap="flat" cmpd="sng" algn="ctr">
                  <a:solidFill>
                    <a:schemeClr val="bg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13" name="Straight Connector 12"/>
                <p:cNvCxnSpPr/>
                <p:nvPr/>
              </p:nvCxnSpPr>
              <p:spPr bwMode="auto">
                <a:xfrm>
                  <a:off x="8244408" y="1995686"/>
                  <a:ext cx="0" cy="576000"/>
                </a:xfrm>
                <a:prstGeom prst="line">
                  <a:avLst/>
                </a:prstGeom>
                <a:solidFill>
                  <a:schemeClr val="accent1"/>
                </a:solidFill>
                <a:ln w="57150" cap="flat" cmpd="sng" algn="ctr">
                  <a:solidFill>
                    <a:schemeClr val="bg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14" name="Straight Connector 13"/>
                <p:cNvCxnSpPr/>
                <p:nvPr/>
              </p:nvCxnSpPr>
              <p:spPr bwMode="auto">
                <a:xfrm>
                  <a:off x="3324255" y="1995686"/>
                  <a:ext cx="0" cy="576000"/>
                </a:xfrm>
                <a:prstGeom prst="line">
                  <a:avLst/>
                </a:prstGeom>
                <a:solidFill>
                  <a:schemeClr val="accent1"/>
                </a:solidFill>
                <a:ln w="57150" cap="flat" cmpd="sng" algn="ctr">
                  <a:solidFill>
                    <a:schemeClr val="bg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</p:grpSp>
      </p:grpSp>
      <p:sp>
        <p:nvSpPr>
          <p:cNvPr id="37" name="Title 1"/>
          <p:cNvSpPr txBox="1">
            <a:spLocks/>
          </p:cNvSpPr>
          <p:nvPr/>
        </p:nvSpPr>
        <p:spPr bwMode="auto">
          <a:xfrm>
            <a:off x="338835" y="78036"/>
            <a:ext cx="8496944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Gill Sans" panose="020B0602020204020204" pitchFamily="34" charset="0"/>
                <a:cs typeface="Arial" panose="020B0604020202020204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Gill Sans" panose="020B0602020204020204" pitchFamily="34" charset="0"/>
                <a:cs typeface="Arial" panose="020B0604020202020204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Gill Sans" panose="020B0602020204020204" pitchFamily="34" charset="0"/>
                <a:cs typeface="Arial" panose="020B0604020202020204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Gill Sans" panose="020B0602020204020204" pitchFamily="34" charset="0"/>
                <a:cs typeface="Arial" panose="020B0604020202020204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Gill Sans" panose="020B0602020204020204" pitchFamily="34" charset="0"/>
                <a:cs typeface="Arial" panose="020B0604020202020204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Gill Sans" panose="020B0602020204020204" pitchFamily="34" charset="0"/>
                <a:cs typeface="Arial" panose="020B0604020202020204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Gill Sans" panose="020B0602020204020204" pitchFamily="34" charset="0"/>
                <a:cs typeface="Arial" panose="020B0604020202020204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Gill Sans" panose="020B0602020204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dirty="0" smtClean="0"/>
              <a:t>TIMELINE OF EVENTS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391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altLang="en-US" dirty="0" smtClean="0"/>
              <a:t>PREPARING FOR STUDY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-1016" y="1131590"/>
            <a:ext cx="9145016" cy="3522210"/>
          </a:xfrm>
        </p:spPr>
        <p:txBody>
          <a:bodyPr/>
          <a:lstStyle/>
          <a:p>
            <a:pPr lvl="1">
              <a:lnSpc>
                <a:spcPct val="200000"/>
              </a:lnSpc>
            </a:pPr>
            <a:r>
              <a:rPr lang="en-AU" sz="1800" dirty="0" smtClean="0"/>
              <a:t>	Visit</a:t>
            </a:r>
            <a:r>
              <a:rPr lang="en-AU" sz="1600" b="0" dirty="0" smtClean="0"/>
              <a:t> Career Expos and </a:t>
            </a:r>
            <a:r>
              <a:rPr lang="en-AU" sz="1600" b="0" dirty="0" err="1" smtClean="0"/>
              <a:t>uni</a:t>
            </a:r>
            <a:r>
              <a:rPr lang="en-AU" sz="1600" b="0" dirty="0" smtClean="0"/>
              <a:t> Open Days</a:t>
            </a:r>
          </a:p>
          <a:p>
            <a:pPr lvl="1">
              <a:lnSpc>
                <a:spcPct val="200000"/>
              </a:lnSpc>
            </a:pPr>
            <a:r>
              <a:rPr lang="en-AU" sz="1800" dirty="0" smtClean="0"/>
              <a:t>	Investigate</a:t>
            </a:r>
            <a:r>
              <a:rPr lang="en-AU" sz="1600" b="0" dirty="0" smtClean="0"/>
              <a:t> all course possibilities</a:t>
            </a:r>
          </a:p>
          <a:p>
            <a:pPr lvl="1">
              <a:lnSpc>
                <a:spcPct val="200000"/>
              </a:lnSpc>
            </a:pPr>
            <a:r>
              <a:rPr lang="en-AU" sz="1800" dirty="0" smtClean="0"/>
              <a:t>	Check</a:t>
            </a:r>
            <a:r>
              <a:rPr lang="en-AU" sz="1600" dirty="0" smtClean="0"/>
              <a:t> </a:t>
            </a:r>
            <a:r>
              <a:rPr lang="en-AU" sz="1600" b="0" dirty="0" smtClean="0"/>
              <a:t>for additional selection criteria</a:t>
            </a:r>
          </a:p>
          <a:p>
            <a:pPr lvl="1">
              <a:lnSpc>
                <a:spcPct val="200000"/>
              </a:lnSpc>
            </a:pPr>
            <a:r>
              <a:rPr lang="en-AU" sz="1800" dirty="0" smtClean="0"/>
              <a:t>	Read</a:t>
            </a:r>
            <a:r>
              <a:rPr lang="en-AU" sz="1600" b="0" dirty="0" smtClean="0"/>
              <a:t> all </a:t>
            </a:r>
            <a:r>
              <a:rPr lang="en-AU" sz="1600" b="0" dirty="0"/>
              <a:t>university information and the UAC guide for detailed course descriptions</a:t>
            </a:r>
          </a:p>
          <a:p>
            <a:pPr lvl="1">
              <a:lnSpc>
                <a:spcPct val="200000"/>
              </a:lnSpc>
            </a:pPr>
            <a:r>
              <a:rPr lang="en-AU" sz="1800" dirty="0" smtClean="0"/>
              <a:t>	Talk</a:t>
            </a:r>
            <a:r>
              <a:rPr lang="en-AU" sz="1600" b="0" dirty="0" smtClean="0"/>
              <a:t> </a:t>
            </a:r>
            <a:r>
              <a:rPr lang="en-AU" sz="1600" b="0" dirty="0"/>
              <a:t>to universities, Career Advisers and UAC staff for details on courses and </a:t>
            </a:r>
            <a:r>
              <a:rPr lang="en-AU" sz="1600" b="0" dirty="0" smtClean="0"/>
              <a:t>applying</a:t>
            </a:r>
          </a:p>
          <a:p>
            <a:pPr lvl="1">
              <a:lnSpc>
                <a:spcPct val="200000"/>
              </a:lnSpc>
            </a:pPr>
            <a:r>
              <a:rPr lang="en-AU" sz="1800" dirty="0" smtClean="0"/>
              <a:t>	Research</a:t>
            </a:r>
            <a:r>
              <a:rPr lang="en-AU" sz="1600" b="0" dirty="0" smtClean="0"/>
              <a:t> using UAC’s ‘Course Search’ at </a:t>
            </a:r>
            <a:r>
              <a:rPr lang="en-AU" sz="1600" b="0" dirty="0" smtClean="0">
                <a:solidFill>
                  <a:schemeClr val="tx2"/>
                </a:solidFill>
              </a:rPr>
              <a:t>www.uac.edu.au </a:t>
            </a:r>
            <a:r>
              <a:rPr lang="en-AU" sz="1600" b="0" dirty="0" smtClean="0"/>
              <a:t>or the MYUAC App</a:t>
            </a:r>
            <a:endParaRPr lang="en-AU" sz="1600" b="0" dirty="0"/>
          </a:p>
          <a:p>
            <a:pPr lvl="1">
              <a:lnSpc>
                <a:spcPct val="150000"/>
              </a:lnSpc>
            </a:pPr>
            <a:endParaRPr lang="en-AU" sz="1800" b="0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959" y="1267080"/>
            <a:ext cx="397976" cy="35735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287" y="1877043"/>
            <a:ext cx="396159" cy="39615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80" y="3148946"/>
            <a:ext cx="461399" cy="30851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342" y="3744569"/>
            <a:ext cx="466575" cy="35992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905" y="4321561"/>
            <a:ext cx="510084" cy="32701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99" y="2446956"/>
            <a:ext cx="406847" cy="381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266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APPLY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323528" y="1275606"/>
            <a:ext cx="8352928" cy="3240827"/>
          </a:xfrm>
        </p:spPr>
        <p:txBody>
          <a:bodyPr/>
          <a:lstStyle/>
          <a:p>
            <a:pPr lvl="1">
              <a:lnSpc>
                <a:spcPct val="150000"/>
              </a:lnSpc>
            </a:pPr>
            <a:r>
              <a:rPr lang="en-AU" sz="2400" b="0" dirty="0" smtClean="0"/>
              <a:t>Applications open on in August.</a:t>
            </a:r>
          </a:p>
          <a:p>
            <a:pPr marL="914400" lvl="1" indent="-457200">
              <a:lnSpc>
                <a:spcPct val="150000"/>
              </a:lnSpc>
              <a:buAutoNum type="arabicParenR"/>
            </a:pPr>
            <a:r>
              <a:rPr lang="en-AU" dirty="0" smtClean="0"/>
              <a:t>Apply</a:t>
            </a:r>
            <a:r>
              <a:rPr lang="en-AU" b="0" dirty="0" smtClean="0"/>
              <a:t> online </a:t>
            </a:r>
          </a:p>
          <a:p>
            <a:pPr marL="914400" lvl="1" indent="-457200">
              <a:lnSpc>
                <a:spcPct val="150000"/>
              </a:lnSpc>
              <a:buAutoNum type="arabicParenR"/>
            </a:pPr>
            <a:r>
              <a:rPr lang="en-AU" dirty="0" smtClean="0"/>
              <a:t>List</a:t>
            </a:r>
            <a:r>
              <a:rPr lang="en-AU" b="0" dirty="0" smtClean="0"/>
              <a:t> up to 5 courses in your order of preference.</a:t>
            </a:r>
          </a:p>
          <a:p>
            <a:pPr marL="914400" lvl="1" indent="-457200">
              <a:lnSpc>
                <a:spcPct val="150000"/>
              </a:lnSpc>
              <a:buAutoNum type="arabicParenR"/>
            </a:pPr>
            <a:r>
              <a:rPr lang="en-AU" dirty="0" smtClean="0"/>
              <a:t>Pay</a:t>
            </a:r>
            <a:r>
              <a:rPr lang="en-AU" b="0" dirty="0" smtClean="0"/>
              <a:t> processing charge.</a:t>
            </a:r>
          </a:p>
          <a:p>
            <a:pPr marL="914400" lvl="1" indent="-457200">
              <a:lnSpc>
                <a:spcPct val="150000"/>
              </a:lnSpc>
              <a:buAutoNum type="arabicParenR"/>
            </a:pPr>
            <a:r>
              <a:rPr lang="en-AU" dirty="0" smtClean="0"/>
              <a:t>Print</a:t>
            </a:r>
            <a:r>
              <a:rPr lang="en-AU" b="0" dirty="0" smtClean="0"/>
              <a:t> confirmation and tax receipt.</a:t>
            </a:r>
          </a:p>
          <a:p>
            <a:pPr marL="914400" lvl="1" indent="-457200">
              <a:lnSpc>
                <a:spcPct val="150000"/>
              </a:lnSpc>
              <a:buAutoNum type="arabicParenR"/>
            </a:pPr>
            <a:r>
              <a:rPr lang="en-AU" dirty="0" smtClean="0"/>
              <a:t>Additional</a:t>
            </a:r>
            <a:r>
              <a:rPr lang="en-AU" b="0" dirty="0" smtClean="0"/>
              <a:t> applications (EAS/ES/SRS).</a:t>
            </a:r>
          </a:p>
        </p:txBody>
      </p:sp>
    </p:spTree>
    <p:extLst>
      <p:ext uri="{BB962C8B-B14F-4D97-AF65-F5344CB8AC3E}">
        <p14:creationId xmlns:p14="http://schemas.microsoft.com/office/powerpoint/2010/main" val="4080986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323528" y="0"/>
            <a:ext cx="8496944" cy="864097"/>
          </a:xfrm>
        </p:spPr>
        <p:txBody>
          <a:bodyPr/>
          <a:lstStyle/>
          <a:p>
            <a:r>
              <a:rPr lang="en-US" dirty="0" smtClean="0"/>
              <a:t>PATHWAYS 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0" y="1065757"/>
            <a:ext cx="4427984" cy="3522210"/>
          </a:xfrm>
          <a:ln>
            <a:noFill/>
          </a:ln>
        </p:spPr>
        <p:txBody>
          <a:bodyPr/>
          <a:lstStyle/>
          <a:p>
            <a:pPr lvl="1">
              <a:lnSpc>
                <a:spcPct val="150000"/>
              </a:lnSpc>
            </a:pPr>
            <a:r>
              <a:rPr lang="en-AU" dirty="0" smtClean="0"/>
              <a:t>Applying as a Year 12 student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−"/>
            </a:pPr>
            <a:r>
              <a:rPr lang="en-AU" sz="1600" b="0" dirty="0" smtClean="0"/>
              <a:t>In general entry is based on the ATAR.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−"/>
            </a:pPr>
            <a:r>
              <a:rPr lang="en-AU" sz="1600" b="0" dirty="0" smtClean="0"/>
              <a:t>Most universities offer early entry through the Schools Recommendation Schemes (SRS).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−"/>
            </a:pPr>
            <a:r>
              <a:rPr lang="en-AU" sz="1600" b="0" dirty="0" smtClean="0"/>
              <a:t>Always consider alternate pathway courses such as: </a:t>
            </a:r>
            <a:r>
              <a:rPr lang="en-AU" sz="1600" b="0" dirty="0" err="1"/>
              <a:t>u</a:t>
            </a:r>
            <a:r>
              <a:rPr lang="en-AU" sz="1600" b="0" dirty="0" err="1" smtClean="0"/>
              <a:t>ni</a:t>
            </a:r>
            <a:r>
              <a:rPr lang="en-AU" sz="1600" b="0" dirty="0" smtClean="0"/>
              <a:t> foundation programs, diploma courses at either university, TAFE or private college.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−"/>
            </a:pPr>
            <a:endParaRPr lang="en-AU" sz="1600" b="0" dirty="0" smtClean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644008" y="1065757"/>
            <a:ext cx="4139952" cy="3522210"/>
          </a:xfrm>
          <a:ln>
            <a:noFill/>
          </a:ln>
        </p:spPr>
        <p:txBody>
          <a:bodyPr/>
          <a:lstStyle/>
          <a:p>
            <a:pPr lvl="1">
              <a:lnSpc>
                <a:spcPct val="150000"/>
              </a:lnSpc>
            </a:pPr>
            <a:r>
              <a:rPr lang="en-AU" dirty="0" smtClean="0"/>
              <a:t>Applying as a NON School leaver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−"/>
            </a:pPr>
            <a:r>
              <a:rPr lang="en-AU" sz="1600" b="0" dirty="0" smtClean="0"/>
              <a:t>Apply using ATAR, certificate III, IV, diplomas or </a:t>
            </a:r>
            <a:r>
              <a:rPr lang="en-AU" sz="1600" b="0" dirty="0" err="1" smtClean="0"/>
              <a:t>uni</a:t>
            </a:r>
            <a:r>
              <a:rPr lang="en-AU" sz="1600" b="0" dirty="0" smtClean="0"/>
              <a:t> studies.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−"/>
            </a:pPr>
            <a:r>
              <a:rPr lang="en-AU" sz="1600" b="0" dirty="0" smtClean="0"/>
              <a:t>Many universities offer preparation course such as </a:t>
            </a:r>
            <a:r>
              <a:rPr lang="en-AU" sz="1600" b="0" dirty="0" err="1"/>
              <a:t>u</a:t>
            </a:r>
            <a:r>
              <a:rPr lang="en-AU" sz="1600" b="0" dirty="0" err="1" smtClean="0"/>
              <a:t>ni</a:t>
            </a:r>
            <a:r>
              <a:rPr lang="en-AU" sz="1600" b="0" dirty="0" smtClean="0"/>
              <a:t> foundation programs or diploma courses.</a:t>
            </a:r>
          </a:p>
          <a:p>
            <a:pPr lvl="1">
              <a:lnSpc>
                <a:spcPct val="150000"/>
              </a:lnSpc>
            </a:pPr>
            <a:endParaRPr lang="en-AU" sz="1600" b="0" dirty="0" smtClean="0"/>
          </a:p>
        </p:txBody>
      </p:sp>
    </p:spTree>
    <p:extLst>
      <p:ext uri="{BB962C8B-B14F-4D97-AF65-F5344CB8AC3E}">
        <p14:creationId xmlns:p14="http://schemas.microsoft.com/office/powerpoint/2010/main" val="3464454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995936" y="1563638"/>
            <a:ext cx="4752528" cy="2978177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APPLYING</a:t>
            </a:r>
            <a:endParaRPr lang="en-US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323528" y="1491630"/>
            <a:ext cx="338437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B2BB1E"/>
              </a:buClr>
              <a:buFont typeface="Arial" panose="020B0604020202020204" pitchFamily="34" charset="0"/>
              <a:buChar char="−"/>
            </a:pPr>
            <a:r>
              <a:rPr lang="en-US" dirty="0" smtClean="0"/>
              <a:t>Within the application as student will be asked if they need support services during their studies.</a:t>
            </a:r>
          </a:p>
          <a:p>
            <a:pPr marL="285750" indent="-285750">
              <a:buClr>
                <a:srgbClr val="B2BB1E"/>
              </a:buClr>
              <a:buFont typeface="Arial" panose="020B0604020202020204" pitchFamily="34" charset="0"/>
              <a:buChar char="−"/>
            </a:pPr>
            <a:endParaRPr lang="en-US" dirty="0"/>
          </a:p>
          <a:p>
            <a:pPr marL="285750" indent="-285750">
              <a:buClr>
                <a:srgbClr val="B2BB1E"/>
              </a:buClr>
              <a:buFont typeface="Arial" panose="020B0604020202020204" pitchFamily="34" charset="0"/>
              <a:buChar char="−"/>
            </a:pPr>
            <a:r>
              <a:rPr lang="en-US" dirty="0" smtClean="0"/>
              <a:t>The student will then have a chance to advise on the specific disability of illness they have so that the university can contact to discuss specific needs.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4019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298622" y="1157890"/>
            <a:ext cx="8424934" cy="413147"/>
          </a:xfrm>
        </p:spPr>
        <p:txBody>
          <a:bodyPr/>
          <a:lstStyle/>
          <a:p>
            <a:r>
              <a:rPr lang="en-US" dirty="0" smtClean="0"/>
              <a:t>Applying with a disability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323101" y="1635646"/>
            <a:ext cx="8424935" cy="2729855"/>
          </a:xfrm>
        </p:spPr>
        <p:txBody>
          <a:bodyPr/>
          <a:lstStyle/>
          <a:p>
            <a:pPr marL="285750" indent="-285750">
              <a:buClr>
                <a:srgbClr val="B2BB1E"/>
              </a:buClr>
              <a:buFont typeface="Arial" panose="020B0604020202020204" pitchFamily="34" charset="0"/>
              <a:buChar char="−"/>
            </a:pPr>
            <a:r>
              <a:rPr lang="en-US" dirty="0" smtClean="0"/>
              <a:t>We encourage students to let us know of their disadvantage as this will help the institutions meet the educational needs of the student.</a:t>
            </a:r>
          </a:p>
          <a:p>
            <a:pPr marL="285750" indent="-285750">
              <a:buClr>
                <a:srgbClr val="B2BB1E"/>
              </a:buClr>
              <a:buFont typeface="Arial" panose="020B0604020202020204" pitchFamily="34" charset="0"/>
              <a:buChar char="−"/>
            </a:pPr>
            <a:r>
              <a:rPr lang="en-US" dirty="0" smtClean="0"/>
              <a:t>Universities are then able to provide:</a:t>
            </a:r>
          </a:p>
          <a:p>
            <a:pPr marL="1633538" lvl="4" indent="-285750">
              <a:buClr>
                <a:srgbClr val="B2BB1E"/>
              </a:buClr>
              <a:buFont typeface="Arial" panose="020B0604020202020204" pitchFamily="34" charset="0"/>
              <a:buChar char="−"/>
            </a:pPr>
            <a:r>
              <a:rPr lang="en-US" dirty="0" smtClean="0"/>
              <a:t>Note takers </a:t>
            </a:r>
          </a:p>
          <a:p>
            <a:pPr marL="1633538" lvl="4" indent="-285750">
              <a:buClr>
                <a:srgbClr val="B2BB1E"/>
              </a:buClr>
              <a:buFont typeface="Arial" panose="020B0604020202020204" pitchFamily="34" charset="0"/>
              <a:buChar char="−"/>
            </a:pPr>
            <a:r>
              <a:rPr lang="en-US" dirty="0" smtClean="0"/>
              <a:t>Learning assistance</a:t>
            </a:r>
          </a:p>
          <a:p>
            <a:pPr marL="1633538" lvl="4" indent="-285750">
              <a:buClr>
                <a:srgbClr val="B2BB1E"/>
              </a:buClr>
              <a:buFont typeface="Arial" panose="020B0604020202020204" pitchFamily="34" charset="0"/>
              <a:buChar char="−"/>
            </a:pPr>
            <a:r>
              <a:rPr lang="en-US" dirty="0" smtClean="0"/>
              <a:t>Alternative  assessment methods</a:t>
            </a:r>
          </a:p>
          <a:p>
            <a:pPr marL="1633538" lvl="4" indent="-285750">
              <a:buClr>
                <a:srgbClr val="B2BB1E"/>
              </a:buClr>
              <a:buFont typeface="Arial" panose="020B0604020202020204" pitchFamily="34" charset="0"/>
              <a:buChar char="−"/>
            </a:pPr>
            <a:r>
              <a:rPr lang="en-US" dirty="0" smtClean="0"/>
              <a:t>Academic material in alternate formats</a:t>
            </a:r>
          </a:p>
          <a:p>
            <a:pPr marL="1633538" lvl="4" indent="-285750">
              <a:buClr>
                <a:srgbClr val="B2BB1E"/>
              </a:buClr>
              <a:buFont typeface="Arial" panose="020B0604020202020204" pitchFamily="34" charset="0"/>
              <a:buChar char="−"/>
            </a:pPr>
            <a:r>
              <a:rPr lang="en-US" dirty="0" smtClean="0"/>
              <a:t>Parking for holders of RMS permits</a:t>
            </a:r>
          </a:p>
          <a:p>
            <a:pPr marL="285750" indent="-285750">
              <a:buClr>
                <a:srgbClr val="B2BB1E"/>
              </a:buClr>
              <a:buFont typeface="Arial" panose="020B0604020202020204" pitchFamily="34" charset="0"/>
              <a:buChar char="−"/>
            </a:pPr>
            <a:r>
              <a:rPr lang="en-US" dirty="0" smtClean="0"/>
              <a:t>If a student has troubles applying due to their disability they are encouraged to contact UAC direct for assistance.</a:t>
            </a:r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98622" y="-6470"/>
            <a:ext cx="8496944" cy="864097"/>
          </a:xfrm>
        </p:spPr>
        <p:txBody>
          <a:bodyPr/>
          <a:lstStyle/>
          <a:p>
            <a:r>
              <a:rPr lang="en-US" dirty="0" smtClean="0"/>
              <a:t>APPLYING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378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7308304" y="4587974"/>
            <a:ext cx="1656184" cy="555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316" y="269292"/>
            <a:ext cx="8426792" cy="460196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6"/>
          <p:cNvSpPr/>
          <p:nvPr/>
        </p:nvSpPr>
        <p:spPr bwMode="auto">
          <a:xfrm>
            <a:off x="-1" y="597883"/>
            <a:ext cx="4871927" cy="432000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216000" tIns="36000" rIns="91440" bIns="36000" numCol="1" rtlCol="0" anchor="ctr" anchorCtr="0" compatLnSpc="1">
            <a:prstTxWarp prst="textNoShape">
              <a:avLst/>
            </a:prstTxWarp>
          </a:bodyPr>
          <a:lstStyle/>
          <a:p>
            <a:pPr marL="179388" eaLnBrk="1" hangingPunct="1"/>
            <a:r>
              <a:rPr lang="en-US" sz="2400" b="1" dirty="0">
                <a:solidFill>
                  <a:schemeClr val="bg1"/>
                </a:solidFill>
              </a:rPr>
              <a:t>Educational Access Schemes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0" y="1177003"/>
            <a:ext cx="5796136" cy="432000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216000" tIns="36000" rIns="91440" bIns="36000" numCol="1" rtlCol="0" anchor="ctr" anchorCtr="0" compatLnSpc="1">
            <a:prstTxWarp prst="textNoShape">
              <a:avLst/>
            </a:prstTxWarp>
          </a:bodyPr>
          <a:lstStyle/>
          <a:p>
            <a:pPr marL="179388"/>
            <a:r>
              <a:rPr lang="en-US" sz="2400" b="1" dirty="0">
                <a:solidFill>
                  <a:schemeClr val="bg1"/>
                </a:solidFill>
              </a:rPr>
              <a:t>Schools Recommendation Schemes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-1" y="1756123"/>
            <a:ext cx="3419873" cy="432000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216000" tIns="36000" rIns="91440" bIns="36000" numCol="1" rtlCol="0" anchor="ctr" anchorCtr="0" compatLnSpc="1">
            <a:prstTxWarp prst="textNoShape">
              <a:avLst/>
            </a:prstTxWarp>
          </a:bodyPr>
          <a:lstStyle/>
          <a:p>
            <a:pPr marL="179388" eaLnBrk="1" hangingPunct="1"/>
            <a:r>
              <a:rPr lang="en-US" sz="2400" b="1" dirty="0">
                <a:solidFill>
                  <a:schemeClr val="bg1"/>
                </a:solidFill>
              </a:rPr>
              <a:t>Equity Scholarships</a:t>
            </a:r>
          </a:p>
        </p:txBody>
      </p:sp>
    </p:spTree>
    <p:extLst>
      <p:ext uri="{BB962C8B-B14F-4D97-AF65-F5344CB8AC3E}">
        <p14:creationId xmlns:p14="http://schemas.microsoft.com/office/powerpoint/2010/main" val="565564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EDUCATIONAL ACCESS SCHEME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84" y="1275606"/>
            <a:ext cx="8496944" cy="3528392"/>
          </a:xfrm>
        </p:spPr>
        <p:txBody>
          <a:bodyPr/>
          <a:lstStyle/>
          <a:p>
            <a:pPr marL="457200" lvl="1" indent="0">
              <a:buNone/>
            </a:pPr>
            <a:r>
              <a:rPr lang="en-AU" sz="1800" b="1" dirty="0" smtClean="0"/>
              <a:t>Special consideration </a:t>
            </a:r>
            <a:r>
              <a:rPr lang="en-AU" sz="1800" b="1" dirty="0"/>
              <a:t>for students who have suffered some form of disadvantage which affected their schooling through Years 11 and/or 12</a:t>
            </a:r>
            <a:r>
              <a:rPr lang="en-AU" sz="1800" b="1" dirty="0" smtClean="0"/>
              <a:t>.</a:t>
            </a:r>
            <a:endParaRPr lang="en-AU" sz="1200" dirty="0"/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AU" sz="1600" dirty="0" smtClean="0"/>
              <a:t>Disadvantage lasting 6 months or longer and beyond a student’s control.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AU" sz="1600" dirty="0" smtClean="0"/>
              <a:t>6 broad categories, 25 different disadvantage codes.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AU" sz="1600" dirty="0" smtClean="0"/>
              <a:t>Apply online by 30 Nov to receive eligibility notice before ATAR release.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AU" sz="1600" dirty="0" smtClean="0"/>
              <a:t>Additional documentation may be required.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AU" sz="1600" dirty="0" smtClean="0"/>
              <a:t>Educational Impact Statement is a statement provided by your school in support of your application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AU" sz="1600" dirty="0" smtClean="0"/>
              <a:t>If successful under EAS you may be eligible for some adjustment factors.</a:t>
            </a:r>
            <a:endParaRPr lang="en-AU" sz="1600" dirty="0"/>
          </a:p>
          <a:p>
            <a:pPr marL="457200" lvl="1" indent="0">
              <a:buNone/>
            </a:pPr>
            <a:endParaRPr lang="en-AU" sz="1600" dirty="0" smtClean="0"/>
          </a:p>
        </p:txBody>
      </p:sp>
    </p:spTree>
    <p:extLst>
      <p:ext uri="{BB962C8B-B14F-4D97-AF65-F5344CB8AC3E}">
        <p14:creationId xmlns:p14="http://schemas.microsoft.com/office/powerpoint/2010/main" val="1454988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UAC">
      <a:dk1>
        <a:srgbClr val="384049"/>
      </a:dk1>
      <a:lt1>
        <a:srgbClr val="DADADA"/>
      </a:lt1>
      <a:dk2>
        <a:srgbClr val="1E2245"/>
      </a:dk2>
      <a:lt2>
        <a:srgbClr val="5FB846"/>
      </a:lt2>
      <a:accent1>
        <a:srgbClr val="868A90"/>
      </a:accent1>
      <a:accent2>
        <a:srgbClr val="A3A9AC"/>
      </a:accent2>
      <a:accent3>
        <a:srgbClr val="49BBBD"/>
      </a:accent3>
      <a:accent4>
        <a:srgbClr val="1C75BC"/>
      </a:accent4>
      <a:accent5>
        <a:srgbClr val="A64995"/>
      </a:accent5>
      <a:accent6>
        <a:srgbClr val="FF3366"/>
      </a:accent6>
      <a:hlink>
        <a:srgbClr val="FF9933"/>
      </a:hlink>
      <a:folHlink>
        <a:srgbClr val="FBC200"/>
      </a:folHlink>
    </a:clrScheme>
    <a:fontScheme name="Default Design">
      <a:majorFont>
        <a:latin typeface="Gill Sans"/>
        <a:ea typeface=""/>
        <a:cs typeface="Arial"/>
      </a:majorFont>
      <a:minorFont>
        <a:latin typeface="Franklin Gothic Book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AU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AU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Corp_v1 [Compatibility Mode]" id="{5EB64D9F-26A5-4E71-AE26-402F3B1BB4FB}" vid="{727D19B6-E555-4044-849B-00C66D49B2E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UAC_Corp-170415</Template>
  <TotalTime>10268</TotalTime>
  <Words>600</Words>
  <Application>Microsoft Office PowerPoint</Application>
  <PresentationFormat>On-screen Show (16:9)</PresentationFormat>
  <Paragraphs>93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.AppleSystemUIFont</vt:lpstr>
      <vt:lpstr>Arial</vt:lpstr>
      <vt:lpstr>Calibri</vt:lpstr>
      <vt:lpstr>Franklin Gothic Book</vt:lpstr>
      <vt:lpstr>Gill Sans</vt:lpstr>
      <vt:lpstr>Wingdings</vt:lpstr>
      <vt:lpstr>Default Design</vt:lpstr>
      <vt:lpstr>APPLYING</vt:lpstr>
      <vt:lpstr>PowerPoint Presentation</vt:lpstr>
      <vt:lpstr>PREPARING FOR STUDY</vt:lpstr>
      <vt:lpstr>APPLY</vt:lpstr>
      <vt:lpstr>PATHWAYS </vt:lpstr>
      <vt:lpstr>APPLYING</vt:lpstr>
      <vt:lpstr>APPLYING</vt:lpstr>
      <vt:lpstr>PowerPoint Presentation</vt:lpstr>
      <vt:lpstr>EDUCATIONAL ACCESS SCHEME</vt:lpstr>
      <vt:lpstr>SCHOOLS RECOMMENDATION SCHEME</vt:lpstr>
      <vt:lpstr>EQUITY SCHOLARSHIPS</vt:lpstr>
      <vt:lpstr>THANK YOU FOR YOUR ATTENTION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Christine Butler</dc:creator>
  <cp:lastModifiedBy>Trudy N</cp:lastModifiedBy>
  <cp:revision>121</cp:revision>
  <cp:lastPrinted>2015-08-10T06:07:29Z</cp:lastPrinted>
  <dcterms:created xsi:type="dcterms:W3CDTF">2015-08-10T01:48:28Z</dcterms:created>
  <dcterms:modified xsi:type="dcterms:W3CDTF">2018-06-12T00:15:04Z</dcterms:modified>
</cp:coreProperties>
</file>