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Lst>
  <p:notesMasterIdLst>
    <p:notesMasterId r:id="rId27"/>
  </p:notesMasterIdLst>
  <p:sldIdLst>
    <p:sldId id="564" r:id="rId5"/>
    <p:sldId id="258" r:id="rId6"/>
    <p:sldId id="418" r:id="rId7"/>
    <p:sldId id="543" r:id="rId8"/>
    <p:sldId id="638" r:id="rId9"/>
    <p:sldId id="637" r:id="rId10"/>
    <p:sldId id="548" r:id="rId11"/>
    <p:sldId id="549" r:id="rId12"/>
    <p:sldId id="639" r:id="rId13"/>
    <p:sldId id="553" r:id="rId14"/>
    <p:sldId id="558" r:id="rId15"/>
    <p:sldId id="559" r:id="rId16"/>
    <p:sldId id="550" r:id="rId17"/>
    <p:sldId id="640" r:id="rId18"/>
    <p:sldId id="552" r:id="rId19"/>
    <p:sldId id="551" r:id="rId20"/>
    <p:sldId id="554" r:id="rId21"/>
    <p:sldId id="555" r:id="rId22"/>
    <p:sldId id="641" r:id="rId23"/>
    <p:sldId id="556" r:id="rId24"/>
    <p:sldId id="590" r:id="rId25"/>
    <p:sldId id="63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AD08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7" autoAdjust="0"/>
    <p:restoredTop sz="86385" autoAdjust="0"/>
  </p:normalViewPr>
  <p:slideViewPr>
    <p:cSldViewPr snapToGrid="0">
      <p:cViewPr varScale="1">
        <p:scale>
          <a:sx n="98" d="100"/>
          <a:sy n="98" d="100"/>
        </p:scale>
        <p:origin x="276" y="9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1C92A4-E110-42EE-B367-6E9A98F7BBA7}" type="datetimeFigureOut">
              <a:rPr lang="en-AU" smtClean="0"/>
              <a:t>25/07/2022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FC29D-AE4A-492C-89AC-917338199F3D}" type="slidenum">
              <a:rPr lang="en-AU" smtClean="0"/>
              <a:t>‹#›</a:t>
            </a:fld>
            <a:endParaRPr lang="en-AU"/>
          </a:p>
        </p:txBody>
      </p:sp>
    </p:spTree>
    <p:extLst>
      <p:ext uri="{BB962C8B-B14F-4D97-AF65-F5344CB8AC3E}">
        <p14:creationId xmlns:p14="http://schemas.microsoft.com/office/powerpoint/2010/main" val="2554107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F61EA0F-A667-4B49-8422-0062BC55E249}" type="slidenum">
              <a:rPr lang="en-US" smtClean="0"/>
              <a:t>1</a:t>
            </a:fld>
            <a:endParaRPr lang="en-US"/>
          </a:p>
        </p:txBody>
      </p:sp>
    </p:spTree>
    <p:extLst>
      <p:ext uri="{BB962C8B-B14F-4D97-AF65-F5344CB8AC3E}">
        <p14:creationId xmlns:p14="http://schemas.microsoft.com/office/powerpoint/2010/main" val="1226563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AU" sz="1800" u="non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3DFC29D-AE4A-492C-89AC-917338199F3D}" type="slidenum">
              <a:rPr lang="en-AU" smtClean="0"/>
              <a:t>10</a:t>
            </a:fld>
            <a:endParaRPr lang="en-AU"/>
          </a:p>
        </p:txBody>
      </p:sp>
    </p:spTree>
    <p:extLst>
      <p:ext uri="{BB962C8B-B14F-4D97-AF65-F5344CB8AC3E}">
        <p14:creationId xmlns:p14="http://schemas.microsoft.com/office/powerpoint/2010/main" val="2384619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200"/>
              </a:spcBef>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3DFC29D-AE4A-492C-89AC-917338199F3D}" type="slidenum">
              <a:rPr lang="en-AU" smtClean="0"/>
              <a:t>11</a:t>
            </a:fld>
            <a:endParaRPr lang="en-AU"/>
          </a:p>
        </p:txBody>
      </p:sp>
    </p:spTree>
    <p:extLst>
      <p:ext uri="{BB962C8B-B14F-4D97-AF65-F5344CB8AC3E}">
        <p14:creationId xmlns:p14="http://schemas.microsoft.com/office/powerpoint/2010/main" val="272734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200"/>
              </a:spcBef>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3DFC29D-AE4A-492C-89AC-917338199F3D}" type="slidenum">
              <a:rPr lang="en-AU" smtClean="0"/>
              <a:t>12</a:t>
            </a:fld>
            <a:endParaRPr lang="en-AU"/>
          </a:p>
        </p:txBody>
      </p:sp>
    </p:spTree>
    <p:extLst>
      <p:ext uri="{BB962C8B-B14F-4D97-AF65-F5344CB8AC3E}">
        <p14:creationId xmlns:p14="http://schemas.microsoft.com/office/powerpoint/2010/main" val="86036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200"/>
              </a:spcBef>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3DFC29D-AE4A-492C-89AC-917338199F3D}" type="slidenum">
              <a:rPr lang="en-AU" smtClean="0"/>
              <a:t>13</a:t>
            </a:fld>
            <a:endParaRPr lang="en-AU"/>
          </a:p>
        </p:txBody>
      </p:sp>
    </p:spTree>
    <p:extLst>
      <p:ext uri="{BB962C8B-B14F-4D97-AF65-F5344CB8AC3E}">
        <p14:creationId xmlns:p14="http://schemas.microsoft.com/office/powerpoint/2010/main" val="2919288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200"/>
              </a:spcBef>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3DFC29D-AE4A-492C-89AC-917338199F3D}" type="slidenum">
              <a:rPr lang="en-AU" smtClean="0"/>
              <a:t>14</a:t>
            </a:fld>
            <a:endParaRPr lang="en-AU"/>
          </a:p>
        </p:txBody>
      </p:sp>
    </p:spTree>
    <p:extLst>
      <p:ext uri="{BB962C8B-B14F-4D97-AF65-F5344CB8AC3E}">
        <p14:creationId xmlns:p14="http://schemas.microsoft.com/office/powerpoint/2010/main" val="3816540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AU" sz="1800" u="non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3DFC29D-AE4A-492C-89AC-917338199F3D}" type="slidenum">
              <a:rPr lang="en-AU" smtClean="0"/>
              <a:t>15</a:t>
            </a:fld>
            <a:endParaRPr lang="en-AU"/>
          </a:p>
        </p:txBody>
      </p:sp>
    </p:spTree>
    <p:extLst>
      <p:ext uri="{BB962C8B-B14F-4D97-AF65-F5344CB8AC3E}">
        <p14:creationId xmlns:p14="http://schemas.microsoft.com/office/powerpoint/2010/main" val="1876528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3DFC29D-AE4A-492C-89AC-917338199F3D}" type="slidenum">
              <a:rPr lang="en-AU" smtClean="0"/>
              <a:t>16</a:t>
            </a:fld>
            <a:endParaRPr lang="en-AU"/>
          </a:p>
        </p:txBody>
      </p:sp>
    </p:spTree>
    <p:extLst>
      <p:ext uri="{BB962C8B-B14F-4D97-AF65-F5344CB8AC3E}">
        <p14:creationId xmlns:p14="http://schemas.microsoft.com/office/powerpoint/2010/main" val="4002159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3DFC29D-AE4A-492C-89AC-917338199F3D}" type="slidenum">
              <a:rPr lang="en-AU" smtClean="0"/>
              <a:t>17</a:t>
            </a:fld>
            <a:endParaRPr lang="en-AU"/>
          </a:p>
        </p:txBody>
      </p:sp>
    </p:spTree>
    <p:extLst>
      <p:ext uri="{BB962C8B-B14F-4D97-AF65-F5344CB8AC3E}">
        <p14:creationId xmlns:p14="http://schemas.microsoft.com/office/powerpoint/2010/main" val="3597984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3DFC29D-AE4A-492C-89AC-917338199F3D}" type="slidenum">
              <a:rPr lang="en-AU" smtClean="0"/>
              <a:t>18</a:t>
            </a:fld>
            <a:endParaRPr lang="en-AU"/>
          </a:p>
        </p:txBody>
      </p:sp>
    </p:spTree>
    <p:extLst>
      <p:ext uri="{BB962C8B-B14F-4D97-AF65-F5344CB8AC3E}">
        <p14:creationId xmlns:p14="http://schemas.microsoft.com/office/powerpoint/2010/main" val="3464702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3DFC29D-AE4A-492C-89AC-917338199F3D}" type="slidenum">
              <a:rPr lang="en-AU" smtClean="0"/>
              <a:t>19</a:t>
            </a:fld>
            <a:endParaRPr lang="en-AU"/>
          </a:p>
        </p:txBody>
      </p:sp>
    </p:spTree>
    <p:extLst>
      <p:ext uri="{BB962C8B-B14F-4D97-AF65-F5344CB8AC3E}">
        <p14:creationId xmlns:p14="http://schemas.microsoft.com/office/powerpoint/2010/main" val="4277302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BB1405-97A7-4939-B0C1-08666212746F}"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1902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3DFC29D-AE4A-492C-89AC-917338199F3D}" type="slidenum">
              <a:rPr lang="en-AU" smtClean="0"/>
              <a:t>20</a:t>
            </a:fld>
            <a:endParaRPr lang="en-AU"/>
          </a:p>
        </p:txBody>
      </p:sp>
    </p:spTree>
    <p:extLst>
      <p:ext uri="{BB962C8B-B14F-4D97-AF65-F5344CB8AC3E}">
        <p14:creationId xmlns:p14="http://schemas.microsoft.com/office/powerpoint/2010/main" val="3847459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endParaRPr lang="en-AU"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34927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Any questions?</a:t>
            </a:r>
          </a:p>
        </p:txBody>
      </p:sp>
      <p:sp>
        <p:nvSpPr>
          <p:cNvPr id="4" name="Slide Number Placeholder 3"/>
          <p:cNvSpPr>
            <a:spLocks noGrp="1"/>
          </p:cNvSpPr>
          <p:nvPr>
            <p:ph type="sldNum" sz="quarter" idx="5"/>
          </p:nvPr>
        </p:nvSpPr>
        <p:spPr/>
        <p:txBody>
          <a:bodyPr/>
          <a:lstStyle/>
          <a:p>
            <a:fld id="{73DFC29D-AE4A-492C-89AC-917338199F3D}" type="slidenum">
              <a:rPr lang="en-AU" smtClean="0"/>
              <a:t>22</a:t>
            </a:fld>
            <a:endParaRPr lang="en-AU"/>
          </a:p>
        </p:txBody>
      </p:sp>
    </p:spTree>
    <p:extLst>
      <p:ext uri="{BB962C8B-B14F-4D97-AF65-F5344CB8AC3E}">
        <p14:creationId xmlns:p14="http://schemas.microsoft.com/office/powerpoint/2010/main" val="2046955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4281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1200"/>
              </a:spcBef>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3DFC29D-AE4A-492C-89AC-917338199F3D}" type="slidenum">
              <a:rPr lang="en-AU" smtClean="0"/>
              <a:t>4</a:t>
            </a:fld>
            <a:endParaRPr lang="en-AU"/>
          </a:p>
        </p:txBody>
      </p:sp>
    </p:spTree>
    <p:extLst>
      <p:ext uri="{BB962C8B-B14F-4D97-AF65-F5344CB8AC3E}">
        <p14:creationId xmlns:p14="http://schemas.microsoft.com/office/powerpoint/2010/main" val="3276633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200"/>
              </a:spcBef>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3DFC29D-AE4A-492C-89AC-917338199F3D}" type="slidenum">
              <a:rPr lang="en-AU" smtClean="0"/>
              <a:t>5</a:t>
            </a:fld>
            <a:endParaRPr lang="en-AU"/>
          </a:p>
        </p:txBody>
      </p:sp>
    </p:spTree>
    <p:extLst>
      <p:ext uri="{BB962C8B-B14F-4D97-AF65-F5344CB8AC3E}">
        <p14:creationId xmlns:p14="http://schemas.microsoft.com/office/powerpoint/2010/main" val="3682147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1200"/>
              </a:spcBef>
            </a:pPr>
            <a:endParaRPr lang="en-AU" sz="1800" u="sn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3DFC29D-AE4A-492C-89AC-917338199F3D}" type="slidenum">
              <a:rPr lang="en-AU" smtClean="0"/>
              <a:t>6</a:t>
            </a:fld>
            <a:endParaRPr lang="en-AU"/>
          </a:p>
        </p:txBody>
      </p:sp>
    </p:spTree>
    <p:extLst>
      <p:ext uri="{BB962C8B-B14F-4D97-AF65-F5344CB8AC3E}">
        <p14:creationId xmlns:p14="http://schemas.microsoft.com/office/powerpoint/2010/main" val="1725860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3DFC29D-AE4A-492C-89AC-917338199F3D}" type="slidenum">
              <a:rPr lang="en-AU" smtClean="0"/>
              <a:t>7</a:t>
            </a:fld>
            <a:endParaRPr lang="en-AU"/>
          </a:p>
        </p:txBody>
      </p:sp>
    </p:spTree>
    <p:extLst>
      <p:ext uri="{BB962C8B-B14F-4D97-AF65-F5344CB8AC3E}">
        <p14:creationId xmlns:p14="http://schemas.microsoft.com/office/powerpoint/2010/main" val="959994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3DFC29D-AE4A-492C-89AC-917338199F3D}" type="slidenum">
              <a:rPr lang="en-AU" smtClean="0"/>
              <a:t>8</a:t>
            </a:fld>
            <a:endParaRPr lang="en-AU"/>
          </a:p>
        </p:txBody>
      </p:sp>
    </p:spTree>
    <p:extLst>
      <p:ext uri="{BB962C8B-B14F-4D97-AF65-F5344CB8AC3E}">
        <p14:creationId xmlns:p14="http://schemas.microsoft.com/office/powerpoint/2010/main" val="2196005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AU" sz="1800" u="non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3DFC29D-AE4A-492C-89AC-917338199F3D}" type="slidenum">
              <a:rPr lang="en-AU" smtClean="0"/>
              <a:t>9</a:t>
            </a:fld>
            <a:endParaRPr lang="en-AU"/>
          </a:p>
        </p:txBody>
      </p:sp>
    </p:spTree>
    <p:extLst>
      <p:ext uri="{BB962C8B-B14F-4D97-AF65-F5344CB8AC3E}">
        <p14:creationId xmlns:p14="http://schemas.microsoft.com/office/powerpoint/2010/main" val="1708532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59CD5-3D97-4C2F-A058-3CB6C3F4D5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D9C9ADE-C2C9-4EB4-B144-5905D592E8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DFB260C-9CD1-4283-8C7D-8F9E56AB9EA5}"/>
              </a:ext>
            </a:extLst>
          </p:cNvPr>
          <p:cNvSpPr>
            <a:spLocks noGrp="1"/>
          </p:cNvSpPr>
          <p:nvPr>
            <p:ph type="dt" sz="half" idx="10"/>
          </p:nvPr>
        </p:nvSpPr>
        <p:spPr/>
        <p:txBody>
          <a:bodyPr/>
          <a:lstStyle/>
          <a:p>
            <a:fld id="{43FBA730-C35E-4F4F-A93F-2A6643D0DE14}" type="datetimeFigureOut">
              <a:rPr lang="en-AU" smtClean="0"/>
              <a:t>25/07/2022</a:t>
            </a:fld>
            <a:endParaRPr lang="en-AU"/>
          </a:p>
        </p:txBody>
      </p:sp>
      <p:sp>
        <p:nvSpPr>
          <p:cNvPr id="5" name="Footer Placeholder 4">
            <a:extLst>
              <a:ext uri="{FF2B5EF4-FFF2-40B4-BE49-F238E27FC236}">
                <a16:creationId xmlns:a16="http://schemas.microsoft.com/office/drawing/2014/main" id="{8E0348E6-551F-4D30-BCDE-6FBEDA9B825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9042FF8-9A50-43FB-B9AB-DEBDCCF3C5D6}"/>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2423075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BAF7D-EFB0-44D9-8440-FA8AD9DC7B5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8B0F3E2-559D-4402-BBB3-C890C65737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BEDDFDD-0A80-459E-8AEC-6609069E64C9}"/>
              </a:ext>
            </a:extLst>
          </p:cNvPr>
          <p:cNvSpPr>
            <a:spLocks noGrp="1"/>
          </p:cNvSpPr>
          <p:nvPr>
            <p:ph type="dt" sz="half" idx="10"/>
          </p:nvPr>
        </p:nvSpPr>
        <p:spPr/>
        <p:txBody>
          <a:bodyPr/>
          <a:lstStyle/>
          <a:p>
            <a:fld id="{43FBA730-C35E-4F4F-A93F-2A6643D0DE14}" type="datetimeFigureOut">
              <a:rPr lang="en-AU" smtClean="0"/>
              <a:t>25/07/2022</a:t>
            </a:fld>
            <a:endParaRPr lang="en-AU"/>
          </a:p>
        </p:txBody>
      </p:sp>
      <p:sp>
        <p:nvSpPr>
          <p:cNvPr id="5" name="Footer Placeholder 4">
            <a:extLst>
              <a:ext uri="{FF2B5EF4-FFF2-40B4-BE49-F238E27FC236}">
                <a16:creationId xmlns:a16="http://schemas.microsoft.com/office/drawing/2014/main" id="{19E31CB0-FAD7-40B7-BAB3-B864EBD509B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CA63BF2-4EC5-4291-8F7F-EC708DAECA4B}"/>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3635805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1C9B80-2512-45AD-B2FE-7528A3080F3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495FDB8-1F30-40B3-9261-77D640F78B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CBF6A48-86F4-47BD-8215-8BD25D3D1EB4}"/>
              </a:ext>
            </a:extLst>
          </p:cNvPr>
          <p:cNvSpPr>
            <a:spLocks noGrp="1"/>
          </p:cNvSpPr>
          <p:nvPr>
            <p:ph type="dt" sz="half" idx="10"/>
          </p:nvPr>
        </p:nvSpPr>
        <p:spPr/>
        <p:txBody>
          <a:bodyPr/>
          <a:lstStyle/>
          <a:p>
            <a:fld id="{43FBA730-C35E-4F4F-A93F-2A6643D0DE14}" type="datetimeFigureOut">
              <a:rPr lang="en-AU" smtClean="0"/>
              <a:t>25/07/2022</a:t>
            </a:fld>
            <a:endParaRPr lang="en-AU"/>
          </a:p>
        </p:txBody>
      </p:sp>
      <p:sp>
        <p:nvSpPr>
          <p:cNvPr id="5" name="Footer Placeholder 4">
            <a:extLst>
              <a:ext uri="{FF2B5EF4-FFF2-40B4-BE49-F238E27FC236}">
                <a16:creationId xmlns:a16="http://schemas.microsoft.com/office/drawing/2014/main" id="{2E65A99B-222F-4D29-810B-373EE6F4F0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600F336-6376-44DE-B1CC-D4BB7E5933B7}"/>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1062761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8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8812" y="1701800"/>
            <a:ext cx="5184775" cy="4495800"/>
          </a:xfrm>
        </p:spPr>
        <p:txBody>
          <a:bodyPr anchor="t">
            <a:noAutofit/>
          </a:bodyPr>
          <a:lstStyle>
            <a:lvl1pPr algn="l">
              <a:lnSpc>
                <a:spcPts val="6500"/>
              </a:lnSpc>
              <a:defRPr sz="6500" b="1" i="0">
                <a:solidFill>
                  <a:schemeClr val="tx2"/>
                </a:solidFill>
                <a:latin typeface="Gotham Narrow Bold" pitchFamily="50" charset="0"/>
                <a:ea typeface="Gotham Narrow Bold" pitchFamily="50" charset="0"/>
                <a:cs typeface="Gotham Narrow Bold" pitchFamily="50" charset="0"/>
              </a:defRPr>
            </a:lvl1pPr>
          </a:lstStyle>
          <a:p>
            <a:r>
              <a:rPr lang="en-AU" dirty="0"/>
              <a:t>EDIT MASTER </a:t>
            </a:r>
            <a:br>
              <a:rPr lang="en-AU" dirty="0"/>
            </a:br>
            <a:r>
              <a:rPr lang="en-AU" dirty="0"/>
              <a:t>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7400" y="391883"/>
            <a:ext cx="1217897" cy="522517"/>
          </a:xfrm>
          <a:prstGeom prst="rect">
            <a:avLst/>
          </a:prstGeom>
        </p:spPr>
      </p:pic>
    </p:spTree>
    <p:extLst>
      <p:ext uri="{BB962C8B-B14F-4D97-AF65-F5344CB8AC3E}">
        <p14:creationId xmlns:p14="http://schemas.microsoft.com/office/powerpoint/2010/main" val="1641433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Welcome Slide v1">
    <p:bg>
      <p:bgPr>
        <a:solidFill>
          <a:srgbClr val="990033"/>
        </a:solidFill>
        <a:effectLst/>
      </p:bgPr>
    </p:bg>
    <p:spTree>
      <p:nvGrpSpPr>
        <p:cNvPr id="1" name=""/>
        <p:cNvGrpSpPr/>
        <p:nvPr/>
      </p:nvGrpSpPr>
      <p:grpSpPr>
        <a:xfrm>
          <a:off x="0" y="0"/>
          <a:ext cx="0" cy="0"/>
          <a:chOff x="0" y="0"/>
          <a:chExt cx="0" cy="0"/>
        </a:xfrm>
      </p:grpSpPr>
      <p:pic>
        <p:nvPicPr>
          <p:cNvPr id="3" name="Picture 2" descr="Western Sydney University Logo">
            <a:extLst>
              <a:ext uri="{FF2B5EF4-FFF2-40B4-BE49-F238E27FC236}">
                <a16:creationId xmlns:a16="http://schemas.microsoft.com/office/drawing/2014/main" id="{D4763BB7-C310-493A-9333-AD6FCA4F9F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1698" y="441093"/>
            <a:ext cx="1768815" cy="744241"/>
          </a:xfrm>
          <a:prstGeom prst="rect">
            <a:avLst/>
          </a:prstGeom>
        </p:spPr>
      </p:pic>
      <p:sp>
        <p:nvSpPr>
          <p:cNvPr id="5" name="Text Placeholder 12">
            <a:extLst>
              <a:ext uri="{FF2B5EF4-FFF2-40B4-BE49-F238E27FC236}">
                <a16:creationId xmlns:a16="http://schemas.microsoft.com/office/drawing/2014/main" id="{3CBCF908-36C3-44ED-AFE0-02B326B0A4B2}"/>
              </a:ext>
            </a:extLst>
          </p:cNvPr>
          <p:cNvSpPr>
            <a:spLocks noGrp="1"/>
          </p:cNvSpPr>
          <p:nvPr>
            <p:ph type="body" sz="quarter" idx="12" hasCustomPrompt="1"/>
          </p:nvPr>
        </p:nvSpPr>
        <p:spPr>
          <a:xfrm>
            <a:off x="266701" y="205180"/>
            <a:ext cx="4896360" cy="471824"/>
          </a:xfrm>
          <a:prstGeom prst="rect">
            <a:avLst/>
          </a:prstGeom>
        </p:spPr>
        <p:txBody>
          <a:bodyPr>
            <a:noAutofit/>
          </a:bodyPr>
          <a:lstStyle>
            <a:lvl1pPr algn="l">
              <a:lnSpc>
                <a:spcPct val="100000"/>
              </a:lnSpc>
              <a:spcBef>
                <a:spcPts val="0"/>
              </a:spcBef>
              <a:spcAft>
                <a:spcPts val="0"/>
              </a:spcAft>
              <a:defRPr lang="en-AU" sz="1867"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School</a:t>
            </a:r>
            <a:endParaRPr lang="en-AU" dirty="0"/>
          </a:p>
        </p:txBody>
      </p:sp>
      <p:sp>
        <p:nvSpPr>
          <p:cNvPr id="8" name="Text Placeholder 12">
            <a:extLst>
              <a:ext uri="{FF2B5EF4-FFF2-40B4-BE49-F238E27FC236}">
                <a16:creationId xmlns:a16="http://schemas.microsoft.com/office/drawing/2014/main" id="{9B1C4973-DEF3-4A48-B515-44A6932AA24C}"/>
              </a:ext>
            </a:extLst>
          </p:cNvPr>
          <p:cNvSpPr>
            <a:spLocks noGrp="1"/>
          </p:cNvSpPr>
          <p:nvPr>
            <p:ph type="body" sz="quarter" idx="11" hasCustomPrompt="1"/>
          </p:nvPr>
        </p:nvSpPr>
        <p:spPr>
          <a:xfrm>
            <a:off x="266701" y="5031656"/>
            <a:ext cx="11709400" cy="1013545"/>
          </a:xfrm>
          <a:prstGeom prst="rect">
            <a:avLst/>
          </a:prstGeom>
        </p:spPr>
        <p:txBody>
          <a:bodyPr>
            <a:noAutofit/>
          </a:bodyPr>
          <a:lstStyle>
            <a:lvl1pPr algn="ctr">
              <a:lnSpc>
                <a:spcPct val="100000"/>
              </a:lnSpc>
              <a:spcBef>
                <a:spcPts val="0"/>
              </a:spcBef>
              <a:spcAft>
                <a:spcPts val="0"/>
              </a:spcAft>
              <a:defRPr lang="en-AU" sz="64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Topic</a:t>
            </a:r>
            <a:endParaRPr lang="en-AU" dirty="0"/>
          </a:p>
        </p:txBody>
      </p:sp>
      <p:sp>
        <p:nvSpPr>
          <p:cNvPr id="2" name="Title 1">
            <a:extLst>
              <a:ext uri="{FF2B5EF4-FFF2-40B4-BE49-F238E27FC236}">
                <a16:creationId xmlns:a16="http://schemas.microsoft.com/office/drawing/2014/main" id="{E87450E2-950B-4E2F-AAC4-E09964D41CCF}"/>
              </a:ext>
            </a:extLst>
          </p:cNvPr>
          <p:cNvSpPr>
            <a:spLocks noGrp="1"/>
          </p:cNvSpPr>
          <p:nvPr>
            <p:ph type="title" hasCustomPrompt="1"/>
          </p:nvPr>
        </p:nvSpPr>
        <p:spPr>
          <a:xfrm>
            <a:off x="266702" y="1506305"/>
            <a:ext cx="11594373" cy="3017020"/>
          </a:xfrm>
        </p:spPr>
        <p:txBody>
          <a:bodyPr anchor="t"/>
          <a:lstStyle>
            <a:lvl1pPr>
              <a:defRPr sz="7200"/>
            </a:lvl1pPr>
          </a:lstStyle>
          <a:p>
            <a:pPr marL="0" lvl="0" indent="0" algn="ctr" defTabSz="914377" rtl="0" eaLnBrk="1" latinLnBrk="0" hangingPunct="1">
              <a:lnSpc>
                <a:spcPct val="100000"/>
              </a:lnSpc>
              <a:spcBef>
                <a:spcPts val="0"/>
              </a:spcBef>
              <a:spcAft>
                <a:spcPts val="0"/>
              </a:spcAft>
              <a:buFontTx/>
              <a:buNone/>
            </a:pPr>
            <a:r>
              <a:rPr lang="en-US" dirty="0"/>
              <a:t>Unit Number</a:t>
            </a:r>
            <a:br>
              <a:rPr lang="en-US" dirty="0"/>
            </a:br>
            <a:r>
              <a:rPr lang="en-US" dirty="0"/>
              <a:t>Unit Name</a:t>
            </a:r>
            <a:endParaRPr lang="en-AU" dirty="0"/>
          </a:p>
        </p:txBody>
      </p:sp>
    </p:spTree>
    <p:extLst>
      <p:ext uri="{BB962C8B-B14F-4D97-AF65-F5344CB8AC3E}">
        <p14:creationId xmlns:p14="http://schemas.microsoft.com/office/powerpoint/2010/main" val="3035695198"/>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hape Photo (2)">
    <p:spTree>
      <p:nvGrpSpPr>
        <p:cNvPr id="1" name=""/>
        <p:cNvGrpSpPr/>
        <p:nvPr/>
      </p:nvGrpSpPr>
      <p:grpSpPr>
        <a:xfrm>
          <a:off x="0" y="0"/>
          <a:ext cx="0" cy="0"/>
          <a:chOff x="0" y="0"/>
          <a:chExt cx="0" cy="0"/>
        </a:xfrm>
      </p:grpSpPr>
      <p:sp>
        <p:nvSpPr>
          <p:cNvPr id="26" name="Shape 26"/>
          <p:cNvSpPr>
            <a:spLocks noGrp="1"/>
          </p:cNvSpPr>
          <p:nvPr>
            <p:ph type="sldNum" sz="quarter" idx="2"/>
          </p:nvPr>
        </p:nvSpPr>
        <p:spPr>
          <a:xfrm>
            <a:off x="215635" y="303683"/>
            <a:ext cx="436679" cy="230832"/>
          </a:xfrm>
          <a:prstGeom prst="rect">
            <a:avLst/>
          </a:prstGeom>
        </p:spPr>
        <p:txBody>
          <a:bodyPr/>
          <a:lstStyle/>
          <a:p>
            <a:fld id="{86CB4B4D-7CA3-9044-876B-883B54F8677D}" type="slidenum">
              <a:t>‹#›</a:t>
            </a:fld>
            <a:endParaRPr/>
          </a:p>
        </p:txBody>
      </p:sp>
      <p:sp>
        <p:nvSpPr>
          <p:cNvPr id="13" name="Полилиния 12"/>
          <p:cNvSpPr>
            <a:spLocks noGrp="1"/>
          </p:cNvSpPr>
          <p:nvPr>
            <p:ph type="pic" sz="quarter" idx="14"/>
          </p:nvPr>
        </p:nvSpPr>
        <p:spPr>
          <a:xfrm>
            <a:off x="6458600" y="-13062"/>
            <a:ext cx="4984597" cy="6881852"/>
          </a:xfrm>
          <a:custGeom>
            <a:avLst/>
            <a:gdLst>
              <a:gd name="connsiteX0" fmla="*/ 1503648 w 9969194"/>
              <a:gd name="connsiteY0" fmla="*/ 0 h 13763703"/>
              <a:gd name="connsiteX1" fmla="*/ 5527552 w 9969194"/>
              <a:gd name="connsiteY1" fmla="*/ 0 h 13763703"/>
              <a:gd name="connsiteX2" fmla="*/ 5527552 w 9969194"/>
              <a:gd name="connsiteY2" fmla="*/ 1227909 h 13763703"/>
              <a:gd name="connsiteX3" fmla="*/ 7022614 w 9969194"/>
              <a:gd name="connsiteY3" fmla="*/ 1227909 h 13763703"/>
              <a:gd name="connsiteX4" fmla="*/ 7022614 w 9969194"/>
              <a:gd name="connsiteY4" fmla="*/ 2794727 h 13763703"/>
              <a:gd name="connsiteX5" fmla="*/ 9969194 w 9969194"/>
              <a:gd name="connsiteY5" fmla="*/ 2794727 h 13763703"/>
              <a:gd name="connsiteX6" fmla="*/ 9969194 w 9969194"/>
              <a:gd name="connsiteY6" fmla="*/ 5957026 h 13763703"/>
              <a:gd name="connsiteX7" fmla="*/ 8950610 w 9969194"/>
              <a:gd name="connsiteY7" fmla="*/ 5957026 h 13763703"/>
              <a:gd name="connsiteX8" fmla="*/ 8950610 w 9969194"/>
              <a:gd name="connsiteY8" fmla="*/ 12565789 h 13763703"/>
              <a:gd name="connsiteX9" fmla="*/ 1869952 w 9969194"/>
              <a:gd name="connsiteY9" fmla="*/ 12565789 h 13763703"/>
              <a:gd name="connsiteX10" fmla="*/ 1869952 w 9969194"/>
              <a:gd name="connsiteY10" fmla="*/ 13763703 h 13763703"/>
              <a:gd name="connsiteX11" fmla="*/ 0 w 9969194"/>
              <a:gd name="connsiteY11" fmla="*/ 13763703 h 13763703"/>
              <a:gd name="connsiteX12" fmla="*/ 0 w 9969194"/>
              <a:gd name="connsiteY12" fmla="*/ 12096207 h 13763703"/>
              <a:gd name="connsiteX13" fmla="*/ 1503648 w 9969194"/>
              <a:gd name="connsiteY13" fmla="*/ 12096207 h 13763703"/>
              <a:gd name="connsiteX14" fmla="*/ 1503648 w 9969194"/>
              <a:gd name="connsiteY14" fmla="*/ 5147401 h 13763703"/>
              <a:gd name="connsiteX15" fmla="*/ 6808482 w 9969194"/>
              <a:gd name="connsiteY15" fmla="*/ 5147401 h 13763703"/>
              <a:gd name="connsiteX16" fmla="*/ 6808482 w 9969194"/>
              <a:gd name="connsiteY16" fmla="*/ 3088415 h 13763703"/>
              <a:gd name="connsiteX17" fmla="*/ 5160598 w 9969194"/>
              <a:gd name="connsiteY17" fmla="*/ 3088415 h 13763703"/>
              <a:gd name="connsiteX18" fmla="*/ 5160598 w 9969194"/>
              <a:gd name="connsiteY18" fmla="*/ 1436915 h 13763703"/>
              <a:gd name="connsiteX19" fmla="*/ 1503648 w 9969194"/>
              <a:gd name="connsiteY19" fmla="*/ 1436915 h 1376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969194" h="13763703">
                <a:moveTo>
                  <a:pt x="1503648" y="0"/>
                </a:moveTo>
                <a:lnTo>
                  <a:pt x="5527552" y="0"/>
                </a:lnTo>
                <a:lnTo>
                  <a:pt x="5527552" y="1227909"/>
                </a:lnTo>
                <a:lnTo>
                  <a:pt x="7022614" y="1227909"/>
                </a:lnTo>
                <a:lnTo>
                  <a:pt x="7022614" y="2794727"/>
                </a:lnTo>
                <a:lnTo>
                  <a:pt x="9969194" y="2794727"/>
                </a:lnTo>
                <a:lnTo>
                  <a:pt x="9969194" y="5957026"/>
                </a:lnTo>
                <a:lnTo>
                  <a:pt x="8950610" y="5957026"/>
                </a:lnTo>
                <a:lnTo>
                  <a:pt x="8950610" y="12565789"/>
                </a:lnTo>
                <a:lnTo>
                  <a:pt x="1869952" y="12565789"/>
                </a:lnTo>
                <a:lnTo>
                  <a:pt x="1869952" y="13763703"/>
                </a:lnTo>
                <a:lnTo>
                  <a:pt x="0" y="13763703"/>
                </a:lnTo>
                <a:lnTo>
                  <a:pt x="0" y="12096207"/>
                </a:lnTo>
                <a:lnTo>
                  <a:pt x="1503648" y="12096207"/>
                </a:lnTo>
                <a:lnTo>
                  <a:pt x="1503648" y="5147401"/>
                </a:lnTo>
                <a:lnTo>
                  <a:pt x="6808482" y="5147401"/>
                </a:lnTo>
                <a:lnTo>
                  <a:pt x="6808482" y="3088415"/>
                </a:lnTo>
                <a:lnTo>
                  <a:pt x="5160598" y="3088415"/>
                </a:lnTo>
                <a:lnTo>
                  <a:pt x="5160598" y="1436915"/>
                </a:lnTo>
                <a:lnTo>
                  <a:pt x="1503648" y="1436915"/>
                </a:lnTo>
                <a:close/>
              </a:path>
            </a:pathLst>
          </a:custGeom>
          <a:solidFill>
            <a:schemeClr val="bg1">
              <a:lumMod val="85000"/>
            </a:schemeClr>
          </a:solidFill>
          <a:ln w="3175">
            <a:miter lim="400000"/>
          </a:ln>
          <a:extLst>
            <a:ext uri="{C572A759-6A51-4108-AA02-DFA0A04FC94B}">
              <ma14:wrappingTextBoxFlag xmlns="" xmlns:ma14="http://schemas.microsoft.com/office/mac/drawingml/2011/main" val="1"/>
            </a:ext>
          </a:extLst>
        </p:spPr>
        <p:txBody>
          <a:bodyPr wrap="square">
            <a:noAutofit/>
          </a:bodyPr>
          <a:lstStyle/>
          <a:p>
            <a:r>
              <a:rPr lang="en-US"/>
              <a:t>Click icon to add picture</a:t>
            </a:r>
          </a:p>
        </p:txBody>
      </p:sp>
    </p:spTree>
    <p:extLst>
      <p:ext uri="{BB962C8B-B14F-4D97-AF65-F5344CB8AC3E}">
        <p14:creationId xmlns:p14="http://schemas.microsoft.com/office/powerpoint/2010/main" val="392182344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copy &amp; photo left">
    <p:spTree>
      <p:nvGrpSpPr>
        <p:cNvPr id="1" name=""/>
        <p:cNvGrpSpPr/>
        <p:nvPr/>
      </p:nvGrpSpPr>
      <p:grpSpPr>
        <a:xfrm>
          <a:off x="0" y="0"/>
          <a:ext cx="0" cy="0"/>
          <a:chOff x="0" y="0"/>
          <a:chExt cx="0" cy="0"/>
        </a:xfrm>
      </p:grpSpPr>
      <p:sp>
        <p:nvSpPr>
          <p:cNvPr id="6" name="Рисунок 4">
            <a:extLst>
              <a:ext uri="{FF2B5EF4-FFF2-40B4-BE49-F238E27FC236}">
                <a16:creationId xmlns:a16="http://schemas.microsoft.com/office/drawing/2014/main" id="{1F03DD34-7D81-48AB-A09A-CC4E0707C0C5}"/>
              </a:ext>
            </a:extLst>
          </p:cNvPr>
          <p:cNvSpPr>
            <a:spLocks noGrp="1"/>
          </p:cNvSpPr>
          <p:nvPr>
            <p:ph type="pic" sz="quarter" idx="13"/>
          </p:nvPr>
        </p:nvSpPr>
        <p:spPr>
          <a:xfrm>
            <a:off x="6686246" y="333971"/>
            <a:ext cx="5178287" cy="6138248"/>
          </a:xfrm>
          <a:solidFill>
            <a:schemeClr val="bg1">
              <a:lumMod val="85000"/>
            </a:schemeClr>
          </a:solidFill>
        </p:spPr>
      </p:sp>
      <p:sp>
        <p:nvSpPr>
          <p:cNvPr id="9" name="Title 1">
            <a:extLst>
              <a:ext uri="{FF2B5EF4-FFF2-40B4-BE49-F238E27FC236}">
                <a16:creationId xmlns:a16="http://schemas.microsoft.com/office/drawing/2014/main" id="{D0A9EEAB-7A05-4174-8E65-319F7A1970C9}"/>
              </a:ext>
            </a:extLst>
          </p:cNvPr>
          <p:cNvSpPr>
            <a:spLocks noGrp="1"/>
          </p:cNvSpPr>
          <p:nvPr>
            <p:ph type="title"/>
          </p:nvPr>
        </p:nvSpPr>
        <p:spPr>
          <a:xfrm>
            <a:off x="660400" y="457201"/>
            <a:ext cx="5435600" cy="1384300"/>
          </a:xfrm>
        </p:spPr>
        <p:txBody>
          <a:bodyPr anchor="t">
            <a:noAutofit/>
          </a:bodyPr>
          <a:lstStyle>
            <a:lvl1pPr>
              <a:defRPr sz="3600"/>
            </a:lvl1pPr>
          </a:lstStyle>
          <a:p>
            <a:r>
              <a:rPr lang="en-US"/>
              <a:t>Click to edit Master title style</a:t>
            </a:r>
            <a:endParaRPr lang="en-GB" dirty="0"/>
          </a:p>
        </p:txBody>
      </p:sp>
      <p:sp>
        <p:nvSpPr>
          <p:cNvPr id="10" name="Text Placeholder 5">
            <a:extLst>
              <a:ext uri="{FF2B5EF4-FFF2-40B4-BE49-F238E27FC236}">
                <a16:creationId xmlns:a16="http://schemas.microsoft.com/office/drawing/2014/main" id="{26CB2508-FAF2-4BB9-85CF-E4EACBDDD8BE}"/>
              </a:ext>
            </a:extLst>
          </p:cNvPr>
          <p:cNvSpPr>
            <a:spLocks noGrp="1"/>
          </p:cNvSpPr>
          <p:nvPr>
            <p:ph type="body" sz="quarter" idx="11"/>
          </p:nvPr>
        </p:nvSpPr>
        <p:spPr>
          <a:xfrm>
            <a:off x="660400" y="2082801"/>
            <a:ext cx="5435600" cy="4010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6914173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End Slide v1">
    <p:bg>
      <p:bgPr>
        <a:solidFill>
          <a:srgbClr val="990033"/>
        </a:solidFill>
        <a:effectLst/>
      </p:bgPr>
    </p:bg>
    <p:spTree>
      <p:nvGrpSpPr>
        <p:cNvPr id="1" name=""/>
        <p:cNvGrpSpPr/>
        <p:nvPr/>
      </p:nvGrpSpPr>
      <p:grpSpPr>
        <a:xfrm>
          <a:off x="0" y="0"/>
          <a:ext cx="0" cy="0"/>
          <a:chOff x="0" y="0"/>
          <a:chExt cx="0" cy="0"/>
        </a:xfrm>
      </p:grpSpPr>
      <p:pic>
        <p:nvPicPr>
          <p:cNvPr id="3" name="Picture 2" descr="Decorative ">
            <a:extLst>
              <a:ext uri="{FF2B5EF4-FFF2-40B4-BE49-F238E27FC236}">
                <a16:creationId xmlns:a16="http://schemas.microsoft.com/office/drawing/2014/main" id="{C3B7C749-7836-49F2-8652-225F660A8D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2585" y="1202267"/>
            <a:ext cx="3166831" cy="3951471"/>
          </a:xfrm>
          <a:prstGeom prst="rect">
            <a:avLst/>
          </a:prstGeom>
        </p:spPr>
      </p:pic>
      <p:sp>
        <p:nvSpPr>
          <p:cNvPr id="9" name="TextBox 8">
            <a:extLst>
              <a:ext uri="{FF2B5EF4-FFF2-40B4-BE49-F238E27FC236}">
                <a16:creationId xmlns:a16="http://schemas.microsoft.com/office/drawing/2014/main" id="{ED5ABB4D-5E42-4187-806D-4165665E3959}"/>
              </a:ext>
            </a:extLst>
          </p:cNvPr>
          <p:cNvSpPr txBox="1"/>
          <p:nvPr userDrawn="1"/>
        </p:nvSpPr>
        <p:spPr>
          <a:xfrm>
            <a:off x="0" y="5317179"/>
            <a:ext cx="12192000" cy="95410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WESTERNSYDNEY.EDU.AU</a:t>
            </a:r>
          </a:p>
          <a:p>
            <a:endParaRPr lang="en-AU" sz="2400" dirty="0"/>
          </a:p>
        </p:txBody>
      </p:sp>
      <p:sp>
        <p:nvSpPr>
          <p:cNvPr id="4" name="Title 3">
            <a:extLst>
              <a:ext uri="{FF2B5EF4-FFF2-40B4-BE49-F238E27FC236}">
                <a16:creationId xmlns:a16="http://schemas.microsoft.com/office/drawing/2014/main" id="{977CEBBA-D9C2-4FFE-9A6F-C3AE3A56B384}"/>
              </a:ext>
            </a:extLst>
          </p:cNvPr>
          <p:cNvSpPr>
            <a:spLocks noGrp="1"/>
          </p:cNvSpPr>
          <p:nvPr>
            <p:ph type="title"/>
          </p:nvPr>
        </p:nvSpPr>
        <p:spPr>
          <a:xfrm>
            <a:off x="0" y="-640080"/>
            <a:ext cx="11434272" cy="640080"/>
          </a:xfrm>
        </p:spPr>
        <p:txBody>
          <a:bodyPr/>
          <a:lstStyle/>
          <a:p>
            <a:r>
              <a:rPr lang="en-US"/>
              <a:t>Click to edit Master title style</a:t>
            </a:r>
            <a:endParaRPr lang="en-AU" dirty="0"/>
          </a:p>
        </p:txBody>
      </p:sp>
    </p:spTree>
    <p:extLst>
      <p:ext uri="{BB962C8B-B14F-4D97-AF65-F5344CB8AC3E}">
        <p14:creationId xmlns:p14="http://schemas.microsoft.com/office/powerpoint/2010/main" val="1766112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0A5E6-91E7-4F70-8D00-6C98F763B81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57B9D86-B85F-46B8-987C-A4960612BF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74064FA-C027-45E5-939C-98A0E428D0B5}"/>
              </a:ext>
            </a:extLst>
          </p:cNvPr>
          <p:cNvSpPr>
            <a:spLocks noGrp="1"/>
          </p:cNvSpPr>
          <p:nvPr>
            <p:ph type="dt" sz="half" idx="10"/>
          </p:nvPr>
        </p:nvSpPr>
        <p:spPr/>
        <p:txBody>
          <a:bodyPr/>
          <a:lstStyle/>
          <a:p>
            <a:fld id="{43FBA730-C35E-4F4F-A93F-2A6643D0DE14}" type="datetimeFigureOut">
              <a:rPr lang="en-AU" smtClean="0"/>
              <a:t>25/07/2022</a:t>
            </a:fld>
            <a:endParaRPr lang="en-AU"/>
          </a:p>
        </p:txBody>
      </p:sp>
      <p:sp>
        <p:nvSpPr>
          <p:cNvPr id="5" name="Footer Placeholder 4">
            <a:extLst>
              <a:ext uri="{FF2B5EF4-FFF2-40B4-BE49-F238E27FC236}">
                <a16:creationId xmlns:a16="http://schemas.microsoft.com/office/drawing/2014/main" id="{79E70A09-D699-490F-B276-EF6DAE402BF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DA7F7E1-29C0-4913-851F-20164FD5DD30}"/>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2999991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91FFC-719F-46A8-895A-A413C73CE6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B00CC9E-3528-4D85-82D0-00EAE17A6A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DCBE38-2D0F-424A-81A3-6A25DD2C07AD}"/>
              </a:ext>
            </a:extLst>
          </p:cNvPr>
          <p:cNvSpPr>
            <a:spLocks noGrp="1"/>
          </p:cNvSpPr>
          <p:nvPr>
            <p:ph type="dt" sz="half" idx="10"/>
          </p:nvPr>
        </p:nvSpPr>
        <p:spPr/>
        <p:txBody>
          <a:bodyPr/>
          <a:lstStyle/>
          <a:p>
            <a:fld id="{43FBA730-C35E-4F4F-A93F-2A6643D0DE14}" type="datetimeFigureOut">
              <a:rPr lang="en-AU" smtClean="0"/>
              <a:t>25/07/2022</a:t>
            </a:fld>
            <a:endParaRPr lang="en-AU"/>
          </a:p>
        </p:txBody>
      </p:sp>
      <p:sp>
        <p:nvSpPr>
          <p:cNvPr id="5" name="Footer Placeholder 4">
            <a:extLst>
              <a:ext uri="{FF2B5EF4-FFF2-40B4-BE49-F238E27FC236}">
                <a16:creationId xmlns:a16="http://schemas.microsoft.com/office/drawing/2014/main" id="{583369DF-C2BA-475E-8E08-D3FD18DB312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B55A33A-35EF-4D11-B4EB-D3A4610A3110}"/>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2759529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D96D0-FB44-4BA7-B4D8-75A28B3F4D9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FA2568A-01A9-44D0-9FA6-29E1DDE4F9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99A217E-3363-439D-9579-59A1714924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EC733B1E-B56B-45BE-ABEF-611731666BA9}"/>
              </a:ext>
            </a:extLst>
          </p:cNvPr>
          <p:cNvSpPr>
            <a:spLocks noGrp="1"/>
          </p:cNvSpPr>
          <p:nvPr>
            <p:ph type="dt" sz="half" idx="10"/>
          </p:nvPr>
        </p:nvSpPr>
        <p:spPr/>
        <p:txBody>
          <a:bodyPr/>
          <a:lstStyle/>
          <a:p>
            <a:fld id="{43FBA730-C35E-4F4F-A93F-2A6643D0DE14}" type="datetimeFigureOut">
              <a:rPr lang="en-AU" smtClean="0"/>
              <a:t>25/07/2022</a:t>
            </a:fld>
            <a:endParaRPr lang="en-AU"/>
          </a:p>
        </p:txBody>
      </p:sp>
      <p:sp>
        <p:nvSpPr>
          <p:cNvPr id="6" name="Footer Placeholder 5">
            <a:extLst>
              <a:ext uri="{FF2B5EF4-FFF2-40B4-BE49-F238E27FC236}">
                <a16:creationId xmlns:a16="http://schemas.microsoft.com/office/drawing/2014/main" id="{D8D00BB1-8A35-4B3F-9ACD-0A8B08CEFAA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B352376-7860-4871-8CAC-D404E0E40655}"/>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2770446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037D3-D83C-4D79-A1B0-6A791EECBE9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092091A-C424-4E8E-89F1-F50906AC2F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E64E6E-1B69-4CF3-9DDD-97332FC275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166ED257-0898-4000-8AF4-3A54A9BB49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F828F6-F2C4-46C0-9BE0-C7741DCA29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9F4A90A-1E73-4F8E-96F0-CAA4B53DA967}"/>
              </a:ext>
            </a:extLst>
          </p:cNvPr>
          <p:cNvSpPr>
            <a:spLocks noGrp="1"/>
          </p:cNvSpPr>
          <p:nvPr>
            <p:ph type="dt" sz="half" idx="10"/>
          </p:nvPr>
        </p:nvSpPr>
        <p:spPr/>
        <p:txBody>
          <a:bodyPr/>
          <a:lstStyle/>
          <a:p>
            <a:fld id="{43FBA730-C35E-4F4F-A93F-2A6643D0DE14}" type="datetimeFigureOut">
              <a:rPr lang="en-AU" smtClean="0"/>
              <a:t>25/07/2022</a:t>
            </a:fld>
            <a:endParaRPr lang="en-AU"/>
          </a:p>
        </p:txBody>
      </p:sp>
      <p:sp>
        <p:nvSpPr>
          <p:cNvPr id="8" name="Footer Placeholder 7">
            <a:extLst>
              <a:ext uri="{FF2B5EF4-FFF2-40B4-BE49-F238E27FC236}">
                <a16:creationId xmlns:a16="http://schemas.microsoft.com/office/drawing/2014/main" id="{E13CBB45-88AF-482E-B868-779344B3C04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8B316877-2650-420E-80DE-A9D549993EF0}"/>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1101187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14F70-7F78-4B80-83D4-F9074CE97D4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5D8751E-2606-44F8-924D-6000CD2A6D37}"/>
              </a:ext>
            </a:extLst>
          </p:cNvPr>
          <p:cNvSpPr>
            <a:spLocks noGrp="1"/>
          </p:cNvSpPr>
          <p:nvPr>
            <p:ph type="dt" sz="half" idx="10"/>
          </p:nvPr>
        </p:nvSpPr>
        <p:spPr/>
        <p:txBody>
          <a:bodyPr/>
          <a:lstStyle/>
          <a:p>
            <a:fld id="{43FBA730-C35E-4F4F-A93F-2A6643D0DE14}" type="datetimeFigureOut">
              <a:rPr lang="en-AU" smtClean="0"/>
              <a:t>25/07/2022</a:t>
            </a:fld>
            <a:endParaRPr lang="en-AU"/>
          </a:p>
        </p:txBody>
      </p:sp>
      <p:sp>
        <p:nvSpPr>
          <p:cNvPr id="4" name="Footer Placeholder 3">
            <a:extLst>
              <a:ext uri="{FF2B5EF4-FFF2-40B4-BE49-F238E27FC236}">
                <a16:creationId xmlns:a16="http://schemas.microsoft.com/office/drawing/2014/main" id="{CA296749-0300-470F-BED8-35DB06AB4DD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F9D8CB2-08DE-4996-AB20-48E5F8236B12}"/>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3121735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5A2302-D475-4395-9150-2ADB9570C380}"/>
              </a:ext>
            </a:extLst>
          </p:cNvPr>
          <p:cNvSpPr>
            <a:spLocks noGrp="1"/>
          </p:cNvSpPr>
          <p:nvPr>
            <p:ph type="dt" sz="half" idx="10"/>
          </p:nvPr>
        </p:nvSpPr>
        <p:spPr/>
        <p:txBody>
          <a:bodyPr/>
          <a:lstStyle/>
          <a:p>
            <a:fld id="{43FBA730-C35E-4F4F-A93F-2A6643D0DE14}" type="datetimeFigureOut">
              <a:rPr lang="en-AU" smtClean="0"/>
              <a:t>25/07/2022</a:t>
            </a:fld>
            <a:endParaRPr lang="en-AU"/>
          </a:p>
        </p:txBody>
      </p:sp>
      <p:sp>
        <p:nvSpPr>
          <p:cNvPr id="3" name="Footer Placeholder 2">
            <a:extLst>
              <a:ext uri="{FF2B5EF4-FFF2-40B4-BE49-F238E27FC236}">
                <a16:creationId xmlns:a16="http://schemas.microsoft.com/office/drawing/2014/main" id="{C9D2E075-21AE-4AB4-91A0-DDC67010435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87385BC-24E8-49B9-BBDC-551CF9003888}"/>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3042699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FE63B-B394-4D91-8EAE-87FEEFFC01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FFA3EF18-048D-4118-905E-405C59A707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F7F76B1-5C2F-48D2-99FA-E0B3E2F459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9531DA-0343-4B92-ABFC-61CAB19E7DAF}"/>
              </a:ext>
            </a:extLst>
          </p:cNvPr>
          <p:cNvSpPr>
            <a:spLocks noGrp="1"/>
          </p:cNvSpPr>
          <p:nvPr>
            <p:ph type="dt" sz="half" idx="10"/>
          </p:nvPr>
        </p:nvSpPr>
        <p:spPr/>
        <p:txBody>
          <a:bodyPr/>
          <a:lstStyle/>
          <a:p>
            <a:fld id="{43FBA730-C35E-4F4F-A93F-2A6643D0DE14}" type="datetimeFigureOut">
              <a:rPr lang="en-AU" smtClean="0"/>
              <a:t>25/07/2022</a:t>
            </a:fld>
            <a:endParaRPr lang="en-AU"/>
          </a:p>
        </p:txBody>
      </p:sp>
      <p:sp>
        <p:nvSpPr>
          <p:cNvPr id="6" name="Footer Placeholder 5">
            <a:extLst>
              <a:ext uri="{FF2B5EF4-FFF2-40B4-BE49-F238E27FC236}">
                <a16:creationId xmlns:a16="http://schemas.microsoft.com/office/drawing/2014/main" id="{D9719CC3-9962-4168-AA18-99739A85C49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E8EA1EF-DB24-4488-9069-8EAE3046E2D5}"/>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877411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37ACE-57EA-41D4-832D-1E8144300D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C41F884B-C755-467B-B0CB-E77C528E46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9ED8172D-1135-4D13-813F-5769A836F4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194E66-A294-41F0-B645-57999A6310D1}"/>
              </a:ext>
            </a:extLst>
          </p:cNvPr>
          <p:cNvSpPr>
            <a:spLocks noGrp="1"/>
          </p:cNvSpPr>
          <p:nvPr>
            <p:ph type="dt" sz="half" idx="10"/>
          </p:nvPr>
        </p:nvSpPr>
        <p:spPr/>
        <p:txBody>
          <a:bodyPr/>
          <a:lstStyle/>
          <a:p>
            <a:fld id="{43FBA730-C35E-4F4F-A93F-2A6643D0DE14}" type="datetimeFigureOut">
              <a:rPr lang="en-AU" smtClean="0"/>
              <a:t>25/07/2022</a:t>
            </a:fld>
            <a:endParaRPr lang="en-AU"/>
          </a:p>
        </p:txBody>
      </p:sp>
      <p:sp>
        <p:nvSpPr>
          <p:cNvPr id="6" name="Footer Placeholder 5">
            <a:extLst>
              <a:ext uri="{FF2B5EF4-FFF2-40B4-BE49-F238E27FC236}">
                <a16:creationId xmlns:a16="http://schemas.microsoft.com/office/drawing/2014/main" id="{D22CE448-BC6D-43E9-AA3B-F62953ABEE4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E3F64C3-BA6D-4DC0-8C84-0C316B909551}"/>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1474646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6F6CAA-28AE-4E90-90C6-8728991854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4FDD96D-2798-4B78-BCA7-C0092D67DE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CA1D4CC-09DE-435E-9E32-7EDAC5F2C6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FBA730-C35E-4F4F-A93F-2A6643D0DE14}" type="datetimeFigureOut">
              <a:rPr lang="en-AU" smtClean="0"/>
              <a:t>25/07/2022</a:t>
            </a:fld>
            <a:endParaRPr lang="en-AU"/>
          </a:p>
        </p:txBody>
      </p:sp>
      <p:sp>
        <p:nvSpPr>
          <p:cNvPr id="5" name="Footer Placeholder 4">
            <a:extLst>
              <a:ext uri="{FF2B5EF4-FFF2-40B4-BE49-F238E27FC236}">
                <a16:creationId xmlns:a16="http://schemas.microsoft.com/office/drawing/2014/main" id="{01476DF5-4581-4819-9C07-ECC2074BA9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209ED1E6-CE4C-4DC0-A882-A6D9AF1EB7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4C8971-0770-4B83-B864-7EF3C1220F51}" type="slidenum">
              <a:rPr lang="en-AU" smtClean="0"/>
              <a:t>‹#›</a:t>
            </a:fld>
            <a:endParaRPr lang="en-AU"/>
          </a:p>
        </p:txBody>
      </p:sp>
    </p:spTree>
    <p:extLst>
      <p:ext uri="{BB962C8B-B14F-4D97-AF65-F5344CB8AC3E}">
        <p14:creationId xmlns:p14="http://schemas.microsoft.com/office/powerpoint/2010/main" val="30508988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9" r:id="rId12"/>
    <p:sldLayoutId id="2147483681" r:id="rId13"/>
    <p:sldLayoutId id="2147483682" r:id="rId14"/>
    <p:sldLayoutId id="2147483683" r:id="rId15"/>
    <p:sldLayoutId id="214748368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s://lf.westernsydney.edu.au/engage/technology/digital-learning-threshold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f.westernsydney.edu.au/docs/template-icons/index.html"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hyperlink" Target="https://lf.westernsydney.edu.au/support/#content-editor" TargetMode="Externa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hyperlink" Target="https://lf.westernsydney.edu.au/support/#content-repository"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www.westernsydney.edu.au/digital_futures/dft/services_and_resources/Learning_Futures_Online_Workshops/LF_Workshop_Schedule"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27.tmp"/><Relationship Id="rId5" Type="http://schemas.openxmlformats.org/officeDocument/2006/relationships/hyperlink" Target="https://www.vision6.com.au/ch/81515/17x4f/2480098/QW5osZGhHEkPlUAGUtbtIWjh10z4kGwgOKuNgwSf.html" TargetMode="External"/><Relationship Id="rId4" Type="http://schemas.openxmlformats.org/officeDocument/2006/relationships/hyperlink" Target="https://lf.westernsydney.edu.au/support/"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1FFAAA-84B2-4715-8180-85373963B977}"/>
              </a:ext>
            </a:extLst>
          </p:cNvPr>
          <p:cNvSpPr>
            <a:spLocks noGrp="1"/>
          </p:cNvSpPr>
          <p:nvPr>
            <p:ph type="title"/>
          </p:nvPr>
        </p:nvSpPr>
        <p:spPr>
          <a:xfrm>
            <a:off x="513253" y="2295981"/>
            <a:ext cx="9953068" cy="2336516"/>
          </a:xfrm>
        </p:spPr>
        <p:txBody>
          <a:bodyPr/>
          <a:lstStyle/>
          <a:p>
            <a:r>
              <a:rPr lang="en-AU" sz="6400" b="1" dirty="0"/>
              <a:t>vUWS Orientation</a:t>
            </a:r>
          </a:p>
        </p:txBody>
      </p:sp>
      <p:sp>
        <p:nvSpPr>
          <p:cNvPr id="5" name="TextBox 4">
            <a:extLst>
              <a:ext uri="{FF2B5EF4-FFF2-40B4-BE49-F238E27FC236}">
                <a16:creationId xmlns:a16="http://schemas.microsoft.com/office/drawing/2014/main" id="{8E7BF906-8F60-4583-BB82-6503D0918AD3}"/>
              </a:ext>
            </a:extLst>
          </p:cNvPr>
          <p:cNvSpPr txBox="1"/>
          <p:nvPr/>
        </p:nvSpPr>
        <p:spPr>
          <a:xfrm>
            <a:off x="5489787" y="5055215"/>
            <a:ext cx="6096000" cy="1107996"/>
          </a:xfrm>
          <a:prstGeom prst="rect">
            <a:avLst/>
          </a:prstGeom>
          <a:noFill/>
        </p:spPr>
        <p:txBody>
          <a:bodyPr wrap="square">
            <a:spAutoFit/>
          </a:bodyPr>
          <a:lstStyle/>
          <a:p>
            <a:pPr algn="r"/>
            <a:r>
              <a:rPr lang="en-AU" sz="2200" dirty="0"/>
              <a:t>Presenter:</a:t>
            </a:r>
            <a:r>
              <a:rPr lang="en-AU" sz="2200" i="1" dirty="0"/>
              <a:t> Stephanie Lynch</a:t>
            </a:r>
          </a:p>
          <a:p>
            <a:pPr algn="r"/>
            <a:r>
              <a:rPr lang="en-AU" sz="2200" i="1" dirty="0"/>
              <a:t>Digital Learning Administration Officer,</a:t>
            </a:r>
          </a:p>
          <a:p>
            <a:pPr algn="r"/>
            <a:r>
              <a:rPr lang="en-AU" sz="2200" i="1" dirty="0"/>
              <a:t>Learning Futures</a:t>
            </a:r>
          </a:p>
        </p:txBody>
      </p:sp>
    </p:spTree>
    <p:extLst>
      <p:ext uri="{BB962C8B-B14F-4D97-AF65-F5344CB8AC3E}">
        <p14:creationId xmlns:p14="http://schemas.microsoft.com/office/powerpoint/2010/main" val="3363087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622928" y="342149"/>
            <a:ext cx="2420523"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0" b="1" i="0" u="none" strike="noStrike" kern="1200" cap="none" spc="0" normalizeH="0" baseline="0" noProof="0" dirty="0">
                <a:ln>
                  <a:noFill/>
                </a:ln>
                <a:solidFill>
                  <a:srgbClr val="990033"/>
                </a:solidFill>
                <a:effectLst/>
                <a:uLnTx/>
                <a:uFillTx/>
                <a:latin typeface="+mn-lt"/>
                <a:ea typeface="+mn-ea"/>
                <a:cs typeface="+mn-cs"/>
              </a:rPr>
              <a:t>Cortex</a:t>
            </a:r>
          </a:p>
        </p:txBody>
      </p:sp>
      <p:pic>
        <p:nvPicPr>
          <p:cNvPr id="1026" name="Picture 2">
            <a:extLst>
              <a:ext uri="{FF2B5EF4-FFF2-40B4-BE49-F238E27FC236}">
                <a16:creationId xmlns:a16="http://schemas.microsoft.com/office/drawing/2014/main" id="{9C9BCC7F-EBB0-4EC4-8A89-1BACF8C94561}"/>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889" b="20408"/>
          <a:stretch/>
        </p:blipFill>
        <p:spPr bwMode="auto">
          <a:xfrm>
            <a:off x="336709" y="1890898"/>
            <a:ext cx="3367245" cy="4571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B7297DB-9706-4192-94B0-B6A3EAD55BCE}"/>
              </a:ext>
              <a:ext uri="{C183D7F6-B498-43B3-948B-1728B52AA6E4}">
                <adec:decorative xmlns:adec="http://schemas.microsoft.com/office/drawing/2017/decorative" val="1"/>
              </a:ext>
            </a:extLst>
          </p:cNvPr>
          <p:cNvPicPr>
            <a:picLocks noChangeAspect="1"/>
          </p:cNvPicPr>
          <p:nvPr/>
        </p:nvPicPr>
        <p:blipFill rotWithShape="1">
          <a:blip r:embed="rId4"/>
          <a:srcRect l="4257" r="4454"/>
          <a:stretch/>
        </p:blipFill>
        <p:spPr>
          <a:xfrm>
            <a:off x="6096000" y="1817142"/>
            <a:ext cx="3217225" cy="4572000"/>
          </a:xfrm>
          <a:prstGeom prst="rect">
            <a:avLst/>
          </a:prstGeom>
        </p:spPr>
      </p:pic>
      <p:sp>
        <p:nvSpPr>
          <p:cNvPr id="6" name="TextBox 5">
            <a:extLst>
              <a:ext uri="{FF2B5EF4-FFF2-40B4-BE49-F238E27FC236}">
                <a16:creationId xmlns:a16="http://schemas.microsoft.com/office/drawing/2014/main" id="{988D71FA-BD98-4A10-A5E9-D2066EFA3BB2}"/>
              </a:ext>
            </a:extLst>
          </p:cNvPr>
          <p:cNvSpPr txBox="1"/>
          <p:nvPr/>
        </p:nvSpPr>
        <p:spPr>
          <a:xfrm>
            <a:off x="3774281" y="1875659"/>
            <a:ext cx="1934051" cy="3473515"/>
          </a:xfrm>
          <a:prstGeom prst="rect">
            <a:avLst/>
          </a:prstGeom>
          <a:noFill/>
        </p:spPr>
        <p:txBody>
          <a:bodyPr wrap="square">
            <a:spAutoFit/>
          </a:bodyPr>
          <a:lstStyle/>
          <a:p>
            <a:pPr>
              <a:lnSpc>
                <a:spcPct val="107000"/>
              </a:lnSpc>
              <a:spcAft>
                <a:spcPts val="800"/>
              </a:spcAft>
            </a:pPr>
            <a:r>
              <a:rPr lang="en-AU" sz="2000" b="1" dirty="0">
                <a:effectLst/>
                <a:latin typeface="Calibri" panose="020F0502020204030204" pitchFamily="34" charset="0"/>
                <a:ea typeface="Calibri" panose="020F0502020204030204" pitchFamily="34" charset="0"/>
                <a:cs typeface="Times New Roman" panose="02020603050405020304" pitchFamily="18" charset="0"/>
              </a:rPr>
              <a:t>Student view on mobile device </a:t>
            </a:r>
            <a:r>
              <a:rPr lang="en-AU" sz="2000" b="1" u="sng" dirty="0">
                <a:effectLst/>
                <a:latin typeface="Calibri" panose="020F0502020204030204" pitchFamily="34" charset="0"/>
                <a:ea typeface="Calibri" panose="020F0502020204030204" pitchFamily="34" charset="0"/>
                <a:cs typeface="Times New Roman" panose="02020603050405020304" pitchFamily="18" charset="0"/>
              </a:rPr>
              <a:t>with</a:t>
            </a:r>
            <a:r>
              <a:rPr lang="en-AU" sz="2000" b="1" dirty="0">
                <a:effectLst/>
                <a:latin typeface="Calibri" panose="020F0502020204030204" pitchFamily="34" charset="0"/>
                <a:ea typeface="Calibri" panose="020F0502020204030204" pitchFamily="34" charset="0"/>
                <a:cs typeface="Times New Roman" panose="02020603050405020304" pitchFamily="18" charset="0"/>
              </a:rPr>
              <a:t> template.</a:t>
            </a:r>
          </a:p>
          <a:p>
            <a:pPr>
              <a:lnSpc>
                <a:spcPct val="107000"/>
              </a:lnSpc>
              <a:spcAft>
                <a:spcPts val="800"/>
              </a:spcAft>
            </a:pPr>
            <a:r>
              <a:rPr lang="en-AU" sz="2000" dirty="0">
                <a:latin typeface="Calibri" panose="020F0502020204030204" pitchFamily="34" charset="0"/>
                <a:ea typeface="Calibri" panose="020F0502020204030204" pitchFamily="34" charset="0"/>
                <a:cs typeface="Times New Roman" panose="02020603050405020304" pitchFamily="18" charset="0"/>
              </a:rPr>
              <a:t>You can see the item and video is centred to the device and also has the option to skip through video’s 1-7.</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945FD6F2-EB4C-4966-A714-BE46B1444B9D}"/>
              </a:ext>
            </a:extLst>
          </p:cNvPr>
          <p:cNvSpPr txBox="1"/>
          <p:nvPr/>
        </p:nvSpPr>
        <p:spPr>
          <a:xfrm>
            <a:off x="9494520" y="1786662"/>
            <a:ext cx="2580799" cy="4132157"/>
          </a:xfrm>
          <a:prstGeom prst="rect">
            <a:avLst/>
          </a:prstGeom>
          <a:noFill/>
        </p:spPr>
        <p:txBody>
          <a:bodyPr wrap="square">
            <a:spAutoFit/>
          </a:bodyPr>
          <a:lstStyle/>
          <a:p>
            <a:pPr>
              <a:lnSpc>
                <a:spcPct val="107000"/>
              </a:lnSpc>
              <a:spcAft>
                <a:spcPts val="800"/>
              </a:spcAft>
            </a:pPr>
            <a:r>
              <a:rPr lang="en-AU" sz="2000" b="1" dirty="0">
                <a:effectLst/>
                <a:latin typeface="Calibri" panose="020F0502020204030204" pitchFamily="34" charset="0"/>
                <a:ea typeface="Calibri" panose="020F0502020204030204" pitchFamily="34" charset="0"/>
                <a:cs typeface="Times New Roman" panose="02020603050405020304" pitchFamily="18" charset="0"/>
              </a:rPr>
              <a:t>Student view on mobile device </a:t>
            </a:r>
            <a:r>
              <a:rPr lang="en-AU" sz="2000" b="1" u="sng" dirty="0">
                <a:effectLst/>
                <a:latin typeface="Calibri" panose="020F0502020204030204" pitchFamily="34" charset="0"/>
                <a:ea typeface="Calibri" panose="020F0502020204030204" pitchFamily="34" charset="0"/>
                <a:cs typeface="Times New Roman" panose="02020603050405020304" pitchFamily="18" charset="0"/>
              </a:rPr>
              <a:t>without</a:t>
            </a:r>
            <a:r>
              <a:rPr lang="en-AU" sz="2000" b="1" dirty="0">
                <a:effectLst/>
                <a:latin typeface="Calibri" panose="020F0502020204030204" pitchFamily="34" charset="0"/>
                <a:ea typeface="Calibri" panose="020F0502020204030204" pitchFamily="34" charset="0"/>
                <a:cs typeface="Times New Roman" panose="02020603050405020304" pitchFamily="18" charset="0"/>
              </a:rPr>
              <a:t> template.</a:t>
            </a:r>
          </a:p>
          <a:p>
            <a:pPr>
              <a:lnSpc>
                <a:spcPct val="107000"/>
              </a:lnSpc>
              <a:spcAft>
                <a:spcPts val="800"/>
              </a:spcAft>
            </a:pPr>
            <a:r>
              <a:rPr lang="en-AU" sz="2000" dirty="0">
                <a:latin typeface="Calibri" panose="020F0502020204030204" pitchFamily="34" charset="0"/>
                <a:ea typeface="Calibri" panose="020F0502020204030204" pitchFamily="34" charset="0"/>
                <a:cs typeface="Times New Roman" panose="02020603050405020304" pitchFamily="18" charset="0"/>
              </a:rPr>
              <a:t>You can see that without the [Template] the video does not fit within the screen and you lose the multiple video function, you will need to scroll through numerous videos.</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0762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2928" y="342149"/>
            <a:ext cx="8753084" cy="1015663"/>
          </a:xfrm>
          <a:prstGeom prst="rect">
            <a:avLst/>
          </a:prstGeom>
          <a:noFill/>
        </p:spPr>
        <p:txBody>
          <a:bodyPr wrap="square" rtlCol="0">
            <a:spAutoFit/>
          </a:bodyPr>
          <a:lstStyle/>
          <a:p>
            <a:r>
              <a:rPr lang="en-AU" sz="6000" b="1" dirty="0">
                <a:solidFill>
                  <a:srgbClr val="990033"/>
                </a:solidFill>
              </a:rPr>
              <a:t>Cortex</a:t>
            </a:r>
          </a:p>
        </p:txBody>
      </p:sp>
      <p:sp>
        <p:nvSpPr>
          <p:cNvPr id="11" name="TextBox 10">
            <a:extLst>
              <a:ext uri="{FF2B5EF4-FFF2-40B4-BE49-F238E27FC236}">
                <a16:creationId xmlns:a16="http://schemas.microsoft.com/office/drawing/2014/main" id="{4258E6C8-1E43-4657-867B-6294A290A254}"/>
              </a:ext>
            </a:extLst>
          </p:cNvPr>
          <p:cNvSpPr txBox="1"/>
          <p:nvPr/>
        </p:nvSpPr>
        <p:spPr>
          <a:xfrm>
            <a:off x="6830090" y="3325954"/>
            <a:ext cx="5083473" cy="470000"/>
          </a:xfrm>
          <a:prstGeom prst="rect">
            <a:avLst/>
          </a:prstGeom>
          <a:noFill/>
        </p:spPr>
        <p:txBody>
          <a:bodyPr wrap="square">
            <a:spAutoFit/>
          </a:bodyPr>
          <a:lstStyle/>
          <a:p>
            <a:pPr>
              <a:lnSpc>
                <a:spcPct val="107000"/>
              </a:lnSpc>
              <a:spcAft>
                <a:spcPts val="80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Click Suggested Learning Thresholds</a:t>
            </a:r>
          </a:p>
        </p:txBody>
      </p:sp>
      <p:sp>
        <p:nvSpPr>
          <p:cNvPr id="12" name="TextBox 11">
            <a:extLst>
              <a:ext uri="{FF2B5EF4-FFF2-40B4-BE49-F238E27FC236}">
                <a16:creationId xmlns:a16="http://schemas.microsoft.com/office/drawing/2014/main" id="{1F2A79A7-9F09-4D83-81E7-52E181335F60}"/>
              </a:ext>
            </a:extLst>
          </p:cNvPr>
          <p:cNvSpPr txBox="1"/>
          <p:nvPr/>
        </p:nvSpPr>
        <p:spPr>
          <a:xfrm>
            <a:off x="6830090" y="4083434"/>
            <a:ext cx="4454745" cy="1260345"/>
          </a:xfrm>
          <a:prstGeom prst="rect">
            <a:avLst/>
          </a:prstGeom>
          <a:noFill/>
        </p:spPr>
        <p:txBody>
          <a:bodyPr wrap="square">
            <a:spAutoFit/>
          </a:bodyPr>
          <a:lstStyle/>
          <a:p>
            <a:pPr>
              <a:lnSpc>
                <a:spcPct val="107000"/>
              </a:lnSpc>
              <a:spcAft>
                <a:spcPts val="80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Your DLTs will appear, you can select read more for more information on the particular DLT</a:t>
            </a:r>
          </a:p>
        </p:txBody>
      </p:sp>
      <p:sp>
        <p:nvSpPr>
          <p:cNvPr id="13" name="TextBox 12">
            <a:extLst>
              <a:ext uri="{FF2B5EF4-FFF2-40B4-BE49-F238E27FC236}">
                <a16:creationId xmlns:a16="http://schemas.microsoft.com/office/drawing/2014/main" id="{479724CD-98AE-47A9-812D-D8C5F7EA451F}"/>
              </a:ext>
            </a:extLst>
          </p:cNvPr>
          <p:cNvSpPr txBox="1"/>
          <p:nvPr/>
        </p:nvSpPr>
        <p:spPr>
          <a:xfrm>
            <a:off x="732112" y="1224131"/>
            <a:ext cx="6097978" cy="553998"/>
          </a:xfrm>
          <a:prstGeom prst="rect">
            <a:avLst/>
          </a:prstGeom>
          <a:noFill/>
        </p:spPr>
        <p:txBody>
          <a:bodyPr wrap="square">
            <a:spAutoFit/>
          </a:bodyPr>
          <a:lstStyle/>
          <a:p>
            <a:r>
              <a:rPr lang="en-AU" sz="3000" b="1" dirty="0"/>
              <a:t>Digital Learning Thresholds</a:t>
            </a:r>
          </a:p>
        </p:txBody>
      </p:sp>
      <p:pic>
        <p:nvPicPr>
          <p:cNvPr id="5" name="Picture 4">
            <a:extLst>
              <a:ext uri="{FF2B5EF4-FFF2-40B4-BE49-F238E27FC236}">
                <a16:creationId xmlns:a16="http://schemas.microsoft.com/office/drawing/2014/main" id="{D4FFB04F-1C69-4900-B13C-840D81017EF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2928" y="2239794"/>
            <a:ext cx="5288739" cy="36844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3" name="Straight Arrow Connector 2">
            <a:extLst>
              <a:ext uri="{FF2B5EF4-FFF2-40B4-BE49-F238E27FC236}">
                <a16:creationId xmlns:a16="http://schemas.microsoft.com/office/drawing/2014/main" id="{1BDEA5E5-E564-41BD-88A3-6EC31933C78D}"/>
              </a:ext>
              <a:ext uri="{C183D7F6-B498-43B3-948B-1728B52AA6E4}">
                <adec:decorative xmlns:adec="http://schemas.microsoft.com/office/drawing/2017/decorative" val="1"/>
              </a:ext>
            </a:extLst>
          </p:cNvPr>
          <p:cNvCxnSpPr>
            <a:cxnSpLocks/>
          </p:cNvCxnSpPr>
          <p:nvPr/>
        </p:nvCxnSpPr>
        <p:spPr>
          <a:xfrm flipH="1">
            <a:off x="3863663" y="3566160"/>
            <a:ext cx="2826697" cy="348"/>
          </a:xfrm>
          <a:prstGeom prst="straightConnector1">
            <a:avLst/>
          </a:prstGeom>
          <a:ln w="76200">
            <a:solidFill>
              <a:srgbClr val="99003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2C02FAE-D9A4-4307-803D-B10F3496E2BE}"/>
              </a:ext>
              <a:ext uri="{C183D7F6-B498-43B3-948B-1728B52AA6E4}">
                <adec:decorative xmlns:adec="http://schemas.microsoft.com/office/drawing/2017/decorative" val="1"/>
              </a:ext>
            </a:extLst>
          </p:cNvPr>
          <p:cNvCxnSpPr>
            <a:cxnSpLocks/>
          </p:cNvCxnSpPr>
          <p:nvPr/>
        </p:nvCxnSpPr>
        <p:spPr>
          <a:xfrm flipH="1">
            <a:off x="4585921" y="4648200"/>
            <a:ext cx="2104439" cy="882875"/>
          </a:xfrm>
          <a:prstGeom prst="straightConnector1">
            <a:avLst/>
          </a:prstGeom>
          <a:ln w="76200">
            <a:solidFill>
              <a:srgbClr val="990033"/>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208CB0F-1C43-4942-AFED-C1B2B264E5D6}"/>
              </a:ext>
            </a:extLst>
          </p:cNvPr>
          <p:cNvSpPr txBox="1"/>
          <p:nvPr/>
        </p:nvSpPr>
        <p:spPr>
          <a:xfrm>
            <a:off x="732112" y="6160371"/>
            <a:ext cx="10408328" cy="646331"/>
          </a:xfrm>
          <a:prstGeom prst="rect">
            <a:avLst/>
          </a:prstGeom>
          <a:noFill/>
        </p:spPr>
        <p:txBody>
          <a:bodyPr wrap="square">
            <a:spAutoFit/>
          </a:bodyPr>
          <a:lstStyle/>
          <a:p>
            <a:r>
              <a:rPr lang="en-AU" b="1" dirty="0"/>
              <a:t>Digital Learning Thresholds: </a:t>
            </a:r>
            <a:r>
              <a:rPr lang="en-AU" dirty="0">
                <a:hlinkClick r:id="rId4"/>
              </a:rPr>
              <a:t>https://lf.westernsydney.edu.au/engage/technology/digital-learning-thresholds</a:t>
            </a:r>
            <a:endParaRPr lang="en-AU" dirty="0"/>
          </a:p>
          <a:p>
            <a:endParaRPr lang="en-AU" dirty="0"/>
          </a:p>
        </p:txBody>
      </p:sp>
      <p:sp>
        <p:nvSpPr>
          <p:cNvPr id="6" name="Cloud 5">
            <a:extLst>
              <a:ext uri="{FF2B5EF4-FFF2-40B4-BE49-F238E27FC236}">
                <a16:creationId xmlns:a16="http://schemas.microsoft.com/office/drawing/2014/main" id="{8D53581F-4F49-4A93-997E-DDD85038D4F0}"/>
              </a:ext>
              <a:ext uri="{C183D7F6-B498-43B3-948B-1728B52AA6E4}">
                <adec:decorative xmlns:adec="http://schemas.microsoft.com/office/drawing/2017/decorative" val="1"/>
              </a:ext>
            </a:extLst>
          </p:cNvPr>
          <p:cNvSpPr/>
          <p:nvPr/>
        </p:nvSpPr>
        <p:spPr>
          <a:xfrm rot="461493">
            <a:off x="6927285" y="513678"/>
            <a:ext cx="3806175" cy="2265877"/>
          </a:xfrm>
          <a:prstGeom prst="cloud">
            <a:avLst/>
          </a:prstGeom>
          <a:solidFill>
            <a:srgbClr val="990033"/>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TextBox 14">
            <a:extLst>
              <a:ext uri="{FF2B5EF4-FFF2-40B4-BE49-F238E27FC236}">
                <a16:creationId xmlns:a16="http://schemas.microsoft.com/office/drawing/2014/main" id="{75C48ADB-A8FD-4275-80C3-40E125B339CE}"/>
              </a:ext>
            </a:extLst>
          </p:cNvPr>
          <p:cNvSpPr txBox="1"/>
          <p:nvPr/>
        </p:nvSpPr>
        <p:spPr>
          <a:xfrm>
            <a:off x="6311479" y="1220819"/>
            <a:ext cx="5083473" cy="967765"/>
          </a:xfrm>
          <a:prstGeom prst="rect">
            <a:avLst/>
          </a:prstGeom>
          <a:noFill/>
        </p:spPr>
        <p:txBody>
          <a:bodyPr wrap="square">
            <a:spAutoFit/>
          </a:bodyPr>
          <a:lstStyle/>
          <a:p>
            <a:pPr algn="ctr">
              <a:lnSpc>
                <a:spcPct val="107000"/>
              </a:lnSpc>
              <a:spcAft>
                <a:spcPts val="800"/>
              </a:spcAft>
            </a:pPr>
            <a:r>
              <a:rPr lang="en-AU"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DLTS have replaced QMs.</a:t>
            </a:r>
          </a:p>
          <a:p>
            <a:pPr algn="ctr">
              <a:lnSpc>
                <a:spcPct val="107000"/>
              </a:lnSpc>
              <a:spcAft>
                <a:spcPts val="800"/>
              </a:spcAft>
            </a:pPr>
            <a:r>
              <a:rPr lang="en-AU"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There are 20 DLTS</a:t>
            </a:r>
            <a:endParaRPr lang="en-AU"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7565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2928" y="342149"/>
            <a:ext cx="8753084" cy="1015663"/>
          </a:xfrm>
          <a:prstGeom prst="rect">
            <a:avLst/>
          </a:prstGeom>
          <a:noFill/>
        </p:spPr>
        <p:txBody>
          <a:bodyPr wrap="square" rtlCol="0">
            <a:spAutoFit/>
          </a:bodyPr>
          <a:lstStyle/>
          <a:p>
            <a:r>
              <a:rPr lang="en-AU" sz="6000" b="1" dirty="0">
                <a:solidFill>
                  <a:srgbClr val="990033"/>
                </a:solidFill>
              </a:rPr>
              <a:t>Cortex</a:t>
            </a:r>
          </a:p>
        </p:txBody>
      </p:sp>
      <p:sp>
        <p:nvSpPr>
          <p:cNvPr id="11" name="TextBox 10">
            <a:extLst>
              <a:ext uri="{FF2B5EF4-FFF2-40B4-BE49-F238E27FC236}">
                <a16:creationId xmlns:a16="http://schemas.microsoft.com/office/drawing/2014/main" id="{4258E6C8-1E43-4657-867B-6294A290A254}"/>
              </a:ext>
            </a:extLst>
          </p:cNvPr>
          <p:cNvSpPr txBox="1"/>
          <p:nvPr/>
        </p:nvSpPr>
        <p:spPr>
          <a:xfrm>
            <a:off x="647624" y="2135827"/>
            <a:ext cx="4864534" cy="4041747"/>
          </a:xfrm>
          <a:prstGeom prst="rect">
            <a:avLst/>
          </a:prstGeom>
          <a:noFill/>
        </p:spPr>
        <p:txBody>
          <a:bodyPr wrap="square">
            <a:spAutoFit/>
          </a:bodyPr>
          <a:lstStyle/>
          <a:p>
            <a:pPr>
              <a:lnSpc>
                <a:spcPct val="107000"/>
              </a:lnSpc>
              <a:spcAft>
                <a:spcPts val="80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By using a set of naming conventions when naming items a unique code will appear.</a:t>
            </a:r>
          </a:p>
          <a:p>
            <a:pPr>
              <a:lnSpc>
                <a:spcPct val="107000"/>
              </a:lnSpc>
              <a:spcAft>
                <a:spcPts val="800"/>
              </a:spcAft>
            </a:pPr>
            <a:endParaRPr lang="en-AU"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2400" dirty="0">
                <a:latin typeface="Calibri" panose="020F0502020204030204" pitchFamily="34" charset="0"/>
                <a:ea typeface="Calibri" panose="020F0502020204030204" pitchFamily="34" charset="0"/>
                <a:cs typeface="Times New Roman" panose="02020603050405020304" pitchFamily="18" charset="0"/>
              </a:rPr>
              <a:t>You can view the naming conventions on the below site:</a:t>
            </a:r>
          </a:p>
          <a:p>
            <a:pPr>
              <a:lnSpc>
                <a:spcPct val="107000"/>
              </a:lnSpc>
              <a:spcAft>
                <a:spcPts val="800"/>
              </a:spcAft>
            </a:pPr>
            <a:r>
              <a:rPr lang="en-AU" sz="2400" dirty="0">
                <a:effectLst/>
                <a:latin typeface="Calibri" panose="020F0502020204030204" pitchFamily="34" charset="0"/>
                <a:ea typeface="Calibri" panose="020F0502020204030204" pitchFamily="34" charset="0"/>
                <a:cs typeface="Times New Roman" panose="02020603050405020304" pitchFamily="18" charset="0"/>
                <a:hlinkClick r:id="rId3"/>
              </a:rPr>
              <a:t>https://lf.westernsydney.edu.au/docs/template-icons/index.html</a:t>
            </a:r>
            <a:endParaRPr lang="en-AU"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479724CD-98AE-47A9-812D-D8C5F7EA451F}"/>
              </a:ext>
            </a:extLst>
          </p:cNvPr>
          <p:cNvSpPr txBox="1"/>
          <p:nvPr/>
        </p:nvSpPr>
        <p:spPr>
          <a:xfrm>
            <a:off x="732112" y="1346051"/>
            <a:ext cx="2083876" cy="553998"/>
          </a:xfrm>
          <a:prstGeom prst="rect">
            <a:avLst/>
          </a:prstGeom>
          <a:noFill/>
        </p:spPr>
        <p:txBody>
          <a:bodyPr wrap="square">
            <a:spAutoFit/>
          </a:bodyPr>
          <a:lstStyle/>
          <a:p>
            <a:r>
              <a:rPr lang="en-AU" sz="3000" b="1" dirty="0"/>
              <a:t>Icons</a:t>
            </a:r>
          </a:p>
        </p:txBody>
      </p:sp>
      <p:pic>
        <p:nvPicPr>
          <p:cNvPr id="8" name="Picture 7">
            <a:extLst>
              <a:ext uri="{FF2B5EF4-FFF2-40B4-BE49-F238E27FC236}">
                <a16:creationId xmlns:a16="http://schemas.microsoft.com/office/drawing/2014/main" id="{787D9C35-7226-4AEF-ABC5-1DAD83E8501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370749" y="1467971"/>
            <a:ext cx="4499019" cy="4845987"/>
          </a:xfrm>
          <a:prstGeom prst="rect">
            <a:avLst/>
          </a:prstGeom>
        </p:spPr>
      </p:pic>
      <p:sp>
        <p:nvSpPr>
          <p:cNvPr id="9" name="Rectangle 8">
            <a:extLst>
              <a:ext uri="{FF2B5EF4-FFF2-40B4-BE49-F238E27FC236}">
                <a16:creationId xmlns:a16="http://schemas.microsoft.com/office/drawing/2014/main" id="{C767B450-6882-40EC-BC01-3C750C0D8E75}"/>
              </a:ext>
              <a:ext uri="{C183D7F6-B498-43B3-948B-1728B52AA6E4}">
                <adec:decorative xmlns:adec="http://schemas.microsoft.com/office/drawing/2017/decorative" val="1"/>
              </a:ext>
            </a:extLst>
          </p:cNvPr>
          <p:cNvSpPr/>
          <p:nvPr/>
        </p:nvSpPr>
        <p:spPr>
          <a:xfrm>
            <a:off x="6478073" y="1544607"/>
            <a:ext cx="476519" cy="4676576"/>
          </a:xfrm>
          <a:prstGeom prst="rect">
            <a:avLst/>
          </a:prstGeom>
          <a:noFill/>
          <a:ln w="38100">
            <a:solidFill>
              <a:srgbClr val="AD0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7505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2928" y="342149"/>
            <a:ext cx="8753084" cy="1015663"/>
          </a:xfrm>
          <a:prstGeom prst="rect">
            <a:avLst/>
          </a:prstGeom>
          <a:noFill/>
          <a:ln>
            <a:noFill/>
          </a:ln>
        </p:spPr>
        <p:txBody>
          <a:bodyPr wrap="square" rtlCol="0">
            <a:spAutoFit/>
          </a:bodyPr>
          <a:lstStyle/>
          <a:p>
            <a:r>
              <a:rPr lang="en-AU" sz="6000" b="1" dirty="0">
                <a:solidFill>
                  <a:srgbClr val="990033"/>
                </a:solidFill>
              </a:rPr>
              <a:t>Navigating your vUWS site</a:t>
            </a:r>
          </a:p>
        </p:txBody>
      </p:sp>
      <p:sp>
        <p:nvSpPr>
          <p:cNvPr id="13" name="TextBox 12">
            <a:extLst>
              <a:ext uri="{FF2B5EF4-FFF2-40B4-BE49-F238E27FC236}">
                <a16:creationId xmlns:a16="http://schemas.microsoft.com/office/drawing/2014/main" id="{479724CD-98AE-47A9-812D-D8C5F7EA451F}"/>
              </a:ext>
            </a:extLst>
          </p:cNvPr>
          <p:cNvSpPr txBox="1"/>
          <p:nvPr/>
        </p:nvSpPr>
        <p:spPr>
          <a:xfrm>
            <a:off x="732112" y="1467971"/>
            <a:ext cx="6097978" cy="553998"/>
          </a:xfrm>
          <a:prstGeom prst="rect">
            <a:avLst/>
          </a:prstGeom>
          <a:noFill/>
        </p:spPr>
        <p:txBody>
          <a:bodyPr wrap="square">
            <a:spAutoFit/>
          </a:bodyPr>
          <a:lstStyle/>
          <a:p>
            <a:r>
              <a:rPr lang="en-AU" sz="3000" b="1" dirty="0"/>
              <a:t>Panel on left hand tab</a:t>
            </a:r>
          </a:p>
        </p:txBody>
      </p:sp>
      <p:sp>
        <p:nvSpPr>
          <p:cNvPr id="10" name="TextBox 9">
            <a:extLst>
              <a:ext uri="{FF2B5EF4-FFF2-40B4-BE49-F238E27FC236}">
                <a16:creationId xmlns:a16="http://schemas.microsoft.com/office/drawing/2014/main" id="{D33CCF59-7988-4E11-9723-224B4616E24E}"/>
              </a:ext>
            </a:extLst>
          </p:cNvPr>
          <p:cNvSpPr txBox="1"/>
          <p:nvPr/>
        </p:nvSpPr>
        <p:spPr>
          <a:xfrm>
            <a:off x="732113" y="2255656"/>
            <a:ext cx="4849822" cy="4057329"/>
          </a:xfrm>
          <a:prstGeom prst="rect">
            <a:avLst/>
          </a:prstGeom>
          <a:noFill/>
        </p:spPr>
        <p:txBody>
          <a:bodyPr wrap="square">
            <a:spAutoFit/>
          </a:bodyPr>
          <a:lstStyle/>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4 zones </a:t>
            </a:r>
            <a:r>
              <a:rPr lang="en-AU" dirty="0">
                <a:latin typeface="Calibri" panose="020F0502020204030204" pitchFamily="34" charset="0"/>
                <a:ea typeface="Calibri" panose="020F0502020204030204" pitchFamily="34" charset="0"/>
                <a:cs typeface="Times New Roman" panose="02020603050405020304" pitchFamily="18" charset="0"/>
              </a:rPr>
              <a:t>that students will see, these should never be deleted:</a:t>
            </a:r>
            <a:br>
              <a:rPr lang="en-AU" dirty="0">
                <a:latin typeface="Calibri" panose="020F0502020204030204" pitchFamily="34" charset="0"/>
                <a:ea typeface="Calibri" panose="020F0502020204030204" pitchFamily="34" charset="0"/>
                <a:cs typeface="Times New Roman" panose="02020603050405020304" pitchFamily="18" charset="0"/>
              </a:rPr>
            </a:br>
            <a:endParaRPr lang="en-AU"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en-AU" sz="1800" b="1" dirty="0">
                <a:effectLst/>
                <a:latin typeface="Calibri" panose="020F0502020204030204" pitchFamily="34" charset="0"/>
                <a:ea typeface="Calibri" panose="020F0502020204030204" pitchFamily="34" charset="0"/>
                <a:cs typeface="Times New Roman" panose="02020603050405020304" pitchFamily="18" charset="0"/>
              </a:rPr>
              <a:t>Learning Zone</a:t>
            </a:r>
          </a:p>
          <a:p>
            <a:pPr marL="285750" indent="-285750">
              <a:lnSpc>
                <a:spcPct val="107000"/>
              </a:lnSpc>
              <a:spcAft>
                <a:spcPts val="800"/>
              </a:spcAft>
              <a:buFont typeface="Wingdings" panose="05000000000000000000" pitchFamily="2" charset="2"/>
              <a:buChar char="Ø"/>
            </a:pPr>
            <a:r>
              <a:rPr lang="en-AU" sz="1800" b="1" dirty="0">
                <a:effectLst/>
                <a:latin typeface="Calibri" panose="020F0502020204030204" pitchFamily="34" charset="0"/>
                <a:ea typeface="Calibri" panose="020F0502020204030204" pitchFamily="34" charset="0"/>
                <a:cs typeface="Times New Roman" panose="02020603050405020304" pitchFamily="18" charset="0"/>
              </a:rPr>
              <a:t>Communication Zone</a:t>
            </a:r>
          </a:p>
          <a:p>
            <a:pPr marL="285750" indent="-285750">
              <a:lnSpc>
                <a:spcPct val="107000"/>
              </a:lnSpc>
              <a:spcAft>
                <a:spcPts val="800"/>
              </a:spcAft>
              <a:buFont typeface="Wingdings" panose="05000000000000000000" pitchFamily="2" charset="2"/>
              <a:buChar char="Ø"/>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Assessment Zone</a:t>
            </a:r>
          </a:p>
          <a:p>
            <a:pPr marL="285750" indent="-285750">
              <a:lnSpc>
                <a:spcPct val="107000"/>
              </a:lnSpc>
              <a:spcAft>
                <a:spcPts val="800"/>
              </a:spcAft>
              <a:buFont typeface="Wingdings" panose="05000000000000000000" pitchFamily="2" charset="2"/>
              <a:buChar char="Ø"/>
            </a:pPr>
            <a:r>
              <a:rPr lang="en-AU" sz="1800" b="1" dirty="0">
                <a:effectLst/>
                <a:latin typeface="Calibri" panose="020F0502020204030204" pitchFamily="34" charset="0"/>
                <a:ea typeface="Calibri" panose="020F0502020204030204" pitchFamily="34" charset="0"/>
                <a:cs typeface="Times New Roman" panose="02020603050405020304" pitchFamily="18" charset="0"/>
              </a:rPr>
              <a:t>Support Zone</a:t>
            </a:r>
          </a:p>
          <a:p>
            <a:pPr marL="285750" indent="-285750">
              <a:lnSpc>
                <a:spcPct val="107000"/>
              </a:lnSpc>
              <a:spcAft>
                <a:spcPts val="800"/>
              </a:spcAft>
              <a:buFont typeface="Wingdings" panose="05000000000000000000" pitchFamily="2" charset="2"/>
              <a:buChar char="Ø"/>
            </a:pP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en-AU" sz="1800" b="1" dirty="0">
                <a:effectLst/>
                <a:latin typeface="Calibri" panose="020F0502020204030204" pitchFamily="34" charset="0"/>
                <a:ea typeface="Calibri" panose="020F0502020204030204" pitchFamily="34" charset="0"/>
                <a:cs typeface="Times New Roman" panose="02020603050405020304" pitchFamily="18" charset="0"/>
              </a:rPr>
              <a:t>Subject management –</a:t>
            </a:r>
            <a:r>
              <a:rPr lang="en-AU" sz="1800" dirty="0">
                <a:effectLst/>
                <a:latin typeface="Calibri" panose="020F0502020204030204" pitchFamily="34" charset="0"/>
                <a:ea typeface="Calibri" panose="020F0502020204030204" pitchFamily="34" charset="0"/>
                <a:cs typeface="Times New Roman" panose="02020603050405020304" pitchFamily="18" charset="0"/>
              </a:rPr>
              <a:t> this is only visible to staff, students do not see this section.</a:t>
            </a:r>
          </a:p>
          <a:p>
            <a:pPr>
              <a:lnSpc>
                <a:spcPct val="107000"/>
              </a:lnSpc>
              <a:spcAft>
                <a:spcPts val="800"/>
              </a:spcAft>
            </a:pP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9281851E-6FDC-40E2-AB9E-99040C1A023D}"/>
              </a:ext>
              <a:ext uri="{C183D7F6-B498-43B3-948B-1728B52AA6E4}">
                <adec:decorative xmlns:adec="http://schemas.microsoft.com/office/drawing/2017/decorative" val="1"/>
              </a:ext>
            </a:extLst>
          </p:cNvPr>
          <p:cNvPicPr>
            <a:picLocks noChangeAspect="1"/>
          </p:cNvPicPr>
          <p:nvPr/>
        </p:nvPicPr>
        <p:blipFill rotWithShape="1">
          <a:blip r:embed="rId3"/>
          <a:srcRect t="5905"/>
          <a:stretch/>
        </p:blipFill>
        <p:spPr>
          <a:xfrm>
            <a:off x="7228124" y="2238228"/>
            <a:ext cx="3239708" cy="2767013"/>
          </a:xfrm>
          <a:prstGeom prst="rect">
            <a:avLst/>
          </a:prstGeom>
        </p:spPr>
      </p:pic>
      <p:cxnSp>
        <p:nvCxnSpPr>
          <p:cNvPr id="14" name="Straight Connector 13">
            <a:extLst>
              <a:ext uri="{FF2B5EF4-FFF2-40B4-BE49-F238E27FC236}">
                <a16:creationId xmlns:a16="http://schemas.microsoft.com/office/drawing/2014/main" id="{23B43846-6CFD-4704-9BB3-F22C48694821}"/>
              </a:ext>
              <a:ext uri="{C183D7F6-B498-43B3-948B-1728B52AA6E4}">
                <adec:decorative xmlns:adec="http://schemas.microsoft.com/office/drawing/2017/decorative" val="1"/>
              </a:ext>
            </a:extLst>
          </p:cNvPr>
          <p:cNvCxnSpPr>
            <a:cxnSpLocks/>
          </p:cNvCxnSpPr>
          <p:nvPr/>
        </p:nvCxnSpPr>
        <p:spPr>
          <a:xfrm>
            <a:off x="5991367" y="2255656"/>
            <a:ext cx="0" cy="394042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C0F9073-4BC3-4657-AE1C-F81CE8F2BCAA}"/>
              </a:ext>
            </a:extLst>
          </p:cNvPr>
          <p:cNvSpPr txBox="1"/>
          <p:nvPr/>
        </p:nvSpPr>
        <p:spPr>
          <a:xfrm>
            <a:off x="6329150" y="5253549"/>
            <a:ext cx="5680879" cy="968278"/>
          </a:xfrm>
          <a:prstGeom prst="rect">
            <a:avLst/>
          </a:prstGeom>
          <a:noFill/>
        </p:spPr>
        <p:txBody>
          <a:bodyPr wrap="square">
            <a:spAutoFit/>
          </a:bodyPr>
          <a:lstStyle/>
          <a:p>
            <a:pPr>
              <a:lnSpc>
                <a:spcPct val="107000"/>
              </a:lnSpc>
              <a:spcAft>
                <a:spcPts val="800"/>
              </a:spcAft>
            </a:pPr>
            <a:r>
              <a:rPr lang="en-AU" sz="1800" u="sng" dirty="0">
                <a:effectLst/>
                <a:latin typeface="Calibri" panose="020F0502020204030204" pitchFamily="34" charset="0"/>
                <a:ea typeface="Calibri" panose="020F0502020204030204" pitchFamily="34" charset="0"/>
                <a:cs typeface="Times New Roman" panose="02020603050405020304" pitchFamily="18" charset="0"/>
              </a:rPr>
              <a:t>Red cancel icon</a:t>
            </a:r>
            <a:r>
              <a:rPr lang="en-AU" sz="1800" dirty="0">
                <a:effectLst/>
                <a:latin typeface="Calibri" panose="020F0502020204030204" pitchFamily="34" charset="0"/>
                <a:ea typeface="Calibri" panose="020F0502020204030204" pitchFamily="34" charset="0"/>
                <a:cs typeface="Times New Roman" panose="02020603050405020304" pitchFamily="18" charset="0"/>
              </a:rPr>
              <a:t> means the item is hidden from students.</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r>
              <a:rPr lang="en-AU" sz="1800" dirty="0">
                <a:effectLst/>
                <a:latin typeface="Calibri" panose="020F0502020204030204" pitchFamily="34" charset="0"/>
                <a:ea typeface="Calibri" panose="020F0502020204030204" pitchFamily="34" charset="0"/>
                <a:cs typeface="Times New Roman" panose="02020603050405020304" pitchFamily="18" charset="0"/>
              </a:rPr>
              <a:t>Hover mouse over line and a downward arrow will appear </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r>
              <a:rPr lang="en-AU" sz="1800" dirty="0">
                <a:effectLst/>
                <a:latin typeface="Calibri" panose="020F0502020204030204" pitchFamily="34" charset="0"/>
                <a:ea typeface="Calibri" panose="020F0502020204030204" pitchFamily="34" charset="0"/>
                <a:cs typeface="Times New Roman" panose="02020603050405020304" pitchFamily="18" charset="0"/>
              </a:rPr>
              <a:t>You can select Show Link / Hide / Rename / Delete</a:t>
            </a:r>
          </a:p>
        </p:txBody>
      </p:sp>
    </p:spTree>
    <p:extLst>
      <p:ext uri="{BB962C8B-B14F-4D97-AF65-F5344CB8AC3E}">
        <p14:creationId xmlns:p14="http://schemas.microsoft.com/office/powerpoint/2010/main" val="1548935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2928" y="342149"/>
            <a:ext cx="8753084" cy="1015663"/>
          </a:xfrm>
          <a:prstGeom prst="rect">
            <a:avLst/>
          </a:prstGeom>
          <a:noFill/>
          <a:ln>
            <a:noFill/>
          </a:ln>
        </p:spPr>
        <p:txBody>
          <a:bodyPr wrap="square" rtlCol="0">
            <a:spAutoFit/>
          </a:bodyPr>
          <a:lstStyle/>
          <a:p>
            <a:r>
              <a:rPr lang="en-AU" sz="6000" b="1" dirty="0">
                <a:solidFill>
                  <a:srgbClr val="990033"/>
                </a:solidFill>
              </a:rPr>
              <a:t>Navigating your vUWS site</a:t>
            </a:r>
          </a:p>
        </p:txBody>
      </p:sp>
      <p:sp>
        <p:nvSpPr>
          <p:cNvPr id="13" name="TextBox 12">
            <a:extLst>
              <a:ext uri="{FF2B5EF4-FFF2-40B4-BE49-F238E27FC236}">
                <a16:creationId xmlns:a16="http://schemas.microsoft.com/office/drawing/2014/main" id="{479724CD-98AE-47A9-812D-D8C5F7EA451F}"/>
              </a:ext>
            </a:extLst>
          </p:cNvPr>
          <p:cNvSpPr txBox="1"/>
          <p:nvPr/>
        </p:nvSpPr>
        <p:spPr>
          <a:xfrm>
            <a:off x="732112" y="1315571"/>
            <a:ext cx="6097978" cy="553998"/>
          </a:xfrm>
          <a:prstGeom prst="rect">
            <a:avLst/>
          </a:prstGeom>
          <a:noFill/>
        </p:spPr>
        <p:txBody>
          <a:bodyPr wrap="square">
            <a:spAutoFit/>
          </a:bodyPr>
          <a:lstStyle/>
          <a:p>
            <a:r>
              <a:rPr lang="en-AU" sz="3000" b="1" dirty="0"/>
              <a:t>Adding a content item</a:t>
            </a:r>
          </a:p>
        </p:txBody>
      </p:sp>
      <p:cxnSp>
        <p:nvCxnSpPr>
          <p:cNvPr id="14" name="Straight Connector 13">
            <a:extLst>
              <a:ext uri="{FF2B5EF4-FFF2-40B4-BE49-F238E27FC236}">
                <a16:creationId xmlns:a16="http://schemas.microsoft.com/office/drawing/2014/main" id="{23B43846-6CFD-4704-9BB3-F22C48694821}"/>
              </a:ext>
              <a:ext uri="{C183D7F6-B498-43B3-948B-1728B52AA6E4}">
                <adec:decorative xmlns:adec="http://schemas.microsoft.com/office/drawing/2017/decorative" val="1"/>
              </a:ext>
            </a:extLst>
          </p:cNvPr>
          <p:cNvCxnSpPr>
            <a:cxnSpLocks/>
          </p:cNvCxnSpPr>
          <p:nvPr/>
        </p:nvCxnSpPr>
        <p:spPr>
          <a:xfrm rot="5400000">
            <a:off x="7795306" y="2281398"/>
            <a:ext cx="0" cy="394042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C0F9073-4BC3-4657-AE1C-F81CE8F2BCAA}"/>
              </a:ext>
            </a:extLst>
          </p:cNvPr>
          <p:cNvSpPr txBox="1"/>
          <p:nvPr/>
        </p:nvSpPr>
        <p:spPr>
          <a:xfrm>
            <a:off x="4312921" y="2170116"/>
            <a:ext cx="7467600" cy="1826910"/>
          </a:xfrm>
          <a:prstGeom prst="rect">
            <a:avLst/>
          </a:prstGeom>
          <a:noFill/>
        </p:spPr>
        <p:txBody>
          <a:bodyPr wrap="square">
            <a:spAutoFit/>
          </a:bodyPr>
          <a:lstStyle/>
          <a:p>
            <a:pPr>
              <a:lnSpc>
                <a:spcPct val="107000"/>
              </a:lnSpc>
              <a:spcAft>
                <a:spcPts val="800"/>
              </a:spcAft>
            </a:pPr>
            <a:r>
              <a:rPr lang="en-AU" sz="2000" b="1" dirty="0">
                <a:effectLst/>
                <a:latin typeface="Calibri" panose="020F0502020204030204" pitchFamily="34" charset="0"/>
                <a:ea typeface="Calibri" panose="020F0502020204030204" pitchFamily="34" charset="0"/>
                <a:cs typeface="Times New Roman" panose="02020603050405020304" pitchFamily="18" charset="0"/>
              </a:rPr>
              <a:t>To create a new content area </a:t>
            </a:r>
            <a:r>
              <a:rPr lang="en-AU" sz="2000" dirty="0">
                <a:effectLst/>
                <a:latin typeface="Calibri" panose="020F0502020204030204" pitchFamily="34" charset="0"/>
                <a:ea typeface="Calibri" panose="020F0502020204030204" pitchFamily="34" charset="0"/>
                <a:cs typeface="Times New Roman" panose="02020603050405020304" pitchFamily="18" charset="0"/>
              </a:rPr>
              <a:t>click the plus icon in the top left hand side of the menu then select content area, give the area a name and select if you want this to be visible to students at this point in time. The item will appear at the bottom on the panel you can move this up.</a:t>
            </a:r>
          </a:p>
          <a:p>
            <a:pPr>
              <a:lnSpc>
                <a:spcPct val="107000"/>
              </a:lnSpc>
              <a:spcAft>
                <a:spcPts val="800"/>
              </a:spcAft>
            </a:pPr>
            <a:r>
              <a:rPr lang="en-AU" sz="2000" b="1" i="1" dirty="0">
                <a:latin typeface="Calibri" panose="020F0502020204030204" pitchFamily="34" charset="0"/>
                <a:ea typeface="Calibri" panose="020F0502020204030204" pitchFamily="34" charset="0"/>
                <a:cs typeface="Times New Roman" panose="02020603050405020304" pitchFamily="18" charset="0"/>
              </a:rPr>
              <a:t>Note</a:t>
            </a:r>
            <a:r>
              <a:rPr lang="en-AU" sz="2000" dirty="0">
                <a:latin typeface="Calibri" panose="020F0502020204030204" pitchFamily="34" charset="0"/>
                <a:ea typeface="Calibri" panose="020F0502020204030204" pitchFamily="34" charset="0"/>
                <a:cs typeface="Times New Roman" panose="02020603050405020304" pitchFamily="18" charset="0"/>
              </a:rPr>
              <a:t>: Remember to copy the [Template] into the area.</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EA7FDF34-F7ED-4FC3-95F8-52964CE88D1B}"/>
              </a:ext>
              <a:ext uri="{C183D7F6-B498-43B3-948B-1728B52AA6E4}">
                <adec:decorative xmlns:adec="http://schemas.microsoft.com/office/drawing/2017/decorative" val="1"/>
              </a:ext>
            </a:extLst>
          </p:cNvPr>
          <p:cNvPicPr>
            <a:picLocks noChangeAspect="1"/>
          </p:cNvPicPr>
          <p:nvPr/>
        </p:nvPicPr>
        <p:blipFill rotWithShape="1">
          <a:blip r:embed="rId3"/>
          <a:srcRect t="634" r="6762" b="2246"/>
          <a:stretch/>
        </p:blipFill>
        <p:spPr>
          <a:xfrm>
            <a:off x="777832" y="2189958"/>
            <a:ext cx="3199805" cy="40763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a:extLst>
              <a:ext uri="{FF2B5EF4-FFF2-40B4-BE49-F238E27FC236}">
                <a16:creationId xmlns:a16="http://schemas.microsoft.com/office/drawing/2014/main" id="{C384DC35-B37B-4CD3-92D0-F111EC45CF5D}"/>
              </a:ext>
            </a:extLst>
          </p:cNvPr>
          <p:cNvSpPr txBox="1"/>
          <p:nvPr/>
        </p:nvSpPr>
        <p:spPr>
          <a:xfrm>
            <a:off x="4312921" y="4526070"/>
            <a:ext cx="7467600" cy="1724318"/>
          </a:xfrm>
          <a:prstGeom prst="rect">
            <a:avLst/>
          </a:prstGeom>
          <a:noFill/>
        </p:spPr>
        <p:txBody>
          <a:bodyPr wrap="square">
            <a:spAutoFit/>
          </a:bodyPr>
          <a:lstStyle/>
          <a:p>
            <a:pPr>
              <a:lnSpc>
                <a:spcPct val="107000"/>
              </a:lnSpc>
              <a:spcAft>
                <a:spcPts val="800"/>
              </a:spcAft>
            </a:pPr>
            <a:r>
              <a:rPr lang="en-AU" sz="2000" b="1" dirty="0">
                <a:effectLst/>
                <a:latin typeface="Calibri" panose="020F0502020204030204" pitchFamily="34" charset="0"/>
                <a:ea typeface="Calibri" panose="020F0502020204030204" pitchFamily="34" charset="0"/>
                <a:cs typeface="Times New Roman" panose="02020603050405020304" pitchFamily="18" charset="0"/>
              </a:rPr>
              <a:t>To create a tool link </a:t>
            </a:r>
            <a:r>
              <a:rPr lang="en-AU" sz="2000" dirty="0">
                <a:latin typeface="Calibri" panose="020F0502020204030204" pitchFamily="34" charset="0"/>
                <a:ea typeface="Calibri" panose="020F0502020204030204" pitchFamily="34" charset="0"/>
                <a:cs typeface="Times New Roman" panose="02020603050405020304" pitchFamily="18" charset="0"/>
              </a:rPr>
              <a:t>such as Panopto, Journal, Zoom links </a:t>
            </a:r>
            <a:r>
              <a:rPr lang="en-AU" sz="2000" dirty="0">
                <a:effectLst/>
                <a:latin typeface="Calibri" panose="020F0502020204030204" pitchFamily="34" charset="0"/>
                <a:ea typeface="Calibri" panose="020F0502020204030204" pitchFamily="34" charset="0"/>
                <a:cs typeface="Times New Roman" panose="02020603050405020304" pitchFamily="18" charset="0"/>
              </a:rPr>
              <a:t>click the plus icon in the top left hand side of the menu then select tool link, give the area a name and select if you want this to be visible to students at this point in time. The item will appear at the bottom on the panel you can move this up.</a:t>
            </a:r>
          </a:p>
        </p:txBody>
      </p:sp>
      <p:sp>
        <p:nvSpPr>
          <p:cNvPr id="12" name="Rectangle 11">
            <a:extLst>
              <a:ext uri="{FF2B5EF4-FFF2-40B4-BE49-F238E27FC236}">
                <a16:creationId xmlns:a16="http://schemas.microsoft.com/office/drawing/2014/main" id="{B5F8D07D-4B87-4230-8BC3-F09E6FA74A07}"/>
              </a:ext>
              <a:ext uri="{C183D7F6-B498-43B3-948B-1728B52AA6E4}">
                <adec:decorative xmlns:adec="http://schemas.microsoft.com/office/drawing/2017/decorative" val="1"/>
              </a:ext>
            </a:extLst>
          </p:cNvPr>
          <p:cNvSpPr/>
          <p:nvPr/>
        </p:nvSpPr>
        <p:spPr>
          <a:xfrm>
            <a:off x="851153" y="2685253"/>
            <a:ext cx="1572007" cy="423708"/>
          </a:xfrm>
          <a:prstGeom prst="rect">
            <a:avLst/>
          </a:prstGeom>
          <a:noFill/>
          <a:ln w="38100">
            <a:solidFill>
              <a:srgbClr val="AD0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EB8712D0-7677-4526-A59B-75F446C960BD}"/>
              </a:ext>
              <a:ext uri="{C183D7F6-B498-43B3-948B-1728B52AA6E4}">
                <adec:decorative xmlns:adec="http://schemas.microsoft.com/office/drawing/2017/decorative" val="1"/>
              </a:ext>
            </a:extLst>
          </p:cNvPr>
          <p:cNvSpPr/>
          <p:nvPr/>
        </p:nvSpPr>
        <p:spPr>
          <a:xfrm>
            <a:off x="851153" y="4039758"/>
            <a:ext cx="1572007" cy="423708"/>
          </a:xfrm>
          <a:prstGeom prst="rect">
            <a:avLst/>
          </a:prstGeom>
          <a:noFill/>
          <a:ln w="38100">
            <a:solidFill>
              <a:srgbClr val="AD0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46442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2928" y="342149"/>
            <a:ext cx="8753084" cy="1015663"/>
          </a:xfrm>
          <a:prstGeom prst="rect">
            <a:avLst/>
          </a:prstGeom>
          <a:noFill/>
        </p:spPr>
        <p:txBody>
          <a:bodyPr wrap="square" rtlCol="0">
            <a:spAutoFit/>
          </a:bodyPr>
          <a:lstStyle/>
          <a:p>
            <a:r>
              <a:rPr lang="en-AU" sz="6000" b="1" dirty="0">
                <a:solidFill>
                  <a:srgbClr val="990033"/>
                </a:solidFill>
              </a:rPr>
              <a:t>Basic editing in vUWS</a:t>
            </a:r>
          </a:p>
        </p:txBody>
      </p:sp>
      <p:sp>
        <p:nvSpPr>
          <p:cNvPr id="13" name="TextBox 12">
            <a:extLst>
              <a:ext uri="{FF2B5EF4-FFF2-40B4-BE49-F238E27FC236}">
                <a16:creationId xmlns:a16="http://schemas.microsoft.com/office/drawing/2014/main" id="{479724CD-98AE-47A9-812D-D8C5F7EA451F}"/>
              </a:ext>
            </a:extLst>
          </p:cNvPr>
          <p:cNvSpPr txBox="1"/>
          <p:nvPr/>
        </p:nvSpPr>
        <p:spPr>
          <a:xfrm>
            <a:off x="732112" y="1467971"/>
            <a:ext cx="6097978" cy="553998"/>
          </a:xfrm>
          <a:prstGeom prst="rect">
            <a:avLst/>
          </a:prstGeom>
          <a:noFill/>
        </p:spPr>
        <p:txBody>
          <a:bodyPr wrap="square">
            <a:spAutoFit/>
          </a:bodyPr>
          <a:lstStyle/>
          <a:p>
            <a:r>
              <a:rPr lang="en-AU" sz="3000" b="1" dirty="0"/>
              <a:t>Building Content</a:t>
            </a:r>
          </a:p>
        </p:txBody>
      </p:sp>
      <p:sp>
        <p:nvSpPr>
          <p:cNvPr id="8" name="TextBox 7">
            <a:extLst>
              <a:ext uri="{FF2B5EF4-FFF2-40B4-BE49-F238E27FC236}">
                <a16:creationId xmlns:a16="http://schemas.microsoft.com/office/drawing/2014/main" id="{058BEF52-652E-478D-9CCF-CCCDCC3E8BE2}"/>
              </a:ext>
            </a:extLst>
          </p:cNvPr>
          <p:cNvSpPr txBox="1"/>
          <p:nvPr/>
        </p:nvSpPr>
        <p:spPr>
          <a:xfrm>
            <a:off x="6562725" y="2616661"/>
            <a:ext cx="4333875" cy="1394997"/>
          </a:xfrm>
          <a:prstGeom prst="rect">
            <a:avLst/>
          </a:prstGeom>
          <a:noFill/>
        </p:spPr>
        <p:txBody>
          <a:bodyPr wrap="square">
            <a:spAutoFit/>
          </a:bodyPr>
          <a:lstStyle/>
          <a:p>
            <a:pPr>
              <a:lnSpc>
                <a:spcPct val="107000"/>
              </a:lnSpc>
              <a:spcAft>
                <a:spcPts val="800"/>
              </a:spcAft>
            </a:pPr>
            <a:r>
              <a:rPr lang="en-AU" sz="2000" dirty="0">
                <a:effectLst/>
                <a:latin typeface="Calibri" panose="020F0502020204030204" pitchFamily="34" charset="0"/>
                <a:ea typeface="Calibri" panose="020F0502020204030204" pitchFamily="34" charset="0"/>
                <a:cs typeface="Times New Roman" panose="02020603050405020304" pitchFamily="18" charset="0"/>
              </a:rPr>
              <a:t>To create an item you will need to go into one of your content areas you will see a task bar with option to Build content.</a:t>
            </a:r>
          </a:p>
        </p:txBody>
      </p:sp>
      <p:sp>
        <p:nvSpPr>
          <p:cNvPr id="9" name="TextBox 8">
            <a:extLst>
              <a:ext uri="{FF2B5EF4-FFF2-40B4-BE49-F238E27FC236}">
                <a16:creationId xmlns:a16="http://schemas.microsoft.com/office/drawing/2014/main" id="{B8EEDC3D-C7AA-48DA-B277-D6CDEDC25993}"/>
              </a:ext>
            </a:extLst>
          </p:cNvPr>
          <p:cNvSpPr txBox="1"/>
          <p:nvPr/>
        </p:nvSpPr>
        <p:spPr>
          <a:xfrm>
            <a:off x="716872" y="5390029"/>
            <a:ext cx="10959472" cy="106567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AU" sz="2000" dirty="0">
                <a:effectLst/>
                <a:latin typeface="Calibri" panose="020F0502020204030204" pitchFamily="34" charset="0"/>
                <a:ea typeface="Calibri" panose="020F0502020204030204" pitchFamily="34" charset="0"/>
                <a:cs typeface="Times New Roman" panose="02020603050405020304" pitchFamily="18" charset="0"/>
              </a:rPr>
              <a:t>It is important to know that due to the template placed on each page, you will be limited with some formatting to ensure the site is accessible. The template has been set up with the Western branded theme which will override any colours you have applied. </a:t>
            </a:r>
          </a:p>
        </p:txBody>
      </p:sp>
      <p:pic>
        <p:nvPicPr>
          <p:cNvPr id="12" name="Picture 11">
            <a:extLst>
              <a:ext uri="{FF2B5EF4-FFF2-40B4-BE49-F238E27FC236}">
                <a16:creationId xmlns:a16="http://schemas.microsoft.com/office/drawing/2014/main" id="{28777D73-726B-4795-BBB0-9F12E70FFC2E}"/>
              </a:ext>
              <a:ext uri="{C183D7F6-B498-43B3-948B-1728B52AA6E4}">
                <adec:decorative xmlns:adec="http://schemas.microsoft.com/office/drawing/2017/decorative" val="1"/>
              </a:ext>
            </a:extLst>
          </p:cNvPr>
          <p:cNvPicPr>
            <a:picLocks noChangeAspect="1"/>
          </p:cNvPicPr>
          <p:nvPr/>
        </p:nvPicPr>
        <p:blipFill rotWithShape="1">
          <a:blip r:embed="rId3"/>
          <a:srcRect t="36216" r="18921"/>
          <a:stretch/>
        </p:blipFill>
        <p:spPr>
          <a:xfrm>
            <a:off x="732112" y="2896641"/>
            <a:ext cx="4571408" cy="1350394"/>
          </a:xfrm>
          <a:prstGeom prst="rect">
            <a:avLst/>
          </a:prstGeom>
        </p:spPr>
      </p:pic>
      <p:pic>
        <p:nvPicPr>
          <p:cNvPr id="15" name="Picture 14">
            <a:extLst>
              <a:ext uri="{FF2B5EF4-FFF2-40B4-BE49-F238E27FC236}">
                <a16:creationId xmlns:a16="http://schemas.microsoft.com/office/drawing/2014/main" id="{A78B6FFD-6DFC-4FB1-99A3-AEF1566FA00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32112" y="2381691"/>
            <a:ext cx="4333875" cy="504825"/>
          </a:xfrm>
          <a:prstGeom prst="rect">
            <a:avLst/>
          </a:prstGeom>
        </p:spPr>
      </p:pic>
      <p:sp>
        <p:nvSpPr>
          <p:cNvPr id="17" name="TextBox 16">
            <a:extLst>
              <a:ext uri="{FF2B5EF4-FFF2-40B4-BE49-F238E27FC236}">
                <a16:creationId xmlns:a16="http://schemas.microsoft.com/office/drawing/2014/main" id="{3F0DD324-4045-4EF5-A0DC-6C774C18053C}"/>
              </a:ext>
            </a:extLst>
          </p:cNvPr>
          <p:cNvSpPr txBox="1"/>
          <p:nvPr/>
        </p:nvSpPr>
        <p:spPr>
          <a:xfrm>
            <a:off x="732112" y="4517075"/>
            <a:ext cx="9356768" cy="1015663"/>
          </a:xfrm>
          <a:prstGeom prst="rect">
            <a:avLst/>
          </a:prstGeom>
          <a:noFill/>
        </p:spPr>
        <p:txBody>
          <a:bodyPr wrap="square">
            <a:spAutoFit/>
          </a:bodyPr>
          <a:lstStyle/>
          <a:p>
            <a:r>
              <a:rPr lang="en-AU" sz="2000" dirty="0"/>
              <a:t>Detailed instructions on creating/editing an item in vUWS can be found here; </a:t>
            </a:r>
            <a:r>
              <a:rPr lang="en-AU" sz="2000" dirty="0">
                <a:hlinkClick r:id="rId5"/>
              </a:rPr>
              <a:t>https://lf.westernsydney.edu.au/support/#content-editor</a:t>
            </a:r>
            <a:endParaRPr lang="en-AU" sz="2000" dirty="0"/>
          </a:p>
          <a:p>
            <a:endParaRPr lang="en-AU" sz="2000" dirty="0"/>
          </a:p>
        </p:txBody>
      </p:sp>
      <p:sp>
        <p:nvSpPr>
          <p:cNvPr id="18" name="Rectangle 17">
            <a:extLst>
              <a:ext uri="{FF2B5EF4-FFF2-40B4-BE49-F238E27FC236}">
                <a16:creationId xmlns:a16="http://schemas.microsoft.com/office/drawing/2014/main" id="{97B1DF9D-5BAE-4214-A0CF-FD7ACCBECD16}"/>
              </a:ext>
              <a:ext uri="{C183D7F6-B498-43B3-948B-1728B52AA6E4}">
                <adec:decorative xmlns:adec="http://schemas.microsoft.com/office/drawing/2017/decorative" val="1"/>
              </a:ext>
            </a:extLst>
          </p:cNvPr>
          <p:cNvSpPr/>
          <p:nvPr/>
        </p:nvSpPr>
        <p:spPr>
          <a:xfrm>
            <a:off x="732112" y="2414747"/>
            <a:ext cx="1572007" cy="1394996"/>
          </a:xfrm>
          <a:prstGeom prst="rect">
            <a:avLst/>
          </a:prstGeom>
          <a:noFill/>
          <a:ln w="38100">
            <a:solidFill>
              <a:srgbClr val="AD0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27369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C515C1F5-3510-43D6-8157-436298B3F3E9}"/>
              </a:ext>
              <a:ext uri="{C183D7F6-B498-43B3-948B-1728B52AA6E4}">
                <adec:decorative xmlns:adec="http://schemas.microsoft.com/office/drawing/2017/decorative" val="1"/>
              </a:ext>
            </a:extLst>
          </p:cNvPr>
          <p:cNvSpPr/>
          <p:nvPr/>
        </p:nvSpPr>
        <p:spPr>
          <a:xfrm>
            <a:off x="6718928" y="1646617"/>
            <a:ext cx="4802512" cy="4769253"/>
          </a:xfrm>
          <a:prstGeom prst="roundRect">
            <a:avLst/>
          </a:prstGeom>
          <a:solidFill>
            <a:srgbClr val="99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n>
                <a:solidFill>
                  <a:schemeClr val="tx1">
                    <a:lumMod val="65000"/>
                    <a:lumOff val="35000"/>
                  </a:schemeClr>
                </a:solidFill>
              </a:ln>
            </a:endParaRPr>
          </a:p>
        </p:txBody>
      </p:sp>
      <p:sp>
        <p:nvSpPr>
          <p:cNvPr id="4" name="TextBox 3"/>
          <p:cNvSpPr txBox="1"/>
          <p:nvPr/>
        </p:nvSpPr>
        <p:spPr>
          <a:xfrm>
            <a:off x="389960" y="630954"/>
            <a:ext cx="8753084" cy="1015663"/>
          </a:xfrm>
          <a:prstGeom prst="rect">
            <a:avLst/>
          </a:prstGeom>
          <a:noFill/>
        </p:spPr>
        <p:txBody>
          <a:bodyPr wrap="square" rtlCol="0">
            <a:spAutoFit/>
          </a:bodyPr>
          <a:lstStyle/>
          <a:p>
            <a:r>
              <a:rPr lang="en-AU" sz="6000" b="1" dirty="0">
                <a:solidFill>
                  <a:srgbClr val="990033"/>
                </a:solidFill>
              </a:rPr>
              <a:t>Content Repository</a:t>
            </a:r>
          </a:p>
        </p:txBody>
      </p:sp>
      <p:sp>
        <p:nvSpPr>
          <p:cNvPr id="5" name="TextBox 4">
            <a:extLst>
              <a:ext uri="{FF2B5EF4-FFF2-40B4-BE49-F238E27FC236}">
                <a16:creationId xmlns:a16="http://schemas.microsoft.com/office/drawing/2014/main" id="{15FD4895-0A93-47BA-A393-EA2CA57E272D}"/>
              </a:ext>
            </a:extLst>
          </p:cNvPr>
          <p:cNvSpPr txBox="1"/>
          <p:nvPr/>
        </p:nvSpPr>
        <p:spPr>
          <a:xfrm>
            <a:off x="516248" y="1932858"/>
            <a:ext cx="5747392" cy="4769254"/>
          </a:xfrm>
          <a:prstGeom prst="rect">
            <a:avLst/>
          </a:prstGeom>
          <a:noFill/>
        </p:spPr>
        <p:txBody>
          <a:bodyPr wrap="square">
            <a:spAutoFit/>
          </a:bodyPr>
          <a:lstStyle/>
          <a:p>
            <a:pPr>
              <a:lnSpc>
                <a:spcPct val="107000"/>
              </a:lnSpc>
              <a:spcAft>
                <a:spcPts val="800"/>
              </a:spcAft>
            </a:pPr>
            <a:r>
              <a:rPr lang="en-AU" sz="2000" dirty="0">
                <a:effectLst/>
                <a:latin typeface="Calibri" panose="020F0502020204030204" pitchFamily="34" charset="0"/>
                <a:ea typeface="Calibri" panose="020F0502020204030204" pitchFamily="34" charset="0"/>
                <a:cs typeface="Times New Roman" panose="02020603050405020304" pitchFamily="18" charset="0"/>
              </a:rPr>
              <a:t>The content repository is a file manager for your vUWS site. </a:t>
            </a:r>
          </a:p>
          <a:p>
            <a:pPr>
              <a:lnSpc>
                <a:spcPct val="107000"/>
              </a:lnSpc>
              <a:spcAft>
                <a:spcPts val="800"/>
              </a:spcAft>
            </a:pPr>
            <a:r>
              <a:rPr lang="en-AU" sz="2000" dirty="0">
                <a:effectLst/>
                <a:latin typeface="Calibri" panose="020F0502020204030204" pitchFamily="34" charset="0"/>
                <a:ea typeface="Calibri" panose="020F0502020204030204" pitchFamily="34" charset="0"/>
                <a:cs typeface="Times New Roman" panose="02020603050405020304" pitchFamily="18" charset="0"/>
              </a:rPr>
              <a:t>We recommend that your documents are uploaded here first for example Learning guides, images, PDFs etc. </a:t>
            </a:r>
          </a:p>
          <a:p>
            <a:pPr>
              <a:lnSpc>
                <a:spcPct val="107000"/>
              </a:lnSpc>
              <a:spcAft>
                <a:spcPts val="800"/>
              </a:spcAft>
            </a:pPr>
            <a:r>
              <a:rPr lang="en-AU" sz="2000" b="1" i="1" dirty="0">
                <a:effectLst/>
                <a:latin typeface="Calibri" panose="020F0502020204030204" pitchFamily="34" charset="0"/>
                <a:ea typeface="Calibri" panose="020F0502020204030204" pitchFamily="34" charset="0"/>
                <a:cs typeface="Times New Roman" panose="02020603050405020304" pitchFamily="18" charset="0"/>
              </a:rPr>
              <a:t>Note: </a:t>
            </a:r>
            <a:r>
              <a:rPr lang="en-AU" sz="2000" dirty="0">
                <a:effectLst/>
                <a:latin typeface="Calibri" panose="020F0502020204030204" pitchFamily="34" charset="0"/>
                <a:ea typeface="Calibri" panose="020F0502020204030204" pitchFamily="34" charset="0"/>
                <a:cs typeface="Times New Roman" panose="02020603050405020304" pitchFamily="18" charset="0"/>
              </a:rPr>
              <a:t>Videos should be uploaded to Panopto not Content Repository.  There is limited data storage available on vUWS sites. </a:t>
            </a:r>
          </a:p>
          <a:p>
            <a:pPr>
              <a:lnSpc>
                <a:spcPct val="107000"/>
              </a:lnSpc>
              <a:spcAft>
                <a:spcPts val="800"/>
              </a:spcAft>
            </a:pPr>
            <a:r>
              <a:rPr lang="en-AU" sz="2000" dirty="0">
                <a:latin typeface="Calibri" panose="020F0502020204030204" pitchFamily="34" charset="0"/>
                <a:ea typeface="Calibri" panose="020F0502020204030204" pitchFamily="34" charset="0"/>
                <a:cs typeface="Times New Roman" panose="02020603050405020304" pitchFamily="18" charset="0"/>
              </a:rPr>
              <a:t>Detailed instructions on creating folders and adding items can be found here; </a:t>
            </a:r>
            <a:r>
              <a:rPr lang="en-AU" sz="2000" dirty="0">
                <a:latin typeface="Calibri" panose="020F0502020204030204" pitchFamily="34" charset="0"/>
                <a:ea typeface="Calibri" panose="020F0502020204030204" pitchFamily="34" charset="0"/>
                <a:cs typeface="Times New Roman" panose="02020603050405020304" pitchFamily="18" charset="0"/>
                <a:hlinkClick r:id="rId3"/>
              </a:rPr>
              <a:t>https://lf.westernsydney.edu.au/support/#content-repository</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D86983D-682B-4FFC-BDDD-9C42790920F2}"/>
              </a:ext>
            </a:extLst>
          </p:cNvPr>
          <p:cNvSpPr txBox="1"/>
          <p:nvPr/>
        </p:nvSpPr>
        <p:spPr>
          <a:xfrm>
            <a:off x="6810368" y="2170471"/>
            <a:ext cx="4665352" cy="3877985"/>
          </a:xfrm>
          <a:prstGeom prst="rect">
            <a:avLst/>
          </a:prstGeom>
          <a:noFill/>
        </p:spPr>
        <p:txBody>
          <a:bodyPr wrap="square">
            <a:spAutoFit/>
          </a:bodyPr>
          <a:lstStyle/>
          <a:p>
            <a:r>
              <a:rPr lang="en-AU" sz="2400" b="1" dirty="0">
                <a:solidFill>
                  <a:schemeClr val="bg1"/>
                </a:solidFill>
              </a:rPr>
              <a:t>Accessing the Content Repository:</a:t>
            </a:r>
            <a:br>
              <a:rPr lang="en-AU" sz="2400" b="1" dirty="0">
                <a:solidFill>
                  <a:schemeClr val="bg1"/>
                </a:solidFill>
              </a:rPr>
            </a:br>
            <a:endParaRPr lang="en-AU" sz="2400" b="1" dirty="0">
              <a:solidFill>
                <a:schemeClr val="bg1"/>
              </a:solidFill>
            </a:endParaRPr>
          </a:p>
          <a:p>
            <a:pPr marL="342900" indent="-342900">
              <a:buFont typeface="Wingdings" panose="05000000000000000000" pitchFamily="2" charset="2"/>
              <a:buChar char="Ø"/>
            </a:pPr>
            <a:r>
              <a:rPr lang="en-AU" sz="2200" b="1" dirty="0">
                <a:solidFill>
                  <a:schemeClr val="bg1"/>
                </a:solidFill>
              </a:rPr>
              <a:t>Log in to vUWS</a:t>
            </a:r>
          </a:p>
          <a:p>
            <a:pPr marL="342900" indent="-342900">
              <a:buFont typeface="Wingdings" panose="05000000000000000000" pitchFamily="2" charset="2"/>
              <a:buChar char="Ø"/>
            </a:pPr>
            <a:r>
              <a:rPr lang="en-AU" sz="2200" b="1" dirty="0">
                <a:solidFill>
                  <a:schemeClr val="bg1"/>
                </a:solidFill>
              </a:rPr>
              <a:t>Go to your vUWS site</a:t>
            </a:r>
          </a:p>
          <a:p>
            <a:pPr marL="342900" indent="-342900">
              <a:buFont typeface="Wingdings" panose="05000000000000000000" pitchFamily="2" charset="2"/>
              <a:buChar char="Ø"/>
            </a:pPr>
            <a:r>
              <a:rPr lang="en-AU" sz="2200" b="1" dirty="0">
                <a:solidFill>
                  <a:schemeClr val="bg1"/>
                </a:solidFill>
              </a:rPr>
              <a:t>Ensure Edit Mode is ON</a:t>
            </a:r>
          </a:p>
          <a:p>
            <a:pPr marL="342900" indent="-342900">
              <a:buFont typeface="Wingdings" panose="05000000000000000000" pitchFamily="2" charset="2"/>
              <a:buChar char="Ø"/>
            </a:pPr>
            <a:r>
              <a:rPr lang="en-AU" sz="2200" b="1" dirty="0">
                <a:solidFill>
                  <a:schemeClr val="bg1"/>
                </a:solidFill>
              </a:rPr>
              <a:t>On the left menu, click to expand Content Repository, located within the Control Panel under the Course Management section</a:t>
            </a:r>
          </a:p>
          <a:p>
            <a:pPr marL="342900" indent="-342900">
              <a:buFont typeface="Wingdings" panose="05000000000000000000" pitchFamily="2" charset="2"/>
              <a:buChar char="Ø"/>
            </a:pPr>
            <a:r>
              <a:rPr lang="en-AU" sz="2200" b="1" dirty="0">
                <a:solidFill>
                  <a:schemeClr val="bg1"/>
                </a:solidFill>
              </a:rPr>
              <a:t>Click on the link which contains your site's subject number</a:t>
            </a:r>
          </a:p>
        </p:txBody>
      </p:sp>
    </p:spTree>
    <p:extLst>
      <p:ext uri="{BB962C8B-B14F-4D97-AF65-F5344CB8AC3E}">
        <p14:creationId xmlns:p14="http://schemas.microsoft.com/office/powerpoint/2010/main" val="932827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5F330DCE-F05B-471E-8EBC-9A114EB90397}"/>
              </a:ext>
            </a:extLst>
          </p:cNvPr>
          <p:cNvSpPr/>
          <p:nvPr/>
        </p:nvSpPr>
        <p:spPr>
          <a:xfrm>
            <a:off x="671152" y="2328730"/>
            <a:ext cx="4342808" cy="3428133"/>
          </a:xfrm>
          <a:prstGeom prst="roundRect">
            <a:avLst/>
          </a:prstGeom>
          <a:solidFill>
            <a:srgbClr val="99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400" b="1" dirty="0">
                <a:solidFill>
                  <a:schemeClr val="bg1"/>
                </a:solidFill>
              </a:rPr>
              <a:t>Accessing the Grade Centre:</a:t>
            </a:r>
            <a:br>
              <a:rPr lang="en-AU" sz="2400" b="1" dirty="0">
                <a:solidFill>
                  <a:schemeClr val="bg1"/>
                </a:solidFill>
              </a:rPr>
            </a:br>
            <a:endParaRPr lang="en-AU" sz="2400" b="1" dirty="0">
              <a:solidFill>
                <a:schemeClr val="bg1"/>
              </a:solidFill>
            </a:endParaRPr>
          </a:p>
          <a:p>
            <a:pPr marL="342900" indent="-342900">
              <a:buFont typeface="Wingdings" panose="05000000000000000000" pitchFamily="2" charset="2"/>
              <a:buChar char="Ø"/>
            </a:pPr>
            <a:r>
              <a:rPr lang="en-AU" sz="2200" b="1" dirty="0">
                <a:solidFill>
                  <a:schemeClr val="bg1"/>
                </a:solidFill>
              </a:rPr>
              <a:t>Log in to vUWS</a:t>
            </a:r>
          </a:p>
          <a:p>
            <a:pPr marL="342900" indent="-342900">
              <a:buFont typeface="Wingdings" panose="05000000000000000000" pitchFamily="2" charset="2"/>
              <a:buChar char="Ø"/>
            </a:pPr>
            <a:r>
              <a:rPr lang="en-AU" sz="2200" b="1" dirty="0">
                <a:solidFill>
                  <a:schemeClr val="bg1"/>
                </a:solidFill>
              </a:rPr>
              <a:t>Go to your vUWS site</a:t>
            </a:r>
          </a:p>
          <a:p>
            <a:pPr marL="342900" indent="-342900">
              <a:buFont typeface="Wingdings" panose="05000000000000000000" pitchFamily="2" charset="2"/>
              <a:buChar char="Ø"/>
            </a:pPr>
            <a:r>
              <a:rPr lang="en-AU" sz="2200" b="1" dirty="0">
                <a:solidFill>
                  <a:schemeClr val="bg1"/>
                </a:solidFill>
              </a:rPr>
              <a:t>Ensure Edit Mode is ON</a:t>
            </a:r>
          </a:p>
          <a:p>
            <a:pPr marL="342900" indent="-342900">
              <a:buFont typeface="Wingdings" panose="05000000000000000000" pitchFamily="2" charset="2"/>
              <a:buChar char="Ø"/>
            </a:pPr>
            <a:r>
              <a:rPr lang="en-AU" sz="2200" b="1" dirty="0">
                <a:solidFill>
                  <a:schemeClr val="bg1"/>
                </a:solidFill>
              </a:rPr>
              <a:t>On the left menu, click to expand Grade Centre</a:t>
            </a:r>
          </a:p>
          <a:p>
            <a:pPr marL="342900" indent="-342900">
              <a:buFont typeface="Wingdings" panose="05000000000000000000" pitchFamily="2" charset="2"/>
              <a:buChar char="Ø"/>
            </a:pPr>
            <a:r>
              <a:rPr lang="en-AU" sz="2200" b="1" dirty="0">
                <a:solidFill>
                  <a:schemeClr val="bg1"/>
                </a:solidFill>
              </a:rPr>
              <a:t>Click on Full Grade Centre</a:t>
            </a:r>
          </a:p>
          <a:p>
            <a:pPr algn="ctr"/>
            <a:endParaRPr lang="en-AU" dirty="0">
              <a:ln>
                <a:solidFill>
                  <a:schemeClr val="tx1">
                    <a:lumMod val="65000"/>
                    <a:lumOff val="35000"/>
                  </a:schemeClr>
                </a:solidFill>
              </a:ln>
            </a:endParaRPr>
          </a:p>
        </p:txBody>
      </p:sp>
      <p:sp>
        <p:nvSpPr>
          <p:cNvPr id="4" name="TextBox 3"/>
          <p:cNvSpPr txBox="1"/>
          <p:nvPr/>
        </p:nvSpPr>
        <p:spPr>
          <a:xfrm>
            <a:off x="622928" y="342149"/>
            <a:ext cx="5095292" cy="1015663"/>
          </a:xfrm>
          <a:prstGeom prst="rect">
            <a:avLst/>
          </a:prstGeom>
          <a:noFill/>
        </p:spPr>
        <p:txBody>
          <a:bodyPr wrap="square" rtlCol="0">
            <a:spAutoFit/>
          </a:bodyPr>
          <a:lstStyle/>
          <a:p>
            <a:r>
              <a:rPr lang="en-AU" sz="6000" b="1" dirty="0">
                <a:solidFill>
                  <a:srgbClr val="990033"/>
                </a:solidFill>
              </a:rPr>
              <a:t>Grade Centre</a:t>
            </a:r>
          </a:p>
        </p:txBody>
      </p:sp>
      <p:sp>
        <p:nvSpPr>
          <p:cNvPr id="13" name="TextBox 12">
            <a:extLst>
              <a:ext uri="{FF2B5EF4-FFF2-40B4-BE49-F238E27FC236}">
                <a16:creationId xmlns:a16="http://schemas.microsoft.com/office/drawing/2014/main" id="{479724CD-98AE-47A9-812D-D8C5F7EA451F}"/>
              </a:ext>
            </a:extLst>
          </p:cNvPr>
          <p:cNvSpPr txBox="1"/>
          <p:nvPr/>
        </p:nvSpPr>
        <p:spPr>
          <a:xfrm>
            <a:off x="671152" y="1313067"/>
            <a:ext cx="4068488" cy="553998"/>
          </a:xfrm>
          <a:prstGeom prst="rect">
            <a:avLst/>
          </a:prstGeom>
          <a:noFill/>
        </p:spPr>
        <p:txBody>
          <a:bodyPr wrap="square">
            <a:spAutoFit/>
          </a:bodyPr>
          <a:lstStyle/>
          <a:p>
            <a:r>
              <a:rPr lang="en-AU" sz="3000" b="1" dirty="0"/>
              <a:t>Navigating Grade Centre</a:t>
            </a:r>
          </a:p>
        </p:txBody>
      </p:sp>
      <p:sp>
        <p:nvSpPr>
          <p:cNvPr id="9" name="TextBox 8">
            <a:extLst>
              <a:ext uri="{FF2B5EF4-FFF2-40B4-BE49-F238E27FC236}">
                <a16:creationId xmlns:a16="http://schemas.microsoft.com/office/drawing/2014/main" id="{E2BAA793-A550-4239-B2A4-66D4D0D30DA8}"/>
              </a:ext>
            </a:extLst>
          </p:cNvPr>
          <p:cNvSpPr txBox="1"/>
          <p:nvPr/>
        </p:nvSpPr>
        <p:spPr>
          <a:xfrm>
            <a:off x="5334000" y="1709465"/>
            <a:ext cx="6659880" cy="4666662"/>
          </a:xfrm>
          <a:prstGeom prst="rect">
            <a:avLst/>
          </a:prstGeom>
          <a:noFill/>
        </p:spPr>
        <p:txBody>
          <a:bodyPr wrap="square">
            <a:spAutoFit/>
          </a:bodyPr>
          <a:lstStyle/>
          <a:p>
            <a:pPr>
              <a:lnSpc>
                <a:spcPct val="107000"/>
              </a:lnSpc>
              <a:spcAft>
                <a:spcPts val="800"/>
              </a:spcAft>
            </a:pPr>
            <a:r>
              <a:rPr lang="en-AU" sz="2000" dirty="0">
                <a:effectLst/>
                <a:latin typeface="Calibri" panose="020F0502020204030204" pitchFamily="34" charset="0"/>
                <a:ea typeface="Calibri" panose="020F0502020204030204" pitchFamily="34" charset="0"/>
                <a:cs typeface="Times New Roman" panose="02020603050405020304" pitchFamily="18" charset="0"/>
              </a:rPr>
              <a:t>Once you have opened the Full Grade Centre you will see your columns. </a:t>
            </a:r>
          </a:p>
          <a:p>
            <a:pPr>
              <a:lnSpc>
                <a:spcPct val="107000"/>
              </a:lnSpc>
              <a:spcAft>
                <a:spcPts val="800"/>
              </a:spcAft>
            </a:pPr>
            <a:r>
              <a:rPr lang="en-AU" sz="2000" dirty="0">
                <a:latin typeface="Calibri" panose="020F0502020204030204" pitchFamily="34" charset="0"/>
                <a:ea typeface="Calibri" panose="020F0502020204030204" pitchFamily="34" charset="0"/>
                <a:cs typeface="Times New Roman" panose="02020603050405020304" pitchFamily="18" charset="0"/>
              </a:rPr>
              <a:t>The first columns are default and in every vUWS sites, they are then followed by columns that correspond to your assessments.</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AU" sz="2000" dirty="0">
                <a:effectLst/>
                <a:latin typeface="Calibri" panose="020F0502020204030204" pitchFamily="34" charset="0"/>
                <a:ea typeface="Calibri" panose="020F0502020204030204" pitchFamily="34" charset="0"/>
                <a:cs typeface="Times New Roman" panose="02020603050405020304" pitchFamily="18" charset="0"/>
              </a:rPr>
              <a:t>It is suggested that you clean up your grade centre columns before session starts. You may have a lot of columns from previous years which makes navigating and marking in the grade centre difficult. It is best to avoid doing this during session as a grade made have been put in. </a:t>
            </a:r>
          </a:p>
          <a:p>
            <a:pPr marL="0" marR="0" lvl="0" indent="0" algn="l" defTabSz="914400" rtl="0" eaLnBrk="1" fontAlgn="auto" latinLnBrk="0" hangingPunct="1">
              <a:lnSpc>
                <a:spcPct val="107000"/>
              </a:lnSpc>
              <a:spcBef>
                <a:spcPts val="0"/>
              </a:spcBef>
              <a:spcAft>
                <a:spcPts val="800"/>
              </a:spcAft>
              <a:buClrTx/>
              <a:buSzTx/>
              <a:buFontTx/>
              <a:buNone/>
              <a:tabLst/>
              <a:defRPr/>
            </a:pPr>
            <a:r>
              <a:rPr lang="en-AU" sz="2000" b="1" i="1" dirty="0">
                <a:latin typeface="Calibri" panose="020F0502020204030204" pitchFamily="34" charset="0"/>
                <a:ea typeface="Calibri" panose="020F0502020204030204" pitchFamily="34" charset="0"/>
                <a:cs typeface="Times New Roman" panose="02020603050405020304" pitchFamily="18" charset="0"/>
              </a:rPr>
              <a:t>Note: </a:t>
            </a:r>
            <a:r>
              <a:rPr lang="en-AU" sz="2000" dirty="0">
                <a:latin typeface="Calibri" panose="020F0502020204030204" pitchFamily="34" charset="0"/>
                <a:ea typeface="Calibri" panose="020F0502020204030204" pitchFamily="34" charset="0"/>
                <a:cs typeface="Times New Roman" panose="02020603050405020304" pitchFamily="18" charset="0"/>
              </a:rPr>
              <a:t>Once a column has been deleted, it cannot be retrieved, so it is recommend that before you delete a column you ensure a copy of the grade centre is downloaded.</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2292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2928" y="342149"/>
            <a:ext cx="5095292" cy="1015663"/>
          </a:xfrm>
          <a:prstGeom prst="rect">
            <a:avLst/>
          </a:prstGeom>
          <a:noFill/>
        </p:spPr>
        <p:txBody>
          <a:bodyPr wrap="square" rtlCol="0">
            <a:spAutoFit/>
          </a:bodyPr>
          <a:lstStyle/>
          <a:p>
            <a:r>
              <a:rPr lang="en-AU" sz="6000" b="1" dirty="0">
                <a:solidFill>
                  <a:srgbClr val="990033"/>
                </a:solidFill>
              </a:rPr>
              <a:t>Grade Centre</a:t>
            </a:r>
          </a:p>
        </p:txBody>
      </p:sp>
      <p:sp>
        <p:nvSpPr>
          <p:cNvPr id="13" name="TextBox 12">
            <a:extLst>
              <a:ext uri="{FF2B5EF4-FFF2-40B4-BE49-F238E27FC236}">
                <a16:creationId xmlns:a16="http://schemas.microsoft.com/office/drawing/2014/main" id="{479724CD-98AE-47A9-812D-D8C5F7EA451F}"/>
              </a:ext>
            </a:extLst>
          </p:cNvPr>
          <p:cNvSpPr txBox="1"/>
          <p:nvPr/>
        </p:nvSpPr>
        <p:spPr>
          <a:xfrm>
            <a:off x="732112" y="1358787"/>
            <a:ext cx="6097978" cy="553998"/>
          </a:xfrm>
          <a:prstGeom prst="rect">
            <a:avLst/>
          </a:prstGeom>
          <a:noFill/>
        </p:spPr>
        <p:txBody>
          <a:bodyPr wrap="square">
            <a:spAutoFit/>
          </a:bodyPr>
          <a:lstStyle/>
          <a:p>
            <a:r>
              <a:rPr lang="en-AU" sz="3000" b="1" dirty="0"/>
              <a:t>Column Management</a:t>
            </a:r>
          </a:p>
        </p:txBody>
      </p:sp>
      <p:pic>
        <p:nvPicPr>
          <p:cNvPr id="3" name="Picture 2">
            <a:extLst>
              <a:ext uri="{FF2B5EF4-FFF2-40B4-BE49-F238E27FC236}">
                <a16:creationId xmlns:a16="http://schemas.microsoft.com/office/drawing/2014/main" id="{A11C9EC9-8CA8-4FCA-B3B1-FC26DDF9E317}"/>
              </a:ext>
              <a:ext uri="{C183D7F6-B498-43B3-948B-1728B52AA6E4}">
                <adec:decorative xmlns:adec="http://schemas.microsoft.com/office/drawing/2017/decorative" val="1"/>
              </a:ext>
            </a:extLst>
          </p:cNvPr>
          <p:cNvPicPr>
            <a:picLocks noChangeAspect="1"/>
          </p:cNvPicPr>
          <p:nvPr/>
        </p:nvPicPr>
        <p:blipFill rotWithShape="1">
          <a:blip r:embed="rId3"/>
          <a:srcRect l="4598" r="3561" b="3053"/>
          <a:stretch/>
        </p:blipFill>
        <p:spPr>
          <a:xfrm>
            <a:off x="7671382" y="1600200"/>
            <a:ext cx="2830234" cy="4831878"/>
          </a:xfrm>
          <a:prstGeom prst="rect">
            <a:avLst/>
          </a:prstGeom>
        </p:spPr>
      </p:pic>
      <p:sp>
        <p:nvSpPr>
          <p:cNvPr id="6" name="Rectangle 5">
            <a:extLst>
              <a:ext uri="{FF2B5EF4-FFF2-40B4-BE49-F238E27FC236}">
                <a16:creationId xmlns:a16="http://schemas.microsoft.com/office/drawing/2014/main" id="{3A673FDB-A622-4AF3-A10D-72786B393FF2}"/>
              </a:ext>
              <a:ext uri="{C183D7F6-B498-43B3-948B-1728B52AA6E4}">
                <adec:decorative xmlns:adec="http://schemas.microsoft.com/office/drawing/2017/decorative" val="1"/>
              </a:ext>
            </a:extLst>
          </p:cNvPr>
          <p:cNvSpPr/>
          <p:nvPr/>
        </p:nvSpPr>
        <p:spPr>
          <a:xfrm>
            <a:off x="7514492" y="1635786"/>
            <a:ext cx="1572007" cy="553998"/>
          </a:xfrm>
          <a:prstGeom prst="rect">
            <a:avLst/>
          </a:prstGeom>
          <a:noFill/>
          <a:ln w="38100">
            <a:solidFill>
              <a:srgbClr val="AD0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Arrow Connector 7">
            <a:extLst>
              <a:ext uri="{FF2B5EF4-FFF2-40B4-BE49-F238E27FC236}">
                <a16:creationId xmlns:a16="http://schemas.microsoft.com/office/drawing/2014/main" id="{6C830BD1-CC71-46AD-99F7-5118BB0B3003}"/>
              </a:ext>
              <a:ext uri="{C183D7F6-B498-43B3-948B-1728B52AA6E4}">
                <adec:decorative xmlns:adec="http://schemas.microsoft.com/office/drawing/2017/decorative" val="1"/>
              </a:ext>
            </a:extLst>
          </p:cNvPr>
          <p:cNvCxnSpPr>
            <a:cxnSpLocks/>
          </p:cNvCxnSpPr>
          <p:nvPr/>
        </p:nvCxnSpPr>
        <p:spPr>
          <a:xfrm>
            <a:off x="6194684" y="4282788"/>
            <a:ext cx="1476698" cy="0"/>
          </a:xfrm>
          <a:prstGeom prst="straightConnector1">
            <a:avLst/>
          </a:prstGeom>
          <a:ln w="76200">
            <a:solidFill>
              <a:srgbClr val="990033"/>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ECEB2E6-0C0B-4BB0-8C59-0C8B97527C47}"/>
              </a:ext>
            </a:extLst>
          </p:cNvPr>
          <p:cNvSpPr txBox="1"/>
          <p:nvPr/>
        </p:nvSpPr>
        <p:spPr>
          <a:xfrm>
            <a:off x="787930" y="2467021"/>
            <a:ext cx="4986108" cy="3952364"/>
          </a:xfrm>
          <a:prstGeom prst="rect">
            <a:avLst/>
          </a:prstGeom>
          <a:noFill/>
        </p:spPr>
        <p:txBody>
          <a:bodyPr wrap="square">
            <a:spAutoFit/>
          </a:bodyPr>
          <a:lstStyle/>
          <a:p>
            <a:pPr>
              <a:lnSpc>
                <a:spcPct val="107000"/>
              </a:lnSpc>
              <a:spcAft>
                <a:spcPts val="800"/>
              </a:spcAft>
            </a:pPr>
            <a:r>
              <a:rPr lang="en-AU" sz="2200" b="1" dirty="0">
                <a:effectLst/>
                <a:latin typeface="Calibri" panose="020F0502020204030204" pitchFamily="34" charset="0"/>
                <a:ea typeface="Calibri" panose="020F0502020204030204" pitchFamily="34" charset="0"/>
                <a:cs typeface="Times New Roman" panose="02020603050405020304" pitchFamily="18" charset="0"/>
              </a:rPr>
              <a:t>Moving order of columns:</a:t>
            </a:r>
          </a:p>
          <a:p>
            <a:pPr marL="285750" indent="-285750">
              <a:lnSpc>
                <a:spcPct val="107000"/>
              </a:lnSpc>
              <a:spcAft>
                <a:spcPts val="800"/>
              </a:spcAft>
              <a:buFont typeface="Wingdings" panose="05000000000000000000" pitchFamily="2" charset="2"/>
              <a:buChar char="Ø"/>
            </a:pPr>
            <a:r>
              <a:rPr lang="en-AU" sz="2200" dirty="0">
                <a:effectLst/>
                <a:latin typeface="Calibri" panose="020F0502020204030204" pitchFamily="34" charset="0"/>
                <a:ea typeface="Calibri" panose="020F0502020204030204" pitchFamily="34" charset="0"/>
                <a:cs typeface="Times New Roman" panose="02020603050405020304" pitchFamily="18" charset="0"/>
              </a:rPr>
              <a:t>Hover Mange </a:t>
            </a:r>
          </a:p>
          <a:p>
            <a:pPr marL="285750" indent="-285750">
              <a:lnSpc>
                <a:spcPct val="107000"/>
              </a:lnSpc>
              <a:spcAft>
                <a:spcPts val="800"/>
              </a:spcAft>
              <a:buFont typeface="Wingdings" panose="05000000000000000000" pitchFamily="2" charset="2"/>
              <a:buChar char="Ø"/>
            </a:pPr>
            <a:r>
              <a:rPr lang="en-AU" sz="2200" dirty="0">
                <a:effectLst/>
                <a:latin typeface="Calibri" panose="020F0502020204030204" pitchFamily="34" charset="0"/>
                <a:ea typeface="Calibri" panose="020F0502020204030204" pitchFamily="34" charset="0"/>
                <a:cs typeface="Times New Roman" panose="02020603050405020304" pitchFamily="18" charset="0"/>
              </a:rPr>
              <a:t>Column organisation</a:t>
            </a:r>
          </a:p>
          <a:p>
            <a:pPr marL="285750" indent="-285750">
              <a:lnSpc>
                <a:spcPct val="107000"/>
              </a:lnSpc>
              <a:spcAft>
                <a:spcPts val="800"/>
              </a:spcAft>
              <a:buFont typeface="Wingdings" panose="05000000000000000000" pitchFamily="2" charset="2"/>
              <a:buChar char="Ø"/>
            </a:pPr>
            <a:r>
              <a:rPr lang="en-AU" sz="2200" dirty="0">
                <a:latin typeface="Calibri" panose="020F0502020204030204" pitchFamily="34" charset="0"/>
                <a:ea typeface="Calibri" panose="020F0502020204030204" pitchFamily="34" charset="0"/>
                <a:cs typeface="Times New Roman" panose="02020603050405020304" pitchFamily="18" charset="0"/>
              </a:rPr>
              <a:t>C</a:t>
            </a:r>
            <a:r>
              <a:rPr lang="en-AU" sz="2200" dirty="0">
                <a:effectLst/>
                <a:latin typeface="Calibri" panose="020F0502020204030204" pitchFamily="34" charset="0"/>
                <a:ea typeface="Calibri" panose="020F0502020204030204" pitchFamily="34" charset="0"/>
                <a:cs typeface="Times New Roman" panose="02020603050405020304" pitchFamily="18" charset="0"/>
              </a:rPr>
              <a:t>lick and hold 4 arrows and drag to preferred order</a:t>
            </a:r>
          </a:p>
          <a:p>
            <a:pPr marL="742950" lvl="1" indent="-285750">
              <a:lnSpc>
                <a:spcPct val="107000"/>
              </a:lnSpc>
              <a:spcAft>
                <a:spcPts val="800"/>
              </a:spcAft>
              <a:buFont typeface="Wingdings" panose="05000000000000000000" pitchFamily="2" charset="2"/>
              <a:buChar char="Ø"/>
            </a:pPr>
            <a:r>
              <a:rPr lang="en-AU" sz="2200" dirty="0">
                <a:latin typeface="Calibri" panose="020F0502020204030204" pitchFamily="34" charset="0"/>
                <a:ea typeface="Calibri" panose="020F0502020204030204" pitchFamily="34" charset="0"/>
                <a:cs typeface="Times New Roman" panose="02020603050405020304" pitchFamily="18" charset="0"/>
              </a:rPr>
              <a:t>OR C</a:t>
            </a:r>
            <a:r>
              <a:rPr lang="en-AU" sz="2200" dirty="0">
                <a:effectLst/>
                <a:latin typeface="Calibri" panose="020F0502020204030204" pitchFamily="34" charset="0"/>
                <a:ea typeface="Calibri" panose="020F0502020204030204" pitchFamily="34" charset="0"/>
                <a:cs typeface="Times New Roman" panose="02020603050405020304" pitchFamily="18" charset="0"/>
              </a:rPr>
              <a:t>lick on up and down arrows on right hand side</a:t>
            </a:r>
          </a:p>
          <a:p>
            <a:pPr marL="742950" lvl="1" indent="-285750">
              <a:lnSpc>
                <a:spcPct val="107000"/>
              </a:lnSpc>
              <a:spcAft>
                <a:spcPts val="800"/>
              </a:spcAft>
              <a:buFont typeface="Wingdings" panose="05000000000000000000" pitchFamily="2" charset="2"/>
              <a:buChar char="Ø"/>
            </a:pPr>
            <a:r>
              <a:rPr lang="en-AU" sz="2200" dirty="0">
                <a:effectLst/>
                <a:latin typeface="Calibri" panose="020F0502020204030204" pitchFamily="34" charset="0"/>
                <a:ea typeface="Calibri" panose="020F0502020204030204" pitchFamily="34" charset="0"/>
                <a:cs typeface="Times New Roman" panose="02020603050405020304" pitchFamily="18" charset="0"/>
              </a:rPr>
              <a:t> Move up or down using arrows</a:t>
            </a:r>
          </a:p>
          <a:p>
            <a:pPr marL="285750" indent="-285750">
              <a:lnSpc>
                <a:spcPct val="107000"/>
              </a:lnSpc>
              <a:spcAft>
                <a:spcPts val="800"/>
              </a:spcAft>
              <a:buFont typeface="Wingdings" panose="05000000000000000000" pitchFamily="2" charset="2"/>
              <a:buChar char="Ø"/>
            </a:pPr>
            <a:r>
              <a:rPr lang="en-AU" sz="2200" dirty="0">
                <a:latin typeface="Calibri" panose="020F0502020204030204" pitchFamily="34" charset="0"/>
                <a:ea typeface="Calibri" panose="020F0502020204030204" pitchFamily="34" charset="0"/>
                <a:cs typeface="Times New Roman" panose="02020603050405020304" pitchFamily="18" charset="0"/>
              </a:rPr>
              <a:t>S</a:t>
            </a:r>
            <a:r>
              <a:rPr lang="en-AU" sz="2200" dirty="0">
                <a:effectLst/>
                <a:latin typeface="Calibri" panose="020F0502020204030204" pitchFamily="34" charset="0"/>
                <a:ea typeface="Calibri" panose="020F0502020204030204" pitchFamily="34" charset="0"/>
                <a:cs typeface="Times New Roman" panose="02020603050405020304" pitchFamily="18" charset="0"/>
              </a:rPr>
              <a:t>ubmit </a:t>
            </a:r>
          </a:p>
        </p:txBody>
      </p:sp>
    </p:spTree>
    <p:extLst>
      <p:ext uri="{BB962C8B-B14F-4D97-AF65-F5344CB8AC3E}">
        <p14:creationId xmlns:p14="http://schemas.microsoft.com/office/powerpoint/2010/main" val="564240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2928" y="342149"/>
            <a:ext cx="5095292" cy="1015663"/>
          </a:xfrm>
          <a:prstGeom prst="rect">
            <a:avLst/>
          </a:prstGeom>
          <a:noFill/>
        </p:spPr>
        <p:txBody>
          <a:bodyPr wrap="square" rtlCol="0">
            <a:spAutoFit/>
          </a:bodyPr>
          <a:lstStyle/>
          <a:p>
            <a:r>
              <a:rPr lang="en-AU" sz="6000" b="1" dirty="0">
                <a:solidFill>
                  <a:srgbClr val="990033"/>
                </a:solidFill>
              </a:rPr>
              <a:t>Grade Centre</a:t>
            </a:r>
          </a:p>
        </p:txBody>
      </p:sp>
      <p:sp>
        <p:nvSpPr>
          <p:cNvPr id="13" name="TextBox 12">
            <a:extLst>
              <a:ext uri="{FF2B5EF4-FFF2-40B4-BE49-F238E27FC236}">
                <a16:creationId xmlns:a16="http://schemas.microsoft.com/office/drawing/2014/main" id="{479724CD-98AE-47A9-812D-D8C5F7EA451F}"/>
              </a:ext>
            </a:extLst>
          </p:cNvPr>
          <p:cNvSpPr txBox="1"/>
          <p:nvPr/>
        </p:nvSpPr>
        <p:spPr>
          <a:xfrm>
            <a:off x="732112" y="1358787"/>
            <a:ext cx="6097978" cy="553998"/>
          </a:xfrm>
          <a:prstGeom prst="rect">
            <a:avLst/>
          </a:prstGeom>
          <a:noFill/>
        </p:spPr>
        <p:txBody>
          <a:bodyPr wrap="square">
            <a:spAutoFit/>
          </a:bodyPr>
          <a:lstStyle/>
          <a:p>
            <a:r>
              <a:rPr lang="en-AU" sz="3000" b="1" dirty="0"/>
              <a:t>Column Management</a:t>
            </a:r>
          </a:p>
        </p:txBody>
      </p:sp>
      <p:cxnSp>
        <p:nvCxnSpPr>
          <p:cNvPr id="8" name="Straight Arrow Connector 7">
            <a:extLst>
              <a:ext uri="{FF2B5EF4-FFF2-40B4-BE49-F238E27FC236}">
                <a16:creationId xmlns:a16="http://schemas.microsoft.com/office/drawing/2014/main" id="{6C830BD1-CC71-46AD-99F7-5118BB0B3003}"/>
              </a:ext>
              <a:ext uri="{C183D7F6-B498-43B3-948B-1728B52AA6E4}">
                <adec:decorative xmlns:adec="http://schemas.microsoft.com/office/drawing/2017/decorative" val="1"/>
              </a:ext>
            </a:extLst>
          </p:cNvPr>
          <p:cNvCxnSpPr>
            <a:cxnSpLocks/>
          </p:cNvCxnSpPr>
          <p:nvPr/>
        </p:nvCxnSpPr>
        <p:spPr>
          <a:xfrm>
            <a:off x="6944659" y="5105748"/>
            <a:ext cx="1559261" cy="0"/>
          </a:xfrm>
          <a:prstGeom prst="straightConnector1">
            <a:avLst/>
          </a:prstGeom>
          <a:ln w="76200">
            <a:solidFill>
              <a:srgbClr val="990033"/>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1A97CD8-6168-45A2-A18D-10815BB4EF60}"/>
              </a:ext>
            </a:extLst>
          </p:cNvPr>
          <p:cNvSpPr txBox="1"/>
          <p:nvPr/>
        </p:nvSpPr>
        <p:spPr>
          <a:xfrm>
            <a:off x="853442" y="2282378"/>
            <a:ext cx="6581110" cy="4089068"/>
          </a:xfrm>
          <a:prstGeom prst="rect">
            <a:avLst/>
          </a:prstGeom>
          <a:noFill/>
        </p:spPr>
        <p:txBody>
          <a:bodyPr wrap="square">
            <a:spAutoFit/>
          </a:bodyPr>
          <a:lstStyle/>
          <a:p>
            <a:pPr>
              <a:lnSpc>
                <a:spcPct val="107000"/>
              </a:lnSpc>
              <a:spcAft>
                <a:spcPts val="800"/>
              </a:spcAft>
            </a:pPr>
            <a:r>
              <a:rPr lang="en-AU" sz="2000" b="1" dirty="0">
                <a:effectLst/>
                <a:latin typeface="Calibri" panose="020F0502020204030204" pitchFamily="34" charset="0"/>
                <a:ea typeface="Calibri" panose="020F0502020204030204" pitchFamily="34" charset="0"/>
                <a:cs typeface="Times New Roman" panose="02020603050405020304" pitchFamily="18" charset="0"/>
              </a:rPr>
              <a:t>Hiding columns:</a:t>
            </a:r>
          </a:p>
          <a:p>
            <a:pPr>
              <a:lnSpc>
                <a:spcPct val="107000"/>
              </a:lnSpc>
              <a:spcAft>
                <a:spcPts val="800"/>
              </a:spcAft>
            </a:pPr>
            <a:r>
              <a:rPr lang="en-AU" sz="2000" dirty="0">
                <a:effectLst/>
                <a:latin typeface="Calibri" panose="020F0502020204030204" pitchFamily="34" charset="0"/>
                <a:ea typeface="Calibri" panose="020F0502020204030204" pitchFamily="34" charset="0"/>
                <a:cs typeface="Times New Roman" panose="02020603050405020304" pitchFamily="18" charset="0"/>
              </a:rPr>
              <a:t>To hide columns all together meaning from instructor and students, you will first need to hide the column on the main full grade centre page, you will see a red cancel icon appear. </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2000" dirty="0">
                <a:latin typeface="Calibri" panose="020F0502020204030204" pitchFamily="34" charset="0"/>
                <a:ea typeface="Calibri" panose="020F0502020204030204" pitchFamily="34" charset="0"/>
                <a:cs typeface="Times New Roman" panose="02020603050405020304" pitchFamily="18" charset="0"/>
              </a:rPr>
              <a:t>Once this is complete, follow the below steps;</a:t>
            </a:r>
            <a:endParaRPr lang="en-AU" sz="20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en-AU" sz="2000" dirty="0">
                <a:effectLst/>
                <a:latin typeface="Calibri" panose="020F0502020204030204" pitchFamily="34" charset="0"/>
                <a:ea typeface="Calibri" panose="020F0502020204030204" pitchFamily="34" charset="0"/>
                <a:cs typeface="Times New Roman" panose="02020603050405020304" pitchFamily="18" charset="0"/>
              </a:rPr>
              <a:t>Hover Mange </a:t>
            </a:r>
          </a:p>
          <a:p>
            <a:pPr marL="285750" indent="-285750">
              <a:lnSpc>
                <a:spcPct val="107000"/>
              </a:lnSpc>
              <a:spcAft>
                <a:spcPts val="800"/>
              </a:spcAft>
              <a:buFont typeface="Wingdings" panose="05000000000000000000" pitchFamily="2" charset="2"/>
              <a:buChar char="Ø"/>
            </a:pPr>
            <a:r>
              <a:rPr lang="en-AU" sz="2000" dirty="0">
                <a:effectLst/>
                <a:latin typeface="Calibri" panose="020F0502020204030204" pitchFamily="34" charset="0"/>
                <a:ea typeface="Calibri" panose="020F0502020204030204" pitchFamily="34" charset="0"/>
                <a:cs typeface="Times New Roman" panose="02020603050405020304" pitchFamily="18" charset="0"/>
              </a:rPr>
              <a:t>Column organisation</a:t>
            </a:r>
          </a:p>
          <a:p>
            <a:pPr marL="285750" indent="-285750">
              <a:lnSpc>
                <a:spcPct val="107000"/>
              </a:lnSpc>
              <a:spcAft>
                <a:spcPts val="800"/>
              </a:spcAft>
              <a:buFont typeface="Wingdings" panose="05000000000000000000" pitchFamily="2" charset="2"/>
              <a:buChar char="Ø"/>
            </a:pPr>
            <a:r>
              <a:rPr lang="en-AU" sz="2000" dirty="0">
                <a:latin typeface="Calibri" panose="020F0502020204030204" pitchFamily="34" charset="0"/>
                <a:ea typeface="Calibri" panose="020F0502020204030204" pitchFamily="34" charset="0"/>
                <a:cs typeface="Times New Roman" panose="02020603050405020304" pitchFamily="18" charset="0"/>
              </a:rPr>
              <a:t>T</a:t>
            </a:r>
            <a:r>
              <a:rPr lang="en-AU" sz="2000" dirty="0">
                <a:effectLst/>
                <a:latin typeface="Calibri" panose="020F0502020204030204" pitchFamily="34" charset="0"/>
                <a:ea typeface="Calibri" panose="020F0502020204030204" pitchFamily="34" charset="0"/>
                <a:cs typeface="Times New Roman" panose="02020603050405020304" pitchFamily="18" charset="0"/>
              </a:rPr>
              <a:t>ick the box/s you wish to hide</a:t>
            </a:r>
          </a:p>
          <a:p>
            <a:pPr marL="285750" indent="-285750">
              <a:lnSpc>
                <a:spcPct val="107000"/>
              </a:lnSpc>
              <a:spcAft>
                <a:spcPts val="800"/>
              </a:spcAft>
              <a:buFont typeface="Wingdings" panose="05000000000000000000" pitchFamily="2" charset="2"/>
              <a:buChar char="Ø"/>
            </a:pPr>
            <a:r>
              <a:rPr lang="en-AU" sz="2000" dirty="0">
                <a:latin typeface="Calibri" panose="020F0502020204030204" pitchFamily="34" charset="0"/>
                <a:ea typeface="Calibri" panose="020F0502020204030204" pitchFamily="34" charset="0"/>
                <a:cs typeface="Times New Roman" panose="02020603050405020304" pitchFamily="18" charset="0"/>
              </a:rPr>
              <a:t>S</a:t>
            </a:r>
            <a:r>
              <a:rPr lang="en-AU" sz="2000" dirty="0">
                <a:effectLst/>
                <a:latin typeface="Calibri" panose="020F0502020204030204" pitchFamily="34" charset="0"/>
                <a:ea typeface="Calibri" panose="020F0502020204030204" pitchFamily="34" charset="0"/>
                <a:cs typeface="Times New Roman" panose="02020603050405020304" pitchFamily="18" charset="0"/>
              </a:rPr>
              <a:t>croll down and click hide column</a:t>
            </a:r>
          </a:p>
          <a:p>
            <a:pPr marL="285750" indent="-285750">
              <a:lnSpc>
                <a:spcPct val="107000"/>
              </a:lnSpc>
              <a:spcAft>
                <a:spcPts val="800"/>
              </a:spcAft>
              <a:buFont typeface="Wingdings" panose="05000000000000000000" pitchFamily="2" charset="2"/>
              <a:buChar char="Ø"/>
            </a:pPr>
            <a:r>
              <a:rPr lang="en-AU" sz="2000" dirty="0">
                <a:latin typeface="Calibri" panose="020F0502020204030204" pitchFamily="34" charset="0"/>
                <a:ea typeface="Calibri" panose="020F0502020204030204" pitchFamily="34" charset="0"/>
                <a:cs typeface="Times New Roman" panose="02020603050405020304" pitchFamily="18" charset="0"/>
              </a:rPr>
              <a:t>S</a:t>
            </a:r>
            <a:r>
              <a:rPr lang="en-AU" sz="2000" dirty="0">
                <a:effectLst/>
                <a:latin typeface="Calibri" panose="020F0502020204030204" pitchFamily="34" charset="0"/>
                <a:ea typeface="Calibri" panose="020F0502020204030204" pitchFamily="34" charset="0"/>
                <a:cs typeface="Times New Roman" panose="02020603050405020304" pitchFamily="18" charset="0"/>
              </a:rPr>
              <a:t>ubmit</a:t>
            </a:r>
          </a:p>
        </p:txBody>
      </p:sp>
      <p:pic>
        <p:nvPicPr>
          <p:cNvPr id="5" name="Picture 4">
            <a:extLst>
              <a:ext uri="{FF2B5EF4-FFF2-40B4-BE49-F238E27FC236}">
                <a16:creationId xmlns:a16="http://schemas.microsoft.com/office/drawing/2014/main" id="{B5EA4033-74F4-416F-84DC-8006659F56E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668398" y="2068005"/>
            <a:ext cx="2670160" cy="4517815"/>
          </a:xfrm>
          <a:prstGeom prst="rect">
            <a:avLst/>
          </a:prstGeom>
        </p:spPr>
      </p:pic>
      <p:pic>
        <p:nvPicPr>
          <p:cNvPr id="9" name="Picture 8">
            <a:extLst>
              <a:ext uri="{FF2B5EF4-FFF2-40B4-BE49-F238E27FC236}">
                <a16:creationId xmlns:a16="http://schemas.microsoft.com/office/drawing/2014/main" id="{D6916129-5558-4A45-A0B1-E7EE7C606E42}"/>
              </a:ext>
              <a:ext uri="{C183D7F6-B498-43B3-948B-1728B52AA6E4}">
                <adec:decorative xmlns:adec="http://schemas.microsoft.com/office/drawing/2017/decorative" val="1"/>
              </a:ext>
            </a:extLst>
          </p:cNvPr>
          <p:cNvPicPr>
            <a:picLocks noChangeAspect="1"/>
          </p:cNvPicPr>
          <p:nvPr/>
        </p:nvPicPr>
        <p:blipFill rotWithShape="1">
          <a:blip r:embed="rId4"/>
          <a:srcRect l="3328" r="5840" b="10351"/>
          <a:stretch/>
        </p:blipFill>
        <p:spPr>
          <a:xfrm>
            <a:off x="7188802" y="1012030"/>
            <a:ext cx="2814676" cy="1055975"/>
          </a:xfrm>
          <a:prstGeom prst="rect">
            <a:avLst/>
          </a:prstGeom>
        </p:spPr>
      </p:pic>
      <p:sp>
        <p:nvSpPr>
          <p:cNvPr id="15" name="Rectangle 14">
            <a:extLst>
              <a:ext uri="{FF2B5EF4-FFF2-40B4-BE49-F238E27FC236}">
                <a16:creationId xmlns:a16="http://schemas.microsoft.com/office/drawing/2014/main" id="{072A74B6-54CA-4658-B3F2-E2A375E1592D}"/>
              </a:ext>
              <a:ext uri="{C183D7F6-B498-43B3-948B-1728B52AA6E4}">
                <adec:decorative xmlns:adec="http://schemas.microsoft.com/office/drawing/2017/decorative" val="1"/>
              </a:ext>
            </a:extLst>
          </p:cNvPr>
          <p:cNvSpPr/>
          <p:nvPr/>
        </p:nvSpPr>
        <p:spPr>
          <a:xfrm>
            <a:off x="9378419" y="1173480"/>
            <a:ext cx="900741" cy="643536"/>
          </a:xfrm>
          <a:prstGeom prst="rect">
            <a:avLst/>
          </a:prstGeom>
          <a:noFill/>
          <a:ln w="38100">
            <a:solidFill>
              <a:srgbClr val="AD0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20253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10108"/>
            <a:ext cx="12192000" cy="6858000"/>
          </a:xfrm>
          <a:custGeom>
            <a:avLst/>
            <a:gdLst/>
            <a:ahLst/>
            <a:cxnLst/>
            <a:rect l="l" t="t" r="r" b="b"/>
            <a:pathLst>
              <a:path w="16256000" h="9144000">
                <a:moveTo>
                  <a:pt x="16256000" y="0"/>
                </a:moveTo>
                <a:lnTo>
                  <a:pt x="0" y="0"/>
                </a:lnTo>
                <a:lnTo>
                  <a:pt x="0" y="9144000"/>
                </a:lnTo>
                <a:lnTo>
                  <a:pt x="16256000" y="9144000"/>
                </a:lnTo>
                <a:lnTo>
                  <a:pt x="16256000" y="0"/>
                </a:lnTo>
                <a:close/>
              </a:path>
            </a:pathLst>
          </a:custGeom>
          <a:solidFill>
            <a:srgbClr val="990033"/>
          </a:solidFill>
        </p:spPr>
        <p:txBody>
          <a:bodyPr wrap="square" lIns="0" tIns="0" rIns="0" bIns="0" rtlCol="0"/>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AU" sz="1013"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object 3">
            <a:extLst>
              <a:ext uri="{C183D7F6-B498-43B3-948B-1728B52AA6E4}">
                <adec:decorative xmlns:adec="http://schemas.microsoft.com/office/drawing/2017/decorative" val="1"/>
              </a:ext>
            </a:extLst>
          </p:cNvPr>
          <p:cNvPicPr/>
          <p:nvPr/>
        </p:nvPicPr>
        <p:blipFill>
          <a:blip r:embed="rId3" cstate="print"/>
          <a:stretch>
            <a:fillRect/>
          </a:stretch>
        </p:blipFill>
        <p:spPr>
          <a:xfrm>
            <a:off x="6836229" y="2416630"/>
            <a:ext cx="5355771" cy="4431262"/>
          </a:xfrm>
          <a:prstGeom prst="rect">
            <a:avLst/>
          </a:prstGeom>
        </p:spPr>
      </p:pic>
      <p:sp>
        <p:nvSpPr>
          <p:cNvPr id="4" name="object 4">
            <a:extLst>
              <a:ext uri="{C183D7F6-B498-43B3-948B-1728B52AA6E4}">
                <adec:decorative xmlns:adec="http://schemas.microsoft.com/office/drawing/2017/decorative" val="1"/>
              </a:ext>
            </a:extLst>
          </p:cNvPr>
          <p:cNvSpPr/>
          <p:nvPr/>
        </p:nvSpPr>
        <p:spPr>
          <a:xfrm>
            <a:off x="1763486" y="245873"/>
            <a:ext cx="506492" cy="632936"/>
          </a:xfrm>
          <a:custGeom>
            <a:avLst/>
            <a:gdLst/>
            <a:ahLst/>
            <a:cxnLst/>
            <a:rect l="l" t="t" r="r" b="b"/>
            <a:pathLst>
              <a:path w="900430" h="1125220">
                <a:moveTo>
                  <a:pt x="899998" y="0"/>
                </a:moveTo>
                <a:lnTo>
                  <a:pt x="0" y="0"/>
                </a:lnTo>
                <a:lnTo>
                  <a:pt x="0" y="676782"/>
                </a:lnTo>
                <a:lnTo>
                  <a:pt x="5728" y="725796"/>
                </a:lnTo>
                <a:lnTo>
                  <a:pt x="21849" y="773243"/>
                </a:lnTo>
                <a:lnTo>
                  <a:pt x="46764" y="818852"/>
                </a:lnTo>
                <a:lnTo>
                  <a:pt x="78875" y="862357"/>
                </a:lnTo>
                <a:lnTo>
                  <a:pt x="116584" y="903486"/>
                </a:lnTo>
                <a:lnTo>
                  <a:pt x="158293" y="941973"/>
                </a:lnTo>
                <a:lnTo>
                  <a:pt x="202404" y="977546"/>
                </a:lnTo>
                <a:lnTo>
                  <a:pt x="247319" y="1009939"/>
                </a:lnTo>
                <a:lnTo>
                  <a:pt x="291440" y="1038880"/>
                </a:lnTo>
                <a:lnTo>
                  <a:pt x="333168" y="1064102"/>
                </a:lnTo>
                <a:lnTo>
                  <a:pt x="370907" y="1085336"/>
                </a:lnTo>
                <a:lnTo>
                  <a:pt x="428021" y="1114761"/>
                </a:lnTo>
                <a:lnTo>
                  <a:pt x="449999" y="1125004"/>
                </a:lnTo>
                <a:lnTo>
                  <a:pt x="455798" y="1122415"/>
                </a:lnTo>
                <a:lnTo>
                  <a:pt x="496945" y="1102312"/>
                </a:lnTo>
                <a:lnTo>
                  <a:pt x="566834" y="1064102"/>
                </a:lnTo>
                <a:lnTo>
                  <a:pt x="608563" y="1038880"/>
                </a:lnTo>
                <a:lnTo>
                  <a:pt x="652683" y="1009939"/>
                </a:lnTo>
                <a:lnTo>
                  <a:pt x="697598" y="977546"/>
                </a:lnTo>
                <a:lnTo>
                  <a:pt x="741708" y="941973"/>
                </a:lnTo>
                <a:lnTo>
                  <a:pt x="783416" y="903486"/>
                </a:lnTo>
                <a:lnTo>
                  <a:pt x="821124" y="862357"/>
                </a:lnTo>
                <a:lnTo>
                  <a:pt x="853234" y="818852"/>
                </a:lnTo>
                <a:lnTo>
                  <a:pt x="238975" y="810183"/>
                </a:lnTo>
                <a:lnTo>
                  <a:pt x="90004" y="179997"/>
                </a:lnTo>
                <a:lnTo>
                  <a:pt x="899998" y="179997"/>
                </a:lnTo>
                <a:lnTo>
                  <a:pt x="899998" y="0"/>
                </a:lnTo>
                <a:close/>
              </a:path>
              <a:path w="900430" h="1125220">
                <a:moveTo>
                  <a:pt x="449630" y="378790"/>
                </a:moveTo>
                <a:lnTo>
                  <a:pt x="356882" y="767676"/>
                </a:lnTo>
                <a:lnTo>
                  <a:pt x="324800" y="775275"/>
                </a:lnTo>
                <a:lnTo>
                  <a:pt x="294328" y="784977"/>
                </a:lnTo>
                <a:lnTo>
                  <a:pt x="265657" y="796655"/>
                </a:lnTo>
                <a:lnTo>
                  <a:pt x="238975" y="810183"/>
                </a:lnTo>
                <a:lnTo>
                  <a:pt x="660577" y="810183"/>
                </a:lnTo>
                <a:lnTo>
                  <a:pt x="633894" y="796653"/>
                </a:lnTo>
                <a:lnTo>
                  <a:pt x="605218" y="784972"/>
                </a:lnTo>
                <a:lnTo>
                  <a:pt x="574742" y="775270"/>
                </a:lnTo>
                <a:lnTo>
                  <a:pt x="542658" y="767676"/>
                </a:lnTo>
                <a:lnTo>
                  <a:pt x="449630" y="378790"/>
                </a:lnTo>
                <a:close/>
              </a:path>
              <a:path w="900430" h="1125220">
                <a:moveTo>
                  <a:pt x="899998" y="179997"/>
                </a:moveTo>
                <a:lnTo>
                  <a:pt x="809244" y="179997"/>
                </a:lnTo>
                <a:lnTo>
                  <a:pt x="660577" y="810183"/>
                </a:lnTo>
                <a:lnTo>
                  <a:pt x="857970" y="810183"/>
                </a:lnTo>
                <a:lnTo>
                  <a:pt x="878149" y="773243"/>
                </a:lnTo>
                <a:lnTo>
                  <a:pt x="894269" y="725796"/>
                </a:lnTo>
                <a:lnTo>
                  <a:pt x="899998" y="676782"/>
                </a:lnTo>
                <a:lnTo>
                  <a:pt x="899998" y="179997"/>
                </a:lnTo>
                <a:close/>
              </a:path>
              <a:path w="900430" h="1125220">
                <a:moveTo>
                  <a:pt x="409905" y="179997"/>
                </a:moveTo>
                <a:lnTo>
                  <a:pt x="183451" y="179997"/>
                </a:lnTo>
                <a:lnTo>
                  <a:pt x="297091" y="652005"/>
                </a:lnTo>
                <a:lnTo>
                  <a:pt x="409905" y="179997"/>
                </a:lnTo>
                <a:close/>
              </a:path>
              <a:path w="900430" h="1125220">
                <a:moveTo>
                  <a:pt x="716102" y="179997"/>
                </a:moveTo>
                <a:lnTo>
                  <a:pt x="489343" y="179997"/>
                </a:lnTo>
                <a:lnTo>
                  <a:pt x="604545" y="652005"/>
                </a:lnTo>
                <a:lnTo>
                  <a:pt x="716102" y="179997"/>
                </a:lnTo>
                <a:close/>
              </a:path>
            </a:pathLst>
          </a:custGeom>
          <a:solidFill>
            <a:srgbClr val="FFFFFF"/>
          </a:solidFill>
        </p:spPr>
        <p:txBody>
          <a:bodyPr wrap="square" lIns="0" tIns="0" rIns="0" bIns="0" rtlCol="0"/>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itle 5"/>
          <p:cNvSpPr txBox="1">
            <a:spLocks noGrp="1"/>
          </p:cNvSpPr>
          <p:nvPr>
            <p:ph type="title" idx="4294967295"/>
          </p:nvPr>
        </p:nvSpPr>
        <p:spPr>
          <a:xfrm>
            <a:off x="238126" y="1144898"/>
            <a:ext cx="4486275" cy="57131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42" normalizeH="0" baseline="0" noProof="0" dirty="0">
                <a:ln>
                  <a:noFill/>
                </a:ln>
                <a:solidFill>
                  <a:prstClr val="white"/>
                </a:solidFill>
                <a:effectLst/>
                <a:uLnTx/>
                <a:uFillTx/>
                <a:latin typeface="Cronicle"/>
                <a:ea typeface="+mn-ea"/>
                <a:cs typeface="+mn-cs"/>
              </a:rPr>
              <a:t>ACKNOWLEDGEMENT OF COUNTRY</a:t>
            </a:r>
            <a:endParaRPr kumimoji="0" lang="en-AU" sz="2025" b="0" i="0" u="none" strike="noStrike" kern="1200" cap="none" spc="0" normalizeH="0" baseline="0" noProof="0" dirty="0">
              <a:ln>
                <a:noFill/>
              </a:ln>
              <a:solidFill>
                <a:prstClr val="black"/>
              </a:solidFill>
              <a:effectLst/>
              <a:uLnTx/>
              <a:uFillTx/>
              <a:latin typeface="Cronicle"/>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2928" y="476808"/>
            <a:ext cx="5625472" cy="1015663"/>
          </a:xfrm>
          <a:prstGeom prst="rect">
            <a:avLst/>
          </a:prstGeom>
          <a:noFill/>
        </p:spPr>
        <p:txBody>
          <a:bodyPr wrap="square" rtlCol="0">
            <a:spAutoFit/>
          </a:bodyPr>
          <a:lstStyle/>
          <a:p>
            <a:r>
              <a:rPr lang="en-AU" sz="6000" b="1" dirty="0">
                <a:solidFill>
                  <a:srgbClr val="990033"/>
                </a:solidFill>
              </a:rPr>
              <a:t>Announcements</a:t>
            </a:r>
          </a:p>
        </p:txBody>
      </p:sp>
      <p:sp>
        <p:nvSpPr>
          <p:cNvPr id="13" name="TextBox 12">
            <a:extLst>
              <a:ext uri="{FF2B5EF4-FFF2-40B4-BE49-F238E27FC236}">
                <a16:creationId xmlns:a16="http://schemas.microsoft.com/office/drawing/2014/main" id="{479724CD-98AE-47A9-812D-D8C5F7EA451F}"/>
              </a:ext>
            </a:extLst>
          </p:cNvPr>
          <p:cNvSpPr txBox="1"/>
          <p:nvPr/>
        </p:nvSpPr>
        <p:spPr>
          <a:xfrm>
            <a:off x="622928" y="1434823"/>
            <a:ext cx="6097978" cy="553998"/>
          </a:xfrm>
          <a:prstGeom prst="rect">
            <a:avLst/>
          </a:prstGeom>
          <a:noFill/>
        </p:spPr>
        <p:txBody>
          <a:bodyPr wrap="square">
            <a:spAutoFit/>
          </a:bodyPr>
          <a:lstStyle/>
          <a:p>
            <a:r>
              <a:rPr lang="en-AU" sz="3000" b="1" dirty="0"/>
              <a:t>Creating an announcement</a:t>
            </a:r>
          </a:p>
        </p:txBody>
      </p:sp>
      <p:sp>
        <p:nvSpPr>
          <p:cNvPr id="5" name="Rectangle: Rounded Corners 4">
            <a:extLst>
              <a:ext uri="{FF2B5EF4-FFF2-40B4-BE49-F238E27FC236}">
                <a16:creationId xmlns:a16="http://schemas.microsoft.com/office/drawing/2014/main" id="{B19C62FE-315E-40DA-B2D9-7C4283E3496F}"/>
              </a:ext>
            </a:extLst>
          </p:cNvPr>
          <p:cNvSpPr/>
          <p:nvPr/>
        </p:nvSpPr>
        <p:spPr>
          <a:xfrm>
            <a:off x="7772400" y="1097281"/>
            <a:ext cx="4126890" cy="1783080"/>
          </a:xfrm>
          <a:prstGeom prst="roundRect">
            <a:avLst/>
          </a:prstGeom>
          <a:solidFill>
            <a:srgbClr val="99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200" b="1" dirty="0">
              <a:solidFill>
                <a:schemeClr val="bg1"/>
              </a:solidFill>
            </a:endParaRPr>
          </a:p>
          <a:p>
            <a:pPr marL="342900" indent="-342900">
              <a:buFont typeface="Wingdings" panose="05000000000000000000" pitchFamily="2" charset="2"/>
              <a:buChar char="Ø"/>
            </a:pPr>
            <a:r>
              <a:rPr lang="en-AU" sz="2200" b="1" dirty="0">
                <a:solidFill>
                  <a:schemeClr val="bg1"/>
                </a:solidFill>
              </a:rPr>
              <a:t>On the left menu, under Communication Zone</a:t>
            </a:r>
          </a:p>
          <a:p>
            <a:pPr marL="342900" indent="-342900">
              <a:buFont typeface="Wingdings" panose="05000000000000000000" pitchFamily="2" charset="2"/>
              <a:buChar char="Ø"/>
            </a:pPr>
            <a:r>
              <a:rPr lang="en-AU" sz="2200" b="1" dirty="0">
                <a:solidFill>
                  <a:schemeClr val="bg1"/>
                </a:solidFill>
              </a:rPr>
              <a:t>Click on Announcements, Then create announcement </a:t>
            </a:r>
          </a:p>
          <a:p>
            <a:pPr algn="ctr"/>
            <a:endParaRPr lang="en-AU" dirty="0">
              <a:ln>
                <a:solidFill>
                  <a:schemeClr val="tx1">
                    <a:lumMod val="65000"/>
                    <a:lumOff val="35000"/>
                  </a:schemeClr>
                </a:solidFill>
              </a:ln>
            </a:endParaRPr>
          </a:p>
        </p:txBody>
      </p:sp>
      <p:pic>
        <p:nvPicPr>
          <p:cNvPr id="3" name="Picture 2">
            <a:extLst>
              <a:ext uri="{FF2B5EF4-FFF2-40B4-BE49-F238E27FC236}">
                <a16:creationId xmlns:a16="http://schemas.microsoft.com/office/drawing/2014/main" id="{A1063D21-77E4-4D84-AC20-17E6EF0A4EE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25274" y="2472223"/>
            <a:ext cx="7347126" cy="3694412"/>
          </a:xfrm>
          <a:prstGeom prst="rect">
            <a:avLst/>
          </a:prstGeom>
        </p:spPr>
      </p:pic>
      <p:sp>
        <p:nvSpPr>
          <p:cNvPr id="7" name="TextBox 6">
            <a:extLst>
              <a:ext uri="{FF2B5EF4-FFF2-40B4-BE49-F238E27FC236}">
                <a16:creationId xmlns:a16="http://schemas.microsoft.com/office/drawing/2014/main" id="{2EEE0E37-1143-4BF2-9025-B869D2B057DF}"/>
              </a:ext>
            </a:extLst>
          </p:cNvPr>
          <p:cNvSpPr txBox="1"/>
          <p:nvPr/>
        </p:nvSpPr>
        <p:spPr>
          <a:xfrm>
            <a:off x="7772400" y="3141899"/>
            <a:ext cx="4126890" cy="3248005"/>
          </a:xfrm>
          <a:prstGeom prst="rect">
            <a:avLst/>
          </a:prstGeom>
          <a:noFill/>
        </p:spPr>
        <p:txBody>
          <a:bodyPr wrap="square">
            <a:spAutoFit/>
          </a:bodyPr>
          <a:lstStyle/>
          <a:p>
            <a:pPr>
              <a:lnSpc>
                <a:spcPct val="107000"/>
              </a:lnSpc>
              <a:spcAft>
                <a:spcPts val="800"/>
              </a:spcAft>
            </a:pPr>
            <a:r>
              <a:rPr lang="en-AU" b="1" dirty="0">
                <a:latin typeface="Calibri" panose="020F0502020204030204" pitchFamily="34" charset="0"/>
                <a:ea typeface="Calibri" panose="020F0502020204030204" pitchFamily="34" charset="0"/>
                <a:cs typeface="Times New Roman" panose="02020603050405020304" pitchFamily="18" charset="0"/>
              </a:rPr>
              <a:t>Duration / Date: </a:t>
            </a:r>
            <a:r>
              <a:rPr lang="en-AU" dirty="0">
                <a:latin typeface="Calibri" panose="020F0502020204030204" pitchFamily="34" charset="0"/>
                <a:ea typeface="Calibri" panose="020F0502020204030204" pitchFamily="34" charset="0"/>
                <a:cs typeface="Times New Roman" panose="02020603050405020304" pitchFamily="18" charset="0"/>
              </a:rPr>
              <a:t>Once you have given your announcement a title and text, scroll down to the Web Announcement Options.</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Here you will have the option to send straight away or select a date </a:t>
            </a:r>
            <a:r>
              <a:rPr lang="en-AU" dirty="0">
                <a:latin typeface="Calibri" panose="020F0502020204030204" pitchFamily="34" charset="0"/>
                <a:ea typeface="Calibri" panose="020F0502020204030204" pitchFamily="34" charset="0"/>
                <a:cs typeface="Times New Roman" panose="02020603050405020304" pitchFamily="18" charset="0"/>
              </a:rPr>
              <a:t>that you wish for the announcement to appear.</a:t>
            </a:r>
          </a:p>
          <a:p>
            <a:pPr>
              <a:lnSpc>
                <a:spcPct val="107000"/>
              </a:lnSpc>
              <a:spcAft>
                <a:spcPts val="80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Email Announcement: Y</a:t>
            </a:r>
            <a:r>
              <a:rPr lang="en-AU" sz="1800" dirty="0">
                <a:effectLst/>
                <a:latin typeface="Calibri" panose="020F0502020204030204" pitchFamily="34" charset="0"/>
                <a:ea typeface="Calibri" panose="020F0502020204030204" pitchFamily="34" charset="0"/>
                <a:cs typeface="Times New Roman" panose="02020603050405020304" pitchFamily="18" charset="0"/>
              </a:rPr>
              <a:t>ou will also have the option to email a copy to the student, this will go </a:t>
            </a:r>
            <a:r>
              <a:rPr lang="en-AU" dirty="0">
                <a:latin typeface="Calibri" panose="020F0502020204030204" pitchFamily="34" charset="0"/>
                <a:ea typeface="Calibri" panose="020F0502020204030204" pitchFamily="34" charset="0"/>
                <a:cs typeface="Times New Roman" panose="02020603050405020304" pitchFamily="18" charset="0"/>
              </a:rPr>
              <a:t>to their student email address.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3384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61609-388A-43CC-8BD1-DEE4F0C08014}"/>
              </a:ext>
            </a:extLst>
          </p:cNvPr>
          <p:cNvSpPr>
            <a:spLocks noGrp="1"/>
          </p:cNvSpPr>
          <p:nvPr>
            <p:ph type="title"/>
          </p:nvPr>
        </p:nvSpPr>
        <p:spPr>
          <a:xfrm>
            <a:off x="272303" y="285907"/>
            <a:ext cx="7324271" cy="808108"/>
          </a:xfrm>
        </p:spPr>
        <p:txBody>
          <a:bodyPr/>
          <a:lstStyle/>
          <a:p>
            <a:pPr rtl="0" eaLnBrk="1" fontAlgn="auto" latinLnBrk="0" hangingPunct="1"/>
            <a:r>
              <a:rPr lang="en-AU" sz="4800" spc="151" dirty="0">
                <a:solidFill>
                  <a:srgbClr val="990033"/>
                </a:solidFill>
              </a:rPr>
              <a:t>Further information </a:t>
            </a:r>
            <a:endParaRPr lang="en-AU" b="0" noProof="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4" name="Text Placeholder 3"/>
          <p:cNvSpPr>
            <a:spLocks noGrp="1"/>
          </p:cNvSpPr>
          <p:nvPr>
            <p:ph type="body" sz="quarter" idx="11"/>
          </p:nvPr>
        </p:nvSpPr>
        <p:spPr>
          <a:xfrm>
            <a:off x="378320" y="1386094"/>
            <a:ext cx="6632080" cy="4408869"/>
          </a:xfrm>
          <a:prstGeom prst="rect">
            <a:avLst/>
          </a:prstGeom>
        </p:spPr>
        <p:txBody>
          <a:bodyPr>
            <a:noAutofit/>
          </a:bodyPr>
          <a:lstStyle/>
          <a:p>
            <a:pPr hangingPunct="1"/>
            <a:r>
              <a:rPr lang="en-AU" sz="2400" dirty="0"/>
              <a:t>You can also find other </a:t>
            </a:r>
            <a:r>
              <a:rPr lang="en-AU" sz="2400" b="1" dirty="0"/>
              <a:t>Training Sessions </a:t>
            </a:r>
            <a:r>
              <a:rPr lang="en-AU" sz="2400" dirty="0"/>
              <a:t>on the </a:t>
            </a:r>
            <a:r>
              <a:rPr lang="en-AU" sz="2400" dirty="0">
                <a:solidFill>
                  <a:srgbClr val="990033"/>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Learning Futures Workshop Schedule </a:t>
            </a:r>
            <a:r>
              <a:rPr lang="en-AU" sz="2400" dirty="0"/>
              <a:t>website.</a:t>
            </a:r>
          </a:p>
          <a:p>
            <a:pPr marL="0" lvl="1" indent="0">
              <a:lnSpc>
                <a:spcPct val="150000"/>
              </a:lnSpc>
              <a:buNone/>
            </a:pPr>
            <a:r>
              <a:rPr lang="en-AU" b="1" noProof="0" dirty="0">
                <a:solidFill>
                  <a:schemeClr val="tx1"/>
                </a:solidFill>
              </a:rPr>
              <a:t>Self help </a:t>
            </a:r>
            <a:r>
              <a:rPr lang="en-AU" noProof="0" dirty="0">
                <a:solidFill>
                  <a:schemeClr val="tx1"/>
                </a:solidFill>
              </a:rPr>
              <a:t>articles (vUWS support):</a:t>
            </a:r>
            <a:r>
              <a:rPr lang="en-AU" noProof="0" dirty="0">
                <a:solidFill>
                  <a:schemeClr val="tx1">
                    <a:lumMod val="75000"/>
                    <a:lumOff val="25000"/>
                  </a:schemeClr>
                </a:solidFill>
              </a:rPr>
              <a:t> </a:t>
            </a:r>
            <a:r>
              <a:rPr lang="en-AU" noProof="0" dirty="0">
                <a:solidFill>
                  <a:srgbClr val="990033"/>
                </a:solidFill>
                <a:hlinkClick r:id="rId4">
                  <a:extLst>
                    <a:ext uri="{A12FA001-AC4F-418D-AE19-62706E023703}">
                      <ahyp:hlinkClr xmlns:ahyp="http://schemas.microsoft.com/office/drawing/2018/hyperlinkcolor" val="tx"/>
                    </a:ext>
                  </a:extLst>
                </a:hlinkClick>
              </a:rPr>
              <a:t>https://lf.westernsydney.edu.au/support/ </a:t>
            </a:r>
            <a:endParaRPr lang="en-AU" dirty="0">
              <a:solidFill>
                <a:srgbClr val="990033"/>
              </a:solidFill>
            </a:endParaRPr>
          </a:p>
          <a:p>
            <a:pPr marL="0" lvl="1" indent="0">
              <a:lnSpc>
                <a:spcPct val="150000"/>
              </a:lnSpc>
              <a:buNone/>
            </a:pPr>
            <a:r>
              <a:rPr lang="en-AU" b="1" dirty="0">
                <a:solidFill>
                  <a:schemeClr val="tx1"/>
                </a:solidFill>
              </a:rPr>
              <a:t>Support - </a:t>
            </a:r>
            <a:r>
              <a:rPr lang="en-AU" dirty="0">
                <a:solidFill>
                  <a:schemeClr val="tx1"/>
                </a:solidFill>
              </a:rPr>
              <a:t>Contact us at </a:t>
            </a:r>
            <a:r>
              <a:rPr lang="en-AU" dirty="0">
                <a:solidFill>
                  <a:srgbClr val="990033"/>
                </a:solidFill>
                <a:hlinkClick r:id="rId5">
                  <a:extLst>
                    <a:ext uri="{A12FA001-AC4F-418D-AE19-62706E023703}">
                      <ahyp:hlinkClr xmlns:ahyp="http://schemas.microsoft.com/office/drawing/2018/hyperlinkcolor" val="tx"/>
                    </a:ext>
                  </a:extLst>
                </a:hlinkClick>
              </a:rPr>
              <a:t>Western Now</a:t>
            </a:r>
            <a:r>
              <a:rPr lang="en-AU" dirty="0">
                <a:solidFill>
                  <a:srgbClr val="990033"/>
                </a:solidFill>
              </a:rPr>
              <a:t> </a:t>
            </a:r>
          </a:p>
        </p:txBody>
      </p:sp>
      <p:pic>
        <p:nvPicPr>
          <p:cNvPr id="7" name="Picture 6">
            <a:extLst>
              <a:ext uri="{FF2B5EF4-FFF2-40B4-BE49-F238E27FC236}">
                <a16:creationId xmlns:a16="http://schemas.microsoft.com/office/drawing/2014/main" id="{6D4BD885-B0C6-47C7-9C46-DA1EFD22364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6573" y="285908"/>
            <a:ext cx="4042699" cy="64207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6053688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5F8D5C-72D3-47C7-94D5-3A02EFDC76B4}"/>
              </a:ext>
            </a:extLst>
          </p:cNvPr>
          <p:cNvSpPr>
            <a:spLocks noGrp="1"/>
          </p:cNvSpPr>
          <p:nvPr>
            <p:ph type="title"/>
          </p:nvPr>
        </p:nvSpPr>
        <p:spPr/>
        <p:txBody>
          <a:bodyPr>
            <a:normAutofit fontScale="90000"/>
          </a:bodyPr>
          <a:lstStyle/>
          <a:p>
            <a:r>
              <a:rPr lang="en-AU" dirty="0"/>
              <a:t>End </a:t>
            </a:r>
          </a:p>
        </p:txBody>
      </p:sp>
    </p:spTree>
    <p:extLst>
      <p:ext uri="{BB962C8B-B14F-4D97-AF65-F5344CB8AC3E}">
        <p14:creationId xmlns:p14="http://schemas.microsoft.com/office/powerpoint/2010/main" val="3745156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2B7FD-1FBB-4C7F-9218-A7D1663AEE33}"/>
              </a:ext>
            </a:extLst>
          </p:cNvPr>
          <p:cNvSpPr>
            <a:spLocks noGrp="1"/>
          </p:cNvSpPr>
          <p:nvPr>
            <p:ph type="title" idx="4294967295"/>
          </p:nvPr>
        </p:nvSpPr>
        <p:spPr>
          <a:xfrm>
            <a:off x="650189" y="384035"/>
            <a:ext cx="8241360" cy="611807"/>
          </a:xfrm>
        </p:spPr>
        <p:txBody>
          <a:bodyPr>
            <a:normAutofit fontScale="90000"/>
          </a:bodyPr>
          <a:lstStyle/>
          <a:p>
            <a:pPr rtl="0" fontAlgn="auto" latinLnBrk="0" hangingPunct="1"/>
            <a:r>
              <a:rPr lang="en-AU" b="1" noProof="0" dirty="0">
                <a:solidFill>
                  <a:srgbClr val="990033"/>
                </a:solidFill>
              </a:rPr>
              <a:t>Welcome!</a:t>
            </a:r>
          </a:p>
        </p:txBody>
      </p:sp>
      <p:sp>
        <p:nvSpPr>
          <p:cNvPr id="220" name="Shape 220"/>
          <p:cNvSpPr/>
          <p:nvPr/>
        </p:nvSpPr>
        <p:spPr>
          <a:xfrm>
            <a:off x="678792" y="1443461"/>
            <a:ext cx="6759885" cy="4724247"/>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19051" tIns="19051" rIns="19051" bIns="19051" numCol="1" anchor="t">
            <a:noAutofit/>
          </a:bodyPr>
          <a:lstStyle/>
          <a:p>
            <a:pPr>
              <a:lnSpc>
                <a:spcPct val="107000"/>
              </a:lnSpc>
              <a:spcAft>
                <a:spcPts val="400"/>
              </a:spcAft>
            </a:pPr>
            <a:r>
              <a:rPr lang="en-AU" sz="3600" dirty="0">
                <a:solidFill>
                  <a:srgbClr val="000000"/>
                </a:solidFill>
                <a:latin typeface="Open Sans" panose="020B0606030504020204" pitchFamily="34" charset="0"/>
                <a:ea typeface="Open Sans" panose="020B0606030504020204" pitchFamily="34" charset="0"/>
                <a:cs typeface="Open Sans" panose="020B0606030504020204" pitchFamily="34" charset="0"/>
              </a:rPr>
              <a:t>Today we will cover:</a:t>
            </a:r>
          </a:p>
          <a:p>
            <a:pPr defTabSz="412740" hangingPunct="0">
              <a:spcAft>
                <a:spcPts val="300"/>
              </a:spcAft>
              <a:defRPr/>
            </a:pPr>
            <a:endParaRPr lang="en-AU"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571500" indent="-571500">
              <a:spcAft>
                <a:spcPts val="600"/>
              </a:spcAft>
              <a:buFont typeface="Arial" panose="020B0604020202020204" pitchFamily="34" charset="0"/>
              <a:buChar char="•"/>
            </a:pPr>
            <a:r>
              <a:rPr lang="en-AU" sz="2400" dirty="0">
                <a:solidFill>
                  <a:schemeClr val="tx1">
                    <a:lumMod val="75000"/>
                    <a:lumOff val="25000"/>
                  </a:schemeClr>
                </a:solidFill>
              </a:rPr>
              <a:t>How to access vUWS</a:t>
            </a:r>
          </a:p>
          <a:p>
            <a:pPr marL="571500" indent="-571500">
              <a:spcAft>
                <a:spcPts val="600"/>
              </a:spcAft>
              <a:buFont typeface="Arial" panose="020B0604020202020204" pitchFamily="34" charset="0"/>
              <a:buChar char="•"/>
            </a:pPr>
            <a:r>
              <a:rPr lang="en-AU" sz="2400" dirty="0">
                <a:solidFill>
                  <a:schemeClr val="tx1">
                    <a:lumMod val="75000"/>
                    <a:lumOff val="25000"/>
                  </a:schemeClr>
                </a:solidFill>
              </a:rPr>
              <a:t>Navigating your vUWS site</a:t>
            </a:r>
          </a:p>
          <a:p>
            <a:pPr marL="571500" indent="-571500">
              <a:spcAft>
                <a:spcPts val="600"/>
              </a:spcAft>
              <a:buFont typeface="Arial" panose="020B0604020202020204" pitchFamily="34" charset="0"/>
              <a:buChar char="•"/>
            </a:pPr>
            <a:r>
              <a:rPr lang="en-AU" sz="2400" dirty="0">
                <a:solidFill>
                  <a:schemeClr val="tx1">
                    <a:lumMod val="75000"/>
                    <a:lumOff val="25000"/>
                  </a:schemeClr>
                </a:solidFill>
              </a:rPr>
              <a:t>Cortex Template</a:t>
            </a:r>
          </a:p>
          <a:p>
            <a:pPr marL="571500" indent="-571500">
              <a:spcAft>
                <a:spcPts val="600"/>
              </a:spcAft>
              <a:buFont typeface="Arial" panose="020B0604020202020204" pitchFamily="34" charset="0"/>
              <a:buChar char="•"/>
            </a:pPr>
            <a:r>
              <a:rPr lang="en-AU" sz="2400" dirty="0">
                <a:solidFill>
                  <a:schemeClr val="tx1">
                    <a:lumMod val="75000"/>
                    <a:lumOff val="25000"/>
                  </a:schemeClr>
                </a:solidFill>
              </a:rPr>
              <a:t>Basic editing in vUWS</a:t>
            </a:r>
          </a:p>
          <a:p>
            <a:pPr marL="571500" indent="-571500">
              <a:spcAft>
                <a:spcPts val="600"/>
              </a:spcAft>
              <a:buFont typeface="Arial" panose="020B0604020202020204" pitchFamily="34" charset="0"/>
              <a:buChar char="•"/>
            </a:pPr>
            <a:r>
              <a:rPr lang="en-AU" sz="2400" dirty="0">
                <a:solidFill>
                  <a:schemeClr val="tx1">
                    <a:lumMod val="75000"/>
                    <a:lumOff val="25000"/>
                  </a:schemeClr>
                </a:solidFill>
              </a:rPr>
              <a:t>Managing the Content Repository</a:t>
            </a:r>
          </a:p>
          <a:p>
            <a:pPr marL="571500" indent="-571500">
              <a:spcAft>
                <a:spcPts val="600"/>
              </a:spcAft>
              <a:buFont typeface="Arial" panose="020B0604020202020204" pitchFamily="34" charset="0"/>
              <a:buChar char="•"/>
            </a:pPr>
            <a:r>
              <a:rPr lang="en-AU" sz="2400" dirty="0">
                <a:solidFill>
                  <a:schemeClr val="tx1">
                    <a:lumMod val="75000"/>
                    <a:lumOff val="25000"/>
                  </a:schemeClr>
                </a:solidFill>
              </a:rPr>
              <a:t>Overview of the Grade Centre</a:t>
            </a:r>
          </a:p>
          <a:p>
            <a:pPr marL="571500" indent="-571500">
              <a:spcAft>
                <a:spcPts val="600"/>
              </a:spcAft>
              <a:buFont typeface="Arial" panose="020B0604020202020204" pitchFamily="34" charset="0"/>
              <a:buChar char="•"/>
            </a:pPr>
            <a:r>
              <a:rPr lang="en-AU" sz="2400" dirty="0">
                <a:solidFill>
                  <a:schemeClr val="tx1">
                    <a:lumMod val="75000"/>
                    <a:lumOff val="25000"/>
                  </a:schemeClr>
                </a:solidFill>
              </a:rPr>
              <a:t>Other Tools available in vUWS</a:t>
            </a:r>
          </a:p>
          <a:p>
            <a:pPr marL="571500" indent="-571500">
              <a:spcAft>
                <a:spcPts val="600"/>
              </a:spcAft>
              <a:buFont typeface="Arial" panose="020B0604020202020204" pitchFamily="34" charset="0"/>
              <a:buChar char="•"/>
            </a:pPr>
            <a:r>
              <a:rPr lang="en-AU" sz="2400" dirty="0">
                <a:solidFill>
                  <a:schemeClr val="tx1">
                    <a:lumMod val="75000"/>
                    <a:lumOff val="25000"/>
                  </a:schemeClr>
                </a:solidFill>
              </a:rPr>
              <a:t>Where to get help</a:t>
            </a:r>
          </a:p>
          <a:p>
            <a:pPr marL="245527" lvl="2">
              <a:spcAft>
                <a:spcPts val="300"/>
              </a:spcAft>
              <a:defRPr/>
            </a:pPr>
            <a:endParaRPr lang="en-AU"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venir Book"/>
            </a:endParaRPr>
          </a:p>
          <a:p>
            <a:pPr marL="371465" indent="-371465" defTabSz="412740" hangingPunct="0">
              <a:spcAft>
                <a:spcPts val="300"/>
              </a:spcAft>
              <a:buFont typeface="+mj-lt"/>
              <a:buAutoNum type="arabicPeriod"/>
              <a:defRPr/>
            </a:pPr>
            <a:endParaRPr lang="en-AU" sz="2000" kern="0" dirty="0">
              <a:solidFill>
                <a:srgbClr val="000000">
                  <a:lumMod val="75000"/>
                  <a:lumOff val="25000"/>
                </a:srgbClr>
              </a:solidFill>
              <a:latin typeface="Open Sans Light"/>
              <a:sym typeface="Avenir Book"/>
            </a:endParaRPr>
          </a:p>
          <a:p>
            <a:pPr marL="371465" indent="-371465" defTabSz="412740" hangingPunct="0">
              <a:spcAft>
                <a:spcPts val="300"/>
              </a:spcAft>
              <a:buFont typeface="+mj-lt"/>
              <a:buAutoNum type="arabicPeriod"/>
              <a:defRPr/>
            </a:pPr>
            <a:endParaRPr lang="en-AU" sz="2000" kern="0" dirty="0">
              <a:solidFill>
                <a:srgbClr val="000000">
                  <a:lumMod val="75000"/>
                  <a:lumOff val="25000"/>
                </a:srgbClr>
              </a:solidFill>
              <a:latin typeface="Open Sans Light"/>
              <a:sym typeface="Avenir Book"/>
            </a:endParaRPr>
          </a:p>
        </p:txBody>
      </p:sp>
      <p:grpSp>
        <p:nvGrpSpPr>
          <p:cNvPr id="3" name="Group 2">
            <a:extLst>
              <a:ext uri="{FF2B5EF4-FFF2-40B4-BE49-F238E27FC236}">
                <a16:creationId xmlns:a16="http://schemas.microsoft.com/office/drawing/2014/main" id="{A9894D26-EA9D-4D52-A4BB-2616AA6BE1B9}"/>
              </a:ext>
              <a:ext uri="{C183D7F6-B498-43B3-948B-1728B52AA6E4}">
                <adec:decorative xmlns:adec="http://schemas.microsoft.com/office/drawing/2017/decorative" val="1"/>
              </a:ext>
            </a:extLst>
          </p:cNvPr>
          <p:cNvGrpSpPr/>
          <p:nvPr/>
        </p:nvGrpSpPr>
        <p:grpSpPr>
          <a:xfrm>
            <a:off x="7153516" y="879574"/>
            <a:ext cx="4899923" cy="5528564"/>
            <a:chOff x="14307032" y="1759146"/>
            <a:chExt cx="9799844" cy="11057127"/>
          </a:xfrm>
        </p:grpSpPr>
        <p:pic>
          <p:nvPicPr>
            <p:cNvPr id="1032" name="Picture 8">
              <a:extLst>
                <a:ext uri="{FF2B5EF4-FFF2-40B4-BE49-F238E27FC236}">
                  <a16:creationId xmlns:a16="http://schemas.microsoft.com/office/drawing/2014/main" id="{5598B9E1-B9E7-4068-8ACC-B5015F47F4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09786" y="1759146"/>
              <a:ext cx="5189828" cy="54391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41FB250-EF00-446D-82D7-2FBD0E59A7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79818" y="9624815"/>
              <a:ext cx="6806562" cy="31914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6489AA7-424A-408B-B041-587EE09F7B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53575" y="3084550"/>
              <a:ext cx="4320868" cy="7034802"/>
            </a:xfrm>
            <a:prstGeom prst="rect">
              <a:avLst/>
            </a:prstGeom>
            <a:noFill/>
            <a:extLst>
              <a:ext uri="{909E8E84-426E-40DD-AFC4-6F175D3DCCD1}">
                <a14:hiddenFill xmlns:a14="http://schemas.microsoft.com/office/drawing/2010/main">
                  <a:solidFill>
                    <a:srgbClr val="FFFFFF"/>
                  </a:solidFill>
                </a14:hiddenFill>
              </a:ext>
            </a:extLst>
          </p:spPr>
        </p:pic>
        <p:sp>
          <p:nvSpPr>
            <p:cNvPr id="223" name="Shape 223"/>
            <p:cNvSpPr/>
            <p:nvPr/>
          </p:nvSpPr>
          <p:spPr>
            <a:xfrm>
              <a:off x="20982531" y="3125304"/>
              <a:ext cx="3124345" cy="3124345"/>
            </a:xfrm>
            <a:prstGeom prst="rect">
              <a:avLst/>
            </a:prstGeom>
            <a:ln w="88900">
              <a:solidFill>
                <a:schemeClr val="accent1"/>
              </a:solidFill>
              <a:miter lim="400000"/>
            </a:ln>
          </p:spPr>
          <p:txBody>
            <a:bodyPr lIns="19051" tIns="19051" rIns="19051" bIns="19051" anchor="ctr"/>
            <a:lstStyle/>
            <a:p>
              <a:pPr algn="ctr" defTabSz="412740" hangingPunct="0">
                <a:defRPr sz="3000">
                  <a:solidFill>
                    <a:srgbClr val="FFFFFF"/>
                  </a:solidFill>
                  <a:latin typeface="Helvetica Light"/>
                  <a:ea typeface="Helvetica Light"/>
                  <a:cs typeface="Helvetica Light"/>
                  <a:sym typeface="Helvetica Light"/>
                </a:defRPr>
              </a:pPr>
              <a:endParaRPr sz="1500" kern="0">
                <a:solidFill>
                  <a:srgbClr val="FFFFFF"/>
                </a:solidFill>
                <a:latin typeface="Helvetica Light"/>
                <a:sym typeface="Helvetica Light"/>
              </a:endParaRPr>
            </a:p>
          </p:txBody>
        </p:sp>
        <p:sp>
          <p:nvSpPr>
            <p:cNvPr id="224" name="Shape 224"/>
            <p:cNvSpPr/>
            <p:nvPr/>
          </p:nvSpPr>
          <p:spPr>
            <a:xfrm>
              <a:off x="14307032" y="2224217"/>
              <a:ext cx="1325404" cy="1325404"/>
            </a:xfrm>
            <a:prstGeom prst="rect">
              <a:avLst/>
            </a:prstGeom>
            <a:ln w="88900">
              <a:solidFill>
                <a:schemeClr val="accent1"/>
              </a:solidFill>
              <a:miter lim="400000"/>
            </a:ln>
          </p:spPr>
          <p:txBody>
            <a:bodyPr lIns="19051" tIns="19051" rIns="19051" bIns="19051" anchor="ctr"/>
            <a:lstStyle/>
            <a:p>
              <a:pPr algn="ctr" defTabSz="412740" hangingPunct="0">
                <a:defRPr sz="3000">
                  <a:solidFill>
                    <a:srgbClr val="FFFFFF"/>
                  </a:solidFill>
                  <a:latin typeface="Helvetica Light"/>
                  <a:ea typeface="Helvetica Light"/>
                  <a:cs typeface="Helvetica Light"/>
                  <a:sym typeface="Helvetica Light"/>
                </a:defRPr>
              </a:pPr>
              <a:endParaRPr sz="1500" kern="0">
                <a:solidFill>
                  <a:srgbClr val="FFFFFF"/>
                </a:solidFill>
                <a:latin typeface="Helvetica Light"/>
                <a:sym typeface="Helvetica Light"/>
              </a:endParaRPr>
            </a:p>
          </p:txBody>
        </p:sp>
        <p:sp>
          <p:nvSpPr>
            <p:cNvPr id="225" name="Shape 225"/>
            <p:cNvSpPr/>
            <p:nvPr/>
          </p:nvSpPr>
          <p:spPr>
            <a:xfrm>
              <a:off x="19063224" y="9522052"/>
              <a:ext cx="1562716" cy="1562716"/>
            </a:xfrm>
            <a:prstGeom prst="rect">
              <a:avLst/>
            </a:prstGeom>
            <a:ln w="88900">
              <a:solidFill>
                <a:schemeClr val="accent1"/>
              </a:solidFill>
              <a:miter lim="400000"/>
            </a:ln>
          </p:spPr>
          <p:txBody>
            <a:bodyPr lIns="19051" tIns="19051" rIns="19051" bIns="19051" anchor="ctr"/>
            <a:lstStyle/>
            <a:p>
              <a:pPr algn="ctr" defTabSz="412740" hangingPunct="0">
                <a:defRPr sz="3000">
                  <a:solidFill>
                    <a:srgbClr val="FFFFFF"/>
                  </a:solidFill>
                  <a:latin typeface="Helvetica Light"/>
                  <a:ea typeface="Helvetica Light"/>
                  <a:cs typeface="Helvetica Light"/>
                  <a:sym typeface="Helvetica Light"/>
                </a:defRPr>
              </a:pPr>
              <a:endParaRPr sz="1500" kern="0">
                <a:solidFill>
                  <a:srgbClr val="FFFFFF"/>
                </a:solidFill>
                <a:latin typeface="Helvetica Light"/>
                <a:sym typeface="Helvetica Light"/>
              </a:endParaRPr>
            </a:p>
          </p:txBody>
        </p:sp>
      </p:grpSp>
    </p:spTree>
    <p:custDataLst>
      <p:tags r:id="rId1"/>
    </p:custDataLst>
    <p:extLst>
      <p:ext uri="{BB962C8B-B14F-4D97-AF65-F5344CB8AC3E}">
        <p14:creationId xmlns:p14="http://schemas.microsoft.com/office/powerpoint/2010/main" val="338270179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490173" y="287026"/>
            <a:ext cx="10672632"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0" b="1" i="0" u="none" strike="noStrike" kern="1200" cap="none" spc="0" normalizeH="0" baseline="0" noProof="0" dirty="0">
                <a:ln>
                  <a:noFill/>
                </a:ln>
                <a:solidFill>
                  <a:srgbClr val="990033"/>
                </a:solidFill>
                <a:effectLst/>
                <a:uLnTx/>
                <a:uFillTx/>
                <a:latin typeface="+mn-lt"/>
                <a:ea typeface="+mn-ea"/>
                <a:cs typeface="+mn-cs"/>
              </a:rPr>
              <a:t>How to access vUWS</a:t>
            </a:r>
          </a:p>
        </p:txBody>
      </p:sp>
      <p:pic>
        <p:nvPicPr>
          <p:cNvPr id="3" name="Picture 2">
            <a:extLst>
              <a:ext uri="{FF2B5EF4-FFF2-40B4-BE49-F238E27FC236}">
                <a16:creationId xmlns:a16="http://schemas.microsoft.com/office/drawing/2014/main" id="{3A134336-6C61-4810-9EB4-AB674E70B48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6055" y="1874719"/>
            <a:ext cx="10779889" cy="2068359"/>
          </a:xfrm>
          <a:prstGeom prst="rect">
            <a:avLst/>
          </a:prstGeom>
        </p:spPr>
      </p:pic>
      <p:sp>
        <p:nvSpPr>
          <p:cNvPr id="5" name="Rectangle 4">
            <a:extLst>
              <a:ext uri="{FF2B5EF4-FFF2-40B4-BE49-F238E27FC236}">
                <a16:creationId xmlns:a16="http://schemas.microsoft.com/office/drawing/2014/main" id="{A20FF2F1-8D55-42A2-A356-97EA1888E1BB}"/>
              </a:ext>
              <a:ext uri="{C183D7F6-B498-43B3-948B-1728B52AA6E4}">
                <adec:decorative xmlns:adec="http://schemas.microsoft.com/office/drawing/2017/decorative" val="1"/>
              </a:ext>
            </a:extLst>
          </p:cNvPr>
          <p:cNvSpPr/>
          <p:nvPr/>
        </p:nvSpPr>
        <p:spPr>
          <a:xfrm>
            <a:off x="1344017" y="1920047"/>
            <a:ext cx="648182" cy="358815"/>
          </a:xfrm>
          <a:prstGeom prst="rect">
            <a:avLst/>
          </a:prstGeom>
          <a:noFill/>
          <a:ln w="571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n w="38100">
                <a:solidFill>
                  <a:srgbClr val="AD0832"/>
                </a:solidFill>
              </a:ln>
              <a:noFill/>
            </a:endParaRPr>
          </a:p>
        </p:txBody>
      </p:sp>
      <p:sp>
        <p:nvSpPr>
          <p:cNvPr id="6" name="TextBox 5">
            <a:extLst>
              <a:ext uri="{FF2B5EF4-FFF2-40B4-BE49-F238E27FC236}">
                <a16:creationId xmlns:a16="http://schemas.microsoft.com/office/drawing/2014/main" id="{9335622B-70C6-473C-A92C-C745CBA1F317}"/>
              </a:ext>
            </a:extLst>
          </p:cNvPr>
          <p:cNvSpPr txBox="1"/>
          <p:nvPr/>
        </p:nvSpPr>
        <p:spPr>
          <a:xfrm>
            <a:off x="1005839" y="4804785"/>
            <a:ext cx="10156965" cy="1465529"/>
          </a:xfrm>
          <a:prstGeom prst="rect">
            <a:avLst/>
          </a:prstGeom>
          <a:noFill/>
        </p:spPr>
        <p:txBody>
          <a:bodyPr wrap="square">
            <a:spAutoFit/>
          </a:bodyPr>
          <a:lstStyle/>
          <a:p>
            <a:pPr>
              <a:lnSpc>
                <a:spcPct val="107000"/>
              </a:lnSpc>
              <a:spcAft>
                <a:spcPts val="800"/>
              </a:spcAft>
            </a:pPr>
            <a:r>
              <a:rPr lang="en-AU" sz="2400" dirty="0">
                <a:latin typeface="Calibri" panose="020F0502020204030204" pitchFamily="34" charset="0"/>
                <a:ea typeface="Calibri" panose="020F0502020204030204" pitchFamily="34" charset="0"/>
                <a:cs typeface="Times New Roman" panose="02020603050405020304" pitchFamily="18" charset="0"/>
              </a:rPr>
              <a:t>1.</a:t>
            </a:r>
            <a:r>
              <a:rPr lang="en-AU" sz="2400" dirty="0">
                <a:effectLst/>
                <a:latin typeface="Calibri" panose="020F0502020204030204" pitchFamily="34" charset="0"/>
                <a:ea typeface="Calibri" panose="020F0502020204030204" pitchFamily="34" charset="0"/>
                <a:cs typeface="Times New Roman" panose="02020603050405020304" pitchFamily="18" charset="0"/>
              </a:rPr>
              <a:t> The easiest way to navigate to vUWS is through the WSU home page</a:t>
            </a:r>
          </a:p>
          <a:p>
            <a:pPr>
              <a:lnSpc>
                <a:spcPct val="107000"/>
              </a:lnSpc>
              <a:spcAft>
                <a:spcPts val="80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2. vUWS tab at top of page </a:t>
            </a:r>
          </a:p>
          <a:p>
            <a:pPr>
              <a:lnSpc>
                <a:spcPct val="107000"/>
              </a:lnSpc>
              <a:spcAft>
                <a:spcPts val="80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3. Log in using WSU credentials. Staff email (staff number version)</a:t>
            </a:r>
          </a:p>
        </p:txBody>
      </p:sp>
    </p:spTree>
    <p:extLst>
      <p:ext uri="{BB962C8B-B14F-4D97-AF65-F5344CB8AC3E}">
        <p14:creationId xmlns:p14="http://schemas.microsoft.com/office/powerpoint/2010/main" val="3189225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0173" y="287026"/>
            <a:ext cx="10672632" cy="1938992"/>
          </a:xfrm>
          <a:prstGeom prst="rect">
            <a:avLst/>
          </a:prstGeom>
          <a:noFill/>
        </p:spPr>
        <p:txBody>
          <a:bodyPr wrap="square" rtlCol="0">
            <a:spAutoFit/>
          </a:bodyPr>
          <a:lstStyle/>
          <a:p>
            <a:r>
              <a:rPr lang="en-AU" sz="6000" b="1" dirty="0">
                <a:solidFill>
                  <a:srgbClr val="990033"/>
                </a:solidFill>
              </a:rPr>
              <a:t>Overview of vUWS </a:t>
            </a:r>
          </a:p>
          <a:p>
            <a:r>
              <a:rPr lang="en-AU" sz="6000" b="1" dirty="0">
                <a:solidFill>
                  <a:srgbClr val="990033"/>
                </a:solidFill>
              </a:rPr>
              <a:t>landing page</a:t>
            </a:r>
          </a:p>
        </p:txBody>
      </p:sp>
      <p:pic>
        <p:nvPicPr>
          <p:cNvPr id="6" name="Picture 5">
            <a:extLst>
              <a:ext uri="{FF2B5EF4-FFF2-40B4-BE49-F238E27FC236}">
                <a16:creationId xmlns:a16="http://schemas.microsoft.com/office/drawing/2014/main" id="{9532340E-6C91-4D54-BFB0-EFCA35B9A3CA}"/>
              </a:ext>
              <a:ext uri="{C183D7F6-B498-43B3-948B-1728B52AA6E4}">
                <adec:decorative xmlns:adec="http://schemas.microsoft.com/office/drawing/2017/decorative" val="1"/>
              </a:ext>
            </a:extLst>
          </p:cNvPr>
          <p:cNvPicPr>
            <a:picLocks noChangeAspect="1"/>
          </p:cNvPicPr>
          <p:nvPr/>
        </p:nvPicPr>
        <p:blipFill rotWithShape="1">
          <a:blip r:embed="rId3"/>
          <a:srcRect b="11600"/>
          <a:stretch/>
        </p:blipFill>
        <p:spPr>
          <a:xfrm>
            <a:off x="342900" y="4687003"/>
            <a:ext cx="11506200" cy="631508"/>
          </a:xfrm>
          <a:prstGeom prst="rect">
            <a:avLst/>
          </a:prstGeom>
        </p:spPr>
      </p:pic>
      <p:sp>
        <p:nvSpPr>
          <p:cNvPr id="8" name="TextBox 7">
            <a:extLst>
              <a:ext uri="{FF2B5EF4-FFF2-40B4-BE49-F238E27FC236}">
                <a16:creationId xmlns:a16="http://schemas.microsoft.com/office/drawing/2014/main" id="{85334241-A4B5-48E9-857E-CF490F6BF72C}"/>
              </a:ext>
            </a:extLst>
          </p:cNvPr>
          <p:cNvSpPr txBox="1"/>
          <p:nvPr/>
        </p:nvSpPr>
        <p:spPr>
          <a:xfrm>
            <a:off x="490173" y="2478630"/>
            <a:ext cx="10672632" cy="1823256"/>
          </a:xfrm>
          <a:prstGeom prst="rect">
            <a:avLst/>
          </a:prstGeom>
          <a:noFill/>
        </p:spPr>
        <p:txBody>
          <a:bodyPr wrap="square">
            <a:spAutoFit/>
          </a:bodyPr>
          <a:lstStyle/>
          <a:p>
            <a:pPr>
              <a:lnSpc>
                <a:spcPct val="107000"/>
              </a:lnSpc>
              <a:spcAft>
                <a:spcPts val="800"/>
              </a:spcAft>
            </a:pPr>
            <a:r>
              <a:rPr lang="en-AU" sz="2500" dirty="0">
                <a:effectLst/>
                <a:latin typeface="Calibri" panose="020F0502020204030204" pitchFamily="34" charset="0"/>
                <a:ea typeface="Calibri" panose="020F0502020204030204" pitchFamily="34" charset="0"/>
                <a:cs typeface="Times New Roman" panose="02020603050405020304" pitchFamily="18" charset="0"/>
              </a:rPr>
              <a:t>On the landing page, you will see your vUWS sites. There are Subject and Companion sites.</a:t>
            </a:r>
          </a:p>
          <a:p>
            <a:pPr>
              <a:lnSpc>
                <a:spcPct val="107000"/>
              </a:lnSpc>
              <a:spcAft>
                <a:spcPts val="800"/>
              </a:spcAft>
            </a:pPr>
            <a:r>
              <a:rPr lang="en-AU" sz="2500" dirty="0">
                <a:latin typeface="Calibri" panose="020F0502020204030204" pitchFamily="34" charset="0"/>
                <a:ea typeface="Calibri" panose="020F0502020204030204" pitchFamily="34" charset="0"/>
                <a:cs typeface="Times New Roman" panose="02020603050405020304" pitchFamily="18" charset="0"/>
              </a:rPr>
              <a:t>At the top of the page you can also find the EDMM tab, as well as an abundance of resources for both staff and students.</a:t>
            </a:r>
            <a:endParaRPr lang="en-AU" sz="2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8">
            <a:extLst>
              <a:ext uri="{FF2B5EF4-FFF2-40B4-BE49-F238E27FC236}">
                <a16:creationId xmlns:a16="http://schemas.microsoft.com/office/drawing/2014/main" id="{2F86CA10-9800-428A-B4FE-653660FFA5B9}"/>
              </a:ext>
            </a:extLst>
          </p:cNvPr>
          <p:cNvSpPr txBox="1">
            <a:spLocks noGrp="1"/>
          </p:cNvSpPr>
          <p:nvPr>
            <p:ph type="title" idx="4294967295"/>
          </p:nvPr>
        </p:nvSpPr>
        <p:spPr>
          <a:xfrm>
            <a:off x="6311923" y="5615865"/>
            <a:ext cx="5389904" cy="4857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25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Companion site: </a:t>
            </a:r>
            <a:r>
              <a:rPr kumimoji="0" lang="en-AU" sz="25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are non teaching sites</a:t>
            </a:r>
          </a:p>
        </p:txBody>
      </p:sp>
      <p:sp>
        <p:nvSpPr>
          <p:cNvPr id="11" name="TextBox 10">
            <a:extLst>
              <a:ext uri="{FF2B5EF4-FFF2-40B4-BE49-F238E27FC236}">
                <a16:creationId xmlns:a16="http://schemas.microsoft.com/office/drawing/2014/main" id="{E0CF06D4-EC04-4864-841C-E56E4DF5B5F3}"/>
              </a:ext>
            </a:extLst>
          </p:cNvPr>
          <p:cNvSpPr txBox="1"/>
          <p:nvPr/>
        </p:nvSpPr>
        <p:spPr>
          <a:xfrm>
            <a:off x="490173" y="5631575"/>
            <a:ext cx="4234226" cy="470000"/>
          </a:xfrm>
          <a:prstGeom prst="rect">
            <a:avLst/>
          </a:prstGeom>
          <a:noFill/>
        </p:spPr>
        <p:txBody>
          <a:bodyPr wrap="square">
            <a:spAutoFit/>
          </a:bodyPr>
          <a:lstStyle/>
          <a:p>
            <a:pPr>
              <a:lnSpc>
                <a:spcPct val="107000"/>
              </a:lnSpc>
              <a:spcAft>
                <a:spcPts val="800"/>
              </a:spcAft>
            </a:pPr>
            <a:r>
              <a:rPr lang="en-AU" sz="2400" b="1" dirty="0">
                <a:effectLst/>
                <a:latin typeface="Calibri" panose="020F0502020204030204" pitchFamily="34" charset="0"/>
                <a:ea typeface="Calibri" panose="020F0502020204030204" pitchFamily="34" charset="0"/>
                <a:cs typeface="Times New Roman" panose="02020603050405020304" pitchFamily="18" charset="0"/>
              </a:rPr>
              <a:t>Subject site: </a:t>
            </a:r>
            <a:r>
              <a:rPr lang="en-AU" sz="2400" dirty="0">
                <a:effectLst/>
                <a:latin typeface="Calibri" panose="020F0502020204030204" pitchFamily="34" charset="0"/>
                <a:ea typeface="Calibri" panose="020F0502020204030204" pitchFamily="34" charset="0"/>
                <a:cs typeface="Times New Roman" panose="02020603050405020304" pitchFamily="18" charset="0"/>
              </a:rPr>
              <a:t>are teaching sites</a:t>
            </a:r>
          </a:p>
        </p:txBody>
      </p:sp>
    </p:spTree>
    <p:extLst>
      <p:ext uri="{BB962C8B-B14F-4D97-AF65-F5344CB8AC3E}">
        <p14:creationId xmlns:p14="http://schemas.microsoft.com/office/powerpoint/2010/main" val="2413059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490173" y="287026"/>
            <a:ext cx="10672632"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0" b="1" i="0" u="none" strike="noStrike" kern="1200" cap="none" spc="0" normalizeH="0" baseline="0" noProof="0" dirty="0">
                <a:ln>
                  <a:noFill/>
                </a:ln>
                <a:solidFill>
                  <a:srgbClr val="990033"/>
                </a:solidFill>
                <a:effectLst/>
                <a:uLnTx/>
                <a:uFillTx/>
                <a:latin typeface="+mn-lt"/>
                <a:ea typeface="+mn-ea"/>
                <a:cs typeface="+mn-cs"/>
              </a:rPr>
              <a:t>EDMM</a:t>
            </a:r>
          </a:p>
        </p:txBody>
      </p:sp>
      <p:pic>
        <p:nvPicPr>
          <p:cNvPr id="3" name="Picture 2">
            <a:extLst>
              <a:ext uri="{FF2B5EF4-FFF2-40B4-BE49-F238E27FC236}">
                <a16:creationId xmlns:a16="http://schemas.microsoft.com/office/drawing/2014/main" id="{DA9A848A-4702-4487-8B77-A01D1EA38298}"/>
              </a:ext>
              <a:ext uri="{C183D7F6-B498-43B3-948B-1728B52AA6E4}">
                <adec:decorative xmlns:adec="http://schemas.microsoft.com/office/drawing/2017/decorative" val="1"/>
              </a:ext>
            </a:extLst>
          </p:cNvPr>
          <p:cNvPicPr>
            <a:picLocks noChangeAspect="1"/>
          </p:cNvPicPr>
          <p:nvPr/>
        </p:nvPicPr>
        <p:blipFill rotWithShape="1">
          <a:blip r:embed="rId3"/>
          <a:srcRect l="59250"/>
          <a:stretch/>
        </p:blipFill>
        <p:spPr>
          <a:xfrm>
            <a:off x="335280" y="1534667"/>
            <a:ext cx="4968240" cy="1453135"/>
          </a:xfrm>
          <a:prstGeom prst="rect">
            <a:avLst/>
          </a:prstGeom>
        </p:spPr>
      </p:pic>
      <p:pic>
        <p:nvPicPr>
          <p:cNvPr id="6" name="Picture 5">
            <a:extLst>
              <a:ext uri="{FF2B5EF4-FFF2-40B4-BE49-F238E27FC236}">
                <a16:creationId xmlns:a16="http://schemas.microsoft.com/office/drawing/2014/main" id="{BA512BEB-7E14-4B0C-8316-E9F307571226}"/>
              </a:ext>
              <a:ext uri="{C183D7F6-B498-43B3-948B-1728B52AA6E4}">
                <adec:decorative xmlns:adec="http://schemas.microsoft.com/office/drawing/2017/decorative" val="1"/>
              </a:ext>
            </a:extLst>
          </p:cNvPr>
          <p:cNvPicPr>
            <a:picLocks noChangeAspect="1"/>
          </p:cNvPicPr>
          <p:nvPr/>
        </p:nvPicPr>
        <p:blipFill rotWithShape="1">
          <a:blip r:embed="rId4"/>
          <a:srcRect b="36539"/>
          <a:stretch/>
        </p:blipFill>
        <p:spPr>
          <a:xfrm>
            <a:off x="5989035" y="1534667"/>
            <a:ext cx="6248400" cy="3010231"/>
          </a:xfrm>
          <a:prstGeom prst="rect">
            <a:avLst/>
          </a:prstGeom>
        </p:spPr>
      </p:pic>
      <p:cxnSp>
        <p:nvCxnSpPr>
          <p:cNvPr id="7" name="Straight Connector 6">
            <a:extLst>
              <a:ext uri="{FF2B5EF4-FFF2-40B4-BE49-F238E27FC236}">
                <a16:creationId xmlns:a16="http://schemas.microsoft.com/office/drawing/2014/main" id="{41CDA8BE-B6DE-4772-81AF-1C32A8824D42}"/>
              </a:ext>
              <a:ext uri="{C183D7F6-B498-43B3-948B-1728B52AA6E4}">
                <adec:decorative xmlns:adec="http://schemas.microsoft.com/office/drawing/2017/decorative" val="1"/>
              </a:ext>
            </a:extLst>
          </p:cNvPr>
          <p:cNvCxnSpPr>
            <a:cxnSpLocks/>
          </p:cNvCxnSpPr>
          <p:nvPr/>
        </p:nvCxnSpPr>
        <p:spPr>
          <a:xfrm>
            <a:off x="5778007" y="1302689"/>
            <a:ext cx="0" cy="474345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6D85C8D-ECBE-4698-A5E8-EAD1EE663141}"/>
              </a:ext>
            </a:extLst>
          </p:cNvPr>
          <p:cNvSpPr txBox="1"/>
          <p:nvPr/>
        </p:nvSpPr>
        <p:spPr>
          <a:xfrm>
            <a:off x="490173" y="3219780"/>
            <a:ext cx="5076807" cy="3179717"/>
          </a:xfrm>
          <a:prstGeom prst="rect">
            <a:avLst/>
          </a:prstGeom>
          <a:noFill/>
        </p:spPr>
        <p:txBody>
          <a:bodyPr wrap="square">
            <a:spAutoFit/>
          </a:bodyPr>
          <a:lstStyle/>
          <a:p>
            <a:pPr>
              <a:lnSpc>
                <a:spcPct val="107000"/>
              </a:lnSpc>
              <a:spcAft>
                <a:spcPts val="800"/>
              </a:spcAft>
            </a:pPr>
            <a:r>
              <a:rPr lang="en-AU" sz="2200" dirty="0">
                <a:effectLst/>
                <a:latin typeface="Calibri" panose="020F0502020204030204" pitchFamily="34" charset="0"/>
                <a:ea typeface="Calibri" panose="020F0502020204030204" pitchFamily="34" charset="0"/>
                <a:cs typeface="Times New Roman" panose="02020603050405020304" pitchFamily="18" charset="0"/>
              </a:rPr>
              <a:t>On this page you can request a new vUWS site by clickin</a:t>
            </a:r>
            <a:r>
              <a:rPr lang="en-AU" sz="2200" dirty="0">
                <a:latin typeface="Calibri" panose="020F0502020204030204" pitchFamily="34" charset="0"/>
                <a:ea typeface="Calibri" panose="020F0502020204030204" pitchFamily="34" charset="0"/>
                <a:cs typeface="Times New Roman" panose="02020603050405020304" pitchFamily="18" charset="0"/>
              </a:rPr>
              <a:t>g the tab and then completing a form for a new site. This can be a copy of a previous site that you would like to be rolled over. </a:t>
            </a:r>
          </a:p>
          <a:p>
            <a:pPr>
              <a:lnSpc>
                <a:spcPct val="107000"/>
              </a:lnSpc>
              <a:spcAft>
                <a:spcPts val="800"/>
              </a:spcAft>
            </a:pPr>
            <a:endParaRPr lang="en-AU"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2200" b="1" i="1" dirty="0">
                <a:latin typeface="Calibri" panose="020F0502020204030204" pitchFamily="34" charset="0"/>
                <a:ea typeface="Calibri" panose="020F0502020204030204" pitchFamily="34" charset="0"/>
                <a:cs typeface="Times New Roman" panose="02020603050405020304" pitchFamily="18" charset="0"/>
              </a:rPr>
              <a:t>Note: </a:t>
            </a:r>
            <a:r>
              <a:rPr lang="en-AU" sz="2200" dirty="0">
                <a:latin typeface="Calibri" panose="020F0502020204030204" pitchFamily="34" charset="0"/>
                <a:ea typeface="Calibri" panose="020F0502020204030204" pitchFamily="34" charset="0"/>
                <a:cs typeface="Times New Roman" panose="02020603050405020304" pitchFamily="18" charset="0"/>
              </a:rPr>
              <a:t>ITDS will automatically open vUWS site 1 week prior to session commencing.</a:t>
            </a:r>
            <a:endParaRPr lang="en-AU"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F060248-CADB-4ABF-844E-6BFEAB230421}"/>
              </a:ext>
            </a:extLst>
          </p:cNvPr>
          <p:cNvSpPr txBox="1"/>
          <p:nvPr/>
        </p:nvSpPr>
        <p:spPr>
          <a:xfrm>
            <a:off x="6096000" y="4863437"/>
            <a:ext cx="5775960" cy="1163139"/>
          </a:xfrm>
          <a:prstGeom prst="rect">
            <a:avLst/>
          </a:prstGeom>
          <a:noFill/>
        </p:spPr>
        <p:txBody>
          <a:bodyPr wrap="square">
            <a:spAutoFit/>
          </a:bodyPr>
          <a:lstStyle/>
          <a:p>
            <a:pPr>
              <a:lnSpc>
                <a:spcPct val="107000"/>
              </a:lnSpc>
              <a:spcAft>
                <a:spcPts val="800"/>
              </a:spcAft>
            </a:pPr>
            <a:r>
              <a:rPr lang="en-AU" sz="2200" dirty="0">
                <a:effectLst/>
                <a:latin typeface="Calibri" panose="020F0502020204030204" pitchFamily="34" charset="0"/>
                <a:ea typeface="Calibri" panose="020F0502020204030204" pitchFamily="34" charset="0"/>
                <a:cs typeface="Times New Roman" panose="02020603050405020304" pitchFamily="18" charset="0"/>
              </a:rPr>
              <a:t>Under the tab Manage site, you can add users by typing in their staff number and selecting an access level. Here you can also delete a user.</a:t>
            </a:r>
          </a:p>
        </p:txBody>
      </p:sp>
    </p:spTree>
    <p:extLst>
      <p:ext uri="{BB962C8B-B14F-4D97-AF65-F5344CB8AC3E}">
        <p14:creationId xmlns:p14="http://schemas.microsoft.com/office/powerpoint/2010/main" val="2930847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622928" y="342149"/>
            <a:ext cx="8753084"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0" b="1" i="0" u="none" strike="noStrike" kern="1200" cap="none" spc="0" normalizeH="0" baseline="0" noProof="0" dirty="0">
                <a:ln>
                  <a:noFill/>
                </a:ln>
                <a:solidFill>
                  <a:srgbClr val="990033"/>
                </a:solidFill>
                <a:effectLst/>
                <a:uLnTx/>
                <a:uFillTx/>
                <a:latin typeface="+mn-lt"/>
                <a:ea typeface="+mn-ea"/>
                <a:cs typeface="+mn-cs"/>
              </a:rPr>
              <a:t>Navigating your vUWS site</a:t>
            </a:r>
          </a:p>
        </p:txBody>
      </p:sp>
      <p:pic>
        <p:nvPicPr>
          <p:cNvPr id="6" name="Picture 5">
            <a:extLst>
              <a:ext uri="{FF2B5EF4-FFF2-40B4-BE49-F238E27FC236}">
                <a16:creationId xmlns:a16="http://schemas.microsoft.com/office/drawing/2014/main" id="{8FEBCFC9-05C9-47C8-9F1F-832C3D4017C6}"/>
              </a:ext>
              <a:ext uri="{C183D7F6-B498-43B3-948B-1728B52AA6E4}">
                <adec:decorative xmlns:adec="http://schemas.microsoft.com/office/drawing/2017/decorative" val="1"/>
              </a:ext>
            </a:extLst>
          </p:cNvPr>
          <p:cNvPicPr/>
          <p:nvPr/>
        </p:nvPicPr>
        <p:blipFill rotWithShape="1">
          <a:blip r:embed="rId3"/>
          <a:srcRect b="12809"/>
          <a:stretch/>
        </p:blipFill>
        <p:spPr>
          <a:xfrm>
            <a:off x="3099641" y="2669716"/>
            <a:ext cx="5992717" cy="12474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3" name="Straight Arrow Connector 2">
            <a:extLst>
              <a:ext uri="{FF2B5EF4-FFF2-40B4-BE49-F238E27FC236}">
                <a16:creationId xmlns:a16="http://schemas.microsoft.com/office/drawing/2014/main" id="{1BDEA5E5-E564-41BD-88A3-6EC31933C78D}"/>
              </a:ext>
              <a:ext uri="{C183D7F6-B498-43B3-948B-1728B52AA6E4}">
                <adec:decorative xmlns:adec="http://schemas.microsoft.com/office/drawing/2017/decorative" val="1"/>
              </a:ext>
            </a:extLst>
          </p:cNvPr>
          <p:cNvCxnSpPr>
            <a:cxnSpLocks/>
          </p:cNvCxnSpPr>
          <p:nvPr/>
        </p:nvCxnSpPr>
        <p:spPr>
          <a:xfrm flipV="1">
            <a:off x="2462193" y="3494024"/>
            <a:ext cx="1410276" cy="136457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5595315-0D32-422C-A845-11728C094229}"/>
              </a:ext>
              <a:ext uri="{C183D7F6-B498-43B3-948B-1728B52AA6E4}">
                <adec:decorative xmlns:adec="http://schemas.microsoft.com/office/drawing/2017/decorative" val="1"/>
              </a:ext>
            </a:extLst>
          </p:cNvPr>
          <p:cNvCxnSpPr>
            <a:cxnSpLocks/>
          </p:cNvCxnSpPr>
          <p:nvPr/>
        </p:nvCxnSpPr>
        <p:spPr>
          <a:xfrm flipV="1">
            <a:off x="7724590" y="3614339"/>
            <a:ext cx="0" cy="124426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258E6C8-1E43-4657-867B-6294A290A254}"/>
              </a:ext>
            </a:extLst>
          </p:cNvPr>
          <p:cNvSpPr txBox="1"/>
          <p:nvPr/>
        </p:nvSpPr>
        <p:spPr>
          <a:xfrm>
            <a:off x="6355535" y="4917053"/>
            <a:ext cx="4281983" cy="1163139"/>
          </a:xfrm>
          <a:prstGeom prst="rect">
            <a:avLst/>
          </a:prstGeom>
          <a:noFill/>
        </p:spPr>
        <p:txBody>
          <a:bodyPr wrap="square">
            <a:spAutoFit/>
          </a:bodyPr>
          <a:lstStyle/>
          <a:p>
            <a:pPr>
              <a:lnSpc>
                <a:spcPct val="107000"/>
              </a:lnSpc>
              <a:spcAft>
                <a:spcPts val="800"/>
              </a:spcAft>
            </a:pPr>
            <a:r>
              <a:rPr lang="en-AU" sz="2200" b="1" dirty="0">
                <a:effectLst/>
                <a:latin typeface="Calibri" panose="020F0502020204030204" pitchFamily="34" charset="0"/>
                <a:ea typeface="Calibri" panose="020F0502020204030204" pitchFamily="34" charset="0"/>
                <a:cs typeface="Times New Roman" panose="02020603050405020304" pitchFamily="18" charset="0"/>
              </a:rPr>
              <a:t>Edit Mode -  </a:t>
            </a:r>
            <a:r>
              <a:rPr lang="en-AU" sz="2200" dirty="0">
                <a:effectLst/>
                <a:latin typeface="Calibri" panose="020F0502020204030204" pitchFamily="34" charset="0"/>
                <a:ea typeface="Calibri" panose="020F0502020204030204" pitchFamily="34" charset="0"/>
                <a:cs typeface="Times New Roman" panose="02020603050405020304" pitchFamily="18" charset="0"/>
              </a:rPr>
              <a:t>needs to be on when you are wanting to make any changes</a:t>
            </a:r>
          </a:p>
        </p:txBody>
      </p:sp>
      <p:sp>
        <p:nvSpPr>
          <p:cNvPr id="12" name="TextBox 11">
            <a:extLst>
              <a:ext uri="{FF2B5EF4-FFF2-40B4-BE49-F238E27FC236}">
                <a16:creationId xmlns:a16="http://schemas.microsoft.com/office/drawing/2014/main" id="{1F2A79A7-9F09-4D83-81E7-52E181335F60}"/>
              </a:ext>
            </a:extLst>
          </p:cNvPr>
          <p:cNvSpPr txBox="1"/>
          <p:nvPr/>
        </p:nvSpPr>
        <p:spPr>
          <a:xfrm>
            <a:off x="732112" y="4897982"/>
            <a:ext cx="4870439" cy="1525418"/>
          </a:xfrm>
          <a:prstGeom prst="rect">
            <a:avLst/>
          </a:prstGeom>
          <a:noFill/>
        </p:spPr>
        <p:txBody>
          <a:bodyPr wrap="square">
            <a:spAutoFit/>
          </a:bodyPr>
          <a:lstStyle/>
          <a:p>
            <a:pPr>
              <a:lnSpc>
                <a:spcPct val="107000"/>
              </a:lnSpc>
              <a:spcAft>
                <a:spcPts val="800"/>
              </a:spcAft>
            </a:pPr>
            <a:r>
              <a:rPr lang="en-AU" sz="2200" b="1" dirty="0">
                <a:effectLst/>
                <a:latin typeface="Calibri" panose="020F0502020204030204" pitchFamily="34" charset="0"/>
                <a:ea typeface="Calibri" panose="020F0502020204030204" pitchFamily="34" charset="0"/>
                <a:cs typeface="Times New Roman" panose="02020603050405020304" pitchFamily="18" charset="0"/>
              </a:rPr>
              <a:t>Enter Student Preview -  </a:t>
            </a:r>
            <a:r>
              <a:rPr lang="en-AU" sz="2200" dirty="0">
                <a:effectLst/>
                <a:latin typeface="Calibri" panose="020F0502020204030204" pitchFamily="34" charset="0"/>
                <a:ea typeface="Calibri" panose="020F0502020204030204" pitchFamily="34" charset="0"/>
                <a:cs typeface="Times New Roman" panose="02020603050405020304" pitchFamily="18" charset="0"/>
              </a:rPr>
              <a:t>view the set up from a student perspective. An orange bar along the top will appear for the duration.</a:t>
            </a:r>
          </a:p>
        </p:txBody>
      </p:sp>
      <p:sp>
        <p:nvSpPr>
          <p:cNvPr id="13" name="TextBox 12">
            <a:extLst>
              <a:ext uri="{FF2B5EF4-FFF2-40B4-BE49-F238E27FC236}">
                <a16:creationId xmlns:a16="http://schemas.microsoft.com/office/drawing/2014/main" id="{479724CD-98AE-47A9-812D-D8C5F7EA451F}"/>
              </a:ext>
            </a:extLst>
          </p:cNvPr>
          <p:cNvSpPr txBox="1"/>
          <p:nvPr/>
        </p:nvSpPr>
        <p:spPr>
          <a:xfrm>
            <a:off x="732112" y="1386946"/>
            <a:ext cx="6097978" cy="553998"/>
          </a:xfrm>
          <a:prstGeom prst="rect">
            <a:avLst/>
          </a:prstGeom>
          <a:noFill/>
        </p:spPr>
        <p:txBody>
          <a:bodyPr wrap="square">
            <a:spAutoFit/>
          </a:bodyPr>
          <a:lstStyle/>
          <a:p>
            <a:r>
              <a:rPr lang="en-AU" sz="3000" b="1" dirty="0"/>
              <a:t>Edit mode &amp; Student preview</a:t>
            </a:r>
          </a:p>
        </p:txBody>
      </p:sp>
    </p:spTree>
    <p:extLst>
      <p:ext uri="{BB962C8B-B14F-4D97-AF65-F5344CB8AC3E}">
        <p14:creationId xmlns:p14="http://schemas.microsoft.com/office/powerpoint/2010/main" val="1263567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482346" y="193363"/>
            <a:ext cx="8753084"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0" b="1" i="0" u="none" strike="noStrike" kern="1200" cap="none" spc="0" normalizeH="0" baseline="0" noProof="0" dirty="0">
                <a:ln>
                  <a:noFill/>
                </a:ln>
                <a:solidFill>
                  <a:srgbClr val="990033"/>
                </a:solidFill>
                <a:effectLst/>
                <a:uLnTx/>
                <a:uFillTx/>
                <a:latin typeface="+mn-lt"/>
                <a:ea typeface="+mn-ea"/>
                <a:cs typeface="+mn-cs"/>
              </a:rPr>
              <a:t>Navigating your vUWS site</a:t>
            </a:r>
          </a:p>
        </p:txBody>
      </p:sp>
      <p:cxnSp>
        <p:nvCxnSpPr>
          <p:cNvPr id="3" name="Straight Arrow Connector 2">
            <a:extLst>
              <a:ext uri="{FF2B5EF4-FFF2-40B4-BE49-F238E27FC236}">
                <a16:creationId xmlns:a16="http://schemas.microsoft.com/office/drawing/2014/main" id="{1BDEA5E5-E564-41BD-88A3-6EC31933C78D}"/>
              </a:ext>
              <a:ext uri="{C183D7F6-B498-43B3-948B-1728B52AA6E4}">
                <adec:decorative xmlns:adec="http://schemas.microsoft.com/office/drawing/2017/decorative" val="1"/>
              </a:ext>
            </a:extLst>
          </p:cNvPr>
          <p:cNvCxnSpPr>
            <a:cxnSpLocks/>
          </p:cNvCxnSpPr>
          <p:nvPr/>
        </p:nvCxnSpPr>
        <p:spPr>
          <a:xfrm flipH="1">
            <a:off x="6236984" y="4543568"/>
            <a:ext cx="1795284" cy="0"/>
          </a:xfrm>
          <a:prstGeom prst="straightConnector1">
            <a:avLst/>
          </a:prstGeom>
          <a:ln w="76200">
            <a:solidFill>
              <a:srgbClr val="990033"/>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5595315-0D32-422C-A845-11728C094229}"/>
              </a:ext>
              <a:ext uri="{C183D7F6-B498-43B3-948B-1728B52AA6E4}">
                <adec:decorative xmlns:adec="http://schemas.microsoft.com/office/drawing/2017/decorative" val="1"/>
              </a:ext>
            </a:extLst>
          </p:cNvPr>
          <p:cNvCxnSpPr>
            <a:cxnSpLocks/>
          </p:cNvCxnSpPr>
          <p:nvPr/>
        </p:nvCxnSpPr>
        <p:spPr>
          <a:xfrm flipH="1">
            <a:off x="6236984" y="3345974"/>
            <a:ext cx="1795283" cy="0"/>
          </a:xfrm>
          <a:prstGeom prst="straightConnector1">
            <a:avLst/>
          </a:prstGeom>
          <a:ln w="76200">
            <a:solidFill>
              <a:srgbClr val="990033"/>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258E6C8-1E43-4657-867B-6294A290A254}"/>
              </a:ext>
            </a:extLst>
          </p:cNvPr>
          <p:cNvSpPr txBox="1"/>
          <p:nvPr/>
        </p:nvSpPr>
        <p:spPr>
          <a:xfrm>
            <a:off x="8173254" y="3982584"/>
            <a:ext cx="3704815" cy="2543966"/>
          </a:xfrm>
          <a:prstGeom prst="rect">
            <a:avLst/>
          </a:prstGeom>
          <a:noFill/>
        </p:spPr>
        <p:txBody>
          <a:bodyPr wrap="square">
            <a:spAutoFit/>
          </a:bodyPr>
          <a:lstStyle/>
          <a:p>
            <a:pPr>
              <a:lnSpc>
                <a:spcPct val="107000"/>
              </a:lnSpc>
              <a:spcAft>
                <a:spcPts val="800"/>
              </a:spcAft>
            </a:pPr>
            <a:r>
              <a:rPr lang="en-AU" sz="2500" b="1" dirty="0">
                <a:effectLst/>
                <a:latin typeface="Calibri" panose="020F0502020204030204" pitchFamily="34" charset="0"/>
                <a:ea typeface="Calibri" panose="020F0502020204030204" pitchFamily="34" charset="0"/>
                <a:cs typeface="Times New Roman" panose="02020603050405020304" pitchFamily="18" charset="0"/>
              </a:rPr>
              <a:t>Keep: </a:t>
            </a:r>
            <a:r>
              <a:rPr lang="en-AU" sz="2500" dirty="0">
                <a:effectLst/>
                <a:latin typeface="Calibri" panose="020F0502020204030204" pitchFamily="34" charset="0"/>
                <a:ea typeface="Calibri" panose="020F0502020204030204" pitchFamily="34" charset="0"/>
                <a:cs typeface="Times New Roman" panose="02020603050405020304" pitchFamily="18" charset="0"/>
              </a:rPr>
              <a:t>If you are testing assessments as a student and submit them, you may like to keep the data so you can then mark them as an instructor.</a:t>
            </a:r>
          </a:p>
        </p:txBody>
      </p:sp>
      <p:sp>
        <p:nvSpPr>
          <p:cNvPr id="12" name="TextBox 11">
            <a:extLst>
              <a:ext uri="{FF2B5EF4-FFF2-40B4-BE49-F238E27FC236}">
                <a16:creationId xmlns:a16="http://schemas.microsoft.com/office/drawing/2014/main" id="{1F2A79A7-9F09-4D83-81E7-52E181335F60}"/>
              </a:ext>
            </a:extLst>
          </p:cNvPr>
          <p:cNvSpPr txBox="1"/>
          <p:nvPr/>
        </p:nvSpPr>
        <p:spPr>
          <a:xfrm>
            <a:off x="8159390" y="2564662"/>
            <a:ext cx="3536401" cy="1309013"/>
          </a:xfrm>
          <a:prstGeom prst="rect">
            <a:avLst/>
          </a:prstGeom>
          <a:noFill/>
        </p:spPr>
        <p:txBody>
          <a:bodyPr wrap="square">
            <a:spAutoFit/>
          </a:bodyPr>
          <a:lstStyle/>
          <a:p>
            <a:pPr>
              <a:lnSpc>
                <a:spcPct val="107000"/>
              </a:lnSpc>
              <a:spcAft>
                <a:spcPts val="800"/>
              </a:spcAft>
            </a:pPr>
            <a:r>
              <a:rPr lang="en-AU" sz="2500" b="1" dirty="0">
                <a:effectLst/>
                <a:latin typeface="Calibri" panose="020F0502020204030204" pitchFamily="34" charset="0"/>
                <a:ea typeface="Calibri" panose="020F0502020204030204" pitchFamily="34" charset="0"/>
                <a:cs typeface="Times New Roman" panose="02020603050405020304" pitchFamily="18" charset="0"/>
              </a:rPr>
              <a:t>Delete: </a:t>
            </a:r>
            <a:r>
              <a:rPr lang="en-AU" sz="2500" dirty="0">
                <a:effectLst/>
                <a:latin typeface="Calibri" panose="020F0502020204030204" pitchFamily="34" charset="0"/>
                <a:ea typeface="Calibri" panose="020F0502020204030204" pitchFamily="34" charset="0"/>
                <a:cs typeface="Times New Roman" panose="02020603050405020304" pitchFamily="18" charset="0"/>
              </a:rPr>
              <a:t>recommended if you are just viewing site and modules.</a:t>
            </a:r>
          </a:p>
        </p:txBody>
      </p:sp>
      <p:pic>
        <p:nvPicPr>
          <p:cNvPr id="8" name="Picture 7">
            <a:extLst>
              <a:ext uri="{FF2B5EF4-FFF2-40B4-BE49-F238E27FC236}">
                <a16:creationId xmlns:a16="http://schemas.microsoft.com/office/drawing/2014/main" id="{0A3DC9DE-4E1D-4739-81BC-32D69A7F99CA}"/>
              </a:ext>
              <a:ext uri="{C183D7F6-B498-43B3-948B-1728B52AA6E4}">
                <adec:decorative xmlns:adec="http://schemas.microsoft.com/office/drawing/2017/decorative" val="1"/>
              </a:ext>
            </a:extLst>
          </p:cNvPr>
          <p:cNvPicPr/>
          <p:nvPr/>
        </p:nvPicPr>
        <p:blipFill>
          <a:blip r:embed="rId3"/>
          <a:stretch>
            <a:fillRect/>
          </a:stretch>
        </p:blipFill>
        <p:spPr>
          <a:xfrm>
            <a:off x="482346" y="1431900"/>
            <a:ext cx="5613652" cy="4979051"/>
          </a:xfrm>
          <a:prstGeom prst="rect">
            <a:avLst/>
          </a:prstGeom>
        </p:spPr>
      </p:pic>
    </p:spTree>
    <p:extLst>
      <p:ext uri="{BB962C8B-B14F-4D97-AF65-F5344CB8AC3E}">
        <p14:creationId xmlns:p14="http://schemas.microsoft.com/office/powerpoint/2010/main" val="1166740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699128" y="403109"/>
            <a:ext cx="2420523"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0" b="1" i="0" u="none" strike="noStrike" kern="1200" cap="none" spc="0" normalizeH="0" baseline="0" noProof="0" dirty="0">
                <a:ln>
                  <a:noFill/>
                </a:ln>
                <a:solidFill>
                  <a:srgbClr val="990033"/>
                </a:solidFill>
                <a:effectLst/>
                <a:uLnTx/>
                <a:uFillTx/>
                <a:latin typeface="+mn-lt"/>
                <a:ea typeface="+mn-ea"/>
                <a:cs typeface="+mn-cs"/>
              </a:rPr>
              <a:t>Cortex</a:t>
            </a:r>
          </a:p>
        </p:txBody>
      </p:sp>
      <p:sp>
        <p:nvSpPr>
          <p:cNvPr id="6" name="TextBox 5">
            <a:extLst>
              <a:ext uri="{FF2B5EF4-FFF2-40B4-BE49-F238E27FC236}">
                <a16:creationId xmlns:a16="http://schemas.microsoft.com/office/drawing/2014/main" id="{988D71FA-BD98-4A10-A5E9-D2066EFA3BB2}"/>
              </a:ext>
            </a:extLst>
          </p:cNvPr>
          <p:cNvSpPr txBox="1"/>
          <p:nvPr/>
        </p:nvSpPr>
        <p:spPr>
          <a:xfrm>
            <a:off x="775328" y="1951652"/>
            <a:ext cx="10685152" cy="736355"/>
          </a:xfrm>
          <a:prstGeom prst="rect">
            <a:avLst/>
          </a:prstGeom>
          <a:noFill/>
        </p:spPr>
        <p:txBody>
          <a:bodyPr wrap="square">
            <a:spAutoFit/>
          </a:bodyPr>
          <a:lstStyle/>
          <a:p>
            <a:pPr>
              <a:lnSpc>
                <a:spcPct val="107000"/>
              </a:lnSpc>
              <a:spcAft>
                <a:spcPts val="800"/>
              </a:spcAft>
            </a:pPr>
            <a:r>
              <a:rPr lang="en-AU" sz="2000" dirty="0">
                <a:effectLst/>
                <a:latin typeface="Calibri" panose="020F0502020204030204" pitchFamily="34" charset="0"/>
                <a:ea typeface="Calibri" panose="020F0502020204030204" pitchFamily="34" charset="0"/>
                <a:cs typeface="Times New Roman" panose="02020603050405020304" pitchFamily="18" charset="0"/>
              </a:rPr>
              <a:t>The Cortex template has been designed to make the vUWS site accessible, engaging, presentable and consistent with other vUWS sites. Every content area will have the [Template]. </a:t>
            </a:r>
          </a:p>
        </p:txBody>
      </p:sp>
      <p:sp>
        <p:nvSpPr>
          <p:cNvPr id="8" name="TextBox 7">
            <a:extLst>
              <a:ext uri="{FF2B5EF4-FFF2-40B4-BE49-F238E27FC236}">
                <a16:creationId xmlns:a16="http://schemas.microsoft.com/office/drawing/2014/main" id="{FDDA9892-E5CD-4590-877D-32F6B2CC92E2}"/>
              </a:ext>
            </a:extLst>
          </p:cNvPr>
          <p:cNvSpPr txBox="1"/>
          <p:nvPr/>
        </p:nvSpPr>
        <p:spPr>
          <a:xfrm>
            <a:off x="714368" y="1312092"/>
            <a:ext cx="2182661" cy="553998"/>
          </a:xfrm>
          <a:prstGeom prst="rect">
            <a:avLst/>
          </a:prstGeom>
          <a:noFill/>
        </p:spPr>
        <p:txBody>
          <a:bodyPr wrap="square">
            <a:spAutoFit/>
          </a:bodyPr>
          <a:lstStyle/>
          <a:p>
            <a:r>
              <a:rPr lang="en-AU" sz="3000" b="1" dirty="0"/>
              <a:t>Template</a:t>
            </a:r>
          </a:p>
        </p:txBody>
      </p:sp>
      <p:pic>
        <p:nvPicPr>
          <p:cNvPr id="5" name="Picture 4">
            <a:extLst>
              <a:ext uri="{FF2B5EF4-FFF2-40B4-BE49-F238E27FC236}">
                <a16:creationId xmlns:a16="http://schemas.microsoft.com/office/drawing/2014/main" id="{A78AADB9-49BF-4240-B525-BBF1CD063934}"/>
              </a:ext>
              <a:ext uri="{C183D7F6-B498-43B3-948B-1728B52AA6E4}">
                <adec:decorative xmlns:adec="http://schemas.microsoft.com/office/drawing/2017/decorative" val="1"/>
              </a:ext>
            </a:extLst>
          </p:cNvPr>
          <p:cNvPicPr>
            <a:picLocks noChangeAspect="1"/>
          </p:cNvPicPr>
          <p:nvPr/>
        </p:nvPicPr>
        <p:blipFill rotWithShape="1">
          <a:blip r:embed="rId3"/>
          <a:srcRect l="2886" r="1999"/>
          <a:stretch/>
        </p:blipFill>
        <p:spPr>
          <a:xfrm>
            <a:off x="4297680" y="4031382"/>
            <a:ext cx="7688580" cy="2356385"/>
          </a:xfrm>
          <a:prstGeom prst="rect">
            <a:avLst/>
          </a:prstGeom>
        </p:spPr>
      </p:pic>
      <p:cxnSp>
        <p:nvCxnSpPr>
          <p:cNvPr id="10" name="Straight Arrow Connector 9">
            <a:extLst>
              <a:ext uri="{FF2B5EF4-FFF2-40B4-BE49-F238E27FC236}">
                <a16:creationId xmlns:a16="http://schemas.microsoft.com/office/drawing/2014/main" id="{BB902FF8-849B-4249-B5AA-0AA8AD95C13E}"/>
              </a:ext>
              <a:ext uri="{C183D7F6-B498-43B3-948B-1728B52AA6E4}">
                <adec:decorative xmlns:adec="http://schemas.microsoft.com/office/drawing/2017/decorative" val="1"/>
              </a:ext>
            </a:extLst>
          </p:cNvPr>
          <p:cNvCxnSpPr>
            <a:cxnSpLocks/>
          </p:cNvCxnSpPr>
          <p:nvPr/>
        </p:nvCxnSpPr>
        <p:spPr>
          <a:xfrm flipH="1">
            <a:off x="5791753" y="3851654"/>
            <a:ext cx="1127207" cy="43088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B9C13B0-1F77-493B-8338-34D7859F032E}"/>
              </a:ext>
            </a:extLst>
          </p:cNvPr>
          <p:cNvSpPr txBox="1"/>
          <p:nvPr/>
        </p:nvSpPr>
        <p:spPr>
          <a:xfrm>
            <a:off x="251461" y="3213070"/>
            <a:ext cx="3909059" cy="3416320"/>
          </a:xfrm>
          <a:prstGeom prst="rect">
            <a:avLst/>
          </a:prstGeom>
          <a:noFill/>
        </p:spPr>
        <p:txBody>
          <a:bodyPr wrap="square">
            <a:spAutoFit/>
          </a:bodyPr>
          <a:lstStyle/>
          <a:p>
            <a:r>
              <a:rPr lang="en-AU" dirty="0"/>
              <a:t>1. Place your mouse cursor over the Item title and click the downward facing arrow, and then select Copy.</a:t>
            </a:r>
          </a:p>
          <a:p>
            <a:r>
              <a:rPr lang="en-AU" dirty="0"/>
              <a:t>2. A new window will load. From the Destination Course dropdown menu select the name of the site you wish to copy the item.</a:t>
            </a:r>
          </a:p>
          <a:p>
            <a:r>
              <a:rPr lang="en-AU" dirty="0"/>
              <a:t>3. Beside Destination Folder click Browse</a:t>
            </a:r>
          </a:p>
          <a:p>
            <a:r>
              <a:rPr lang="en-AU" dirty="0"/>
              <a:t>4. Select the folder where you wish to copy to.</a:t>
            </a:r>
          </a:p>
          <a:p>
            <a:r>
              <a:rPr lang="en-AU" dirty="0"/>
              <a:t>5. Click Submit.</a:t>
            </a:r>
          </a:p>
        </p:txBody>
      </p:sp>
      <p:sp>
        <p:nvSpPr>
          <p:cNvPr id="16" name="TextBox 15">
            <a:extLst>
              <a:ext uri="{FF2B5EF4-FFF2-40B4-BE49-F238E27FC236}">
                <a16:creationId xmlns:a16="http://schemas.microsoft.com/office/drawing/2014/main" id="{278D3A53-BBAD-489A-8048-5191728C6FB1}"/>
              </a:ext>
            </a:extLst>
          </p:cNvPr>
          <p:cNvSpPr txBox="1"/>
          <p:nvPr/>
        </p:nvSpPr>
        <p:spPr>
          <a:xfrm>
            <a:off x="4855449" y="3310243"/>
            <a:ext cx="4846320" cy="430887"/>
          </a:xfrm>
          <a:prstGeom prst="rect">
            <a:avLst/>
          </a:prstGeom>
          <a:noFill/>
        </p:spPr>
        <p:txBody>
          <a:bodyPr wrap="square">
            <a:spAutoFit/>
          </a:bodyPr>
          <a:lstStyle/>
          <a:p>
            <a:r>
              <a:rPr lang="en-AU" sz="2200" b="1" dirty="0"/>
              <a:t>Copying the [Template] back into folder</a:t>
            </a:r>
          </a:p>
        </p:txBody>
      </p:sp>
    </p:spTree>
    <p:extLst>
      <p:ext uri="{BB962C8B-B14F-4D97-AF65-F5344CB8AC3E}">
        <p14:creationId xmlns:p14="http://schemas.microsoft.com/office/powerpoint/2010/main" val="12413491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70808C6CA3F94DB3D066DEABCA68FE" ma:contentTypeVersion="14" ma:contentTypeDescription="Create a new document." ma:contentTypeScope="" ma:versionID="703b8a3de949fffb6e1179c9cff3af53">
  <xsd:schema xmlns:xsd="http://www.w3.org/2001/XMLSchema" xmlns:xs="http://www.w3.org/2001/XMLSchema" xmlns:p="http://schemas.microsoft.com/office/2006/metadata/properties" xmlns:ns2="6a7e7065-82f1-4b73-b0d2-d420dd51b77c" xmlns:ns3="d1451e70-cd14-4910-9f66-b2809bf32abb" targetNamespace="http://schemas.microsoft.com/office/2006/metadata/properties" ma:root="true" ma:fieldsID="107cfad8b4749180f4e7da0c1402470b" ns2:_="" ns3:_="">
    <xsd:import namespace="6a7e7065-82f1-4b73-b0d2-d420dd51b77c"/>
    <xsd:import namespace="d1451e70-cd14-4910-9f66-b2809bf32ab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Imag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7e7065-82f1-4b73-b0d2-d420dd51b7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Image" ma:index="20" nillable="true" ma:displayName="Image" ma:format="Thumbnail" ma:internalName="Image">
      <xsd:simpleType>
        <xsd:restriction base="dms:Unknow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451e70-cd14-4910-9f66-b2809bf32ab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mage xmlns="6a7e7065-82f1-4b73-b0d2-d420dd51b77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582791-A911-4D67-A3DB-76FC52EF64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7e7065-82f1-4b73-b0d2-d420dd51b77c"/>
    <ds:schemaRef ds:uri="d1451e70-cd14-4910-9f66-b2809bf32a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D8085F-E1ED-4B6A-AA52-9E9DAEE77C68}">
  <ds:schemaRefs>
    <ds:schemaRef ds:uri="http://schemas.microsoft.com/office/2006/metadata/properties"/>
    <ds:schemaRef ds:uri="http://schemas.microsoft.com/office/infopath/2007/PartnerControls"/>
    <ds:schemaRef ds:uri="6a7e7065-82f1-4b73-b0d2-d420dd51b77c"/>
  </ds:schemaRefs>
</ds:datastoreItem>
</file>

<file path=customXml/itemProps3.xml><?xml version="1.0" encoding="utf-8"?>
<ds:datastoreItem xmlns:ds="http://schemas.openxmlformats.org/officeDocument/2006/customXml" ds:itemID="{22D3C41D-9505-4CDD-883A-DCF6A6C986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3232</TotalTime>
  <Words>1548</Words>
  <Application>Microsoft Office PowerPoint</Application>
  <PresentationFormat>Widescreen</PresentationFormat>
  <Paragraphs>162</Paragraphs>
  <Slides>22</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Calibri</vt:lpstr>
      <vt:lpstr>Calibri Light</vt:lpstr>
      <vt:lpstr>Cronicle</vt:lpstr>
      <vt:lpstr>Gotham Narrow Bold</vt:lpstr>
      <vt:lpstr>Helvetica Light</vt:lpstr>
      <vt:lpstr>Open Sans</vt:lpstr>
      <vt:lpstr>Open Sans Light</vt:lpstr>
      <vt:lpstr>Wingdings</vt:lpstr>
      <vt:lpstr>Office Theme</vt:lpstr>
      <vt:lpstr>vUWS Orientation</vt:lpstr>
      <vt:lpstr>ACKNOWLEDGEMENT OF COUNTRY</vt:lpstr>
      <vt:lpstr>Welcome!</vt:lpstr>
      <vt:lpstr>How to access vUWS</vt:lpstr>
      <vt:lpstr>Companion site: are non teaching sites</vt:lpstr>
      <vt:lpstr>EDMM</vt:lpstr>
      <vt:lpstr>Navigating your vUWS site</vt:lpstr>
      <vt:lpstr>Navigating your vUWS site</vt:lpstr>
      <vt:lpstr>Cortex</vt:lpstr>
      <vt:lpstr>Cortex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information </vt:lpstr>
      <vt:lpstr>End </vt:lpstr>
    </vt:vector>
  </TitlesOfParts>
  <Company>Western Sydney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Noshir Bulsara</dc:creator>
  <cp:lastModifiedBy>Stephanie Lynch</cp:lastModifiedBy>
  <cp:revision>157</cp:revision>
  <dcterms:created xsi:type="dcterms:W3CDTF">2020-01-17T03:03:51Z</dcterms:created>
  <dcterms:modified xsi:type="dcterms:W3CDTF">2022-07-25T01:43:19Z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0x010100F570808C6CA3F94DB3D066DEABCA68FE</vt:lpwstr>
  </property>
</Properties>
</file>