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2" r:id="rId4"/>
  </p:sldMasterIdLst>
  <p:notesMasterIdLst>
    <p:notesMasterId r:id="rId29"/>
  </p:notesMasterIdLst>
  <p:sldIdLst>
    <p:sldId id="263" r:id="rId5"/>
    <p:sldId id="374" r:id="rId6"/>
    <p:sldId id="375" r:id="rId7"/>
    <p:sldId id="309" r:id="rId8"/>
    <p:sldId id="384" r:id="rId9"/>
    <p:sldId id="378" r:id="rId10"/>
    <p:sldId id="379" r:id="rId11"/>
    <p:sldId id="380" r:id="rId12"/>
    <p:sldId id="382" r:id="rId13"/>
    <p:sldId id="387" r:id="rId14"/>
    <p:sldId id="362" r:id="rId15"/>
    <p:sldId id="363" r:id="rId16"/>
    <p:sldId id="385" r:id="rId17"/>
    <p:sldId id="386" r:id="rId18"/>
    <p:sldId id="364" r:id="rId19"/>
    <p:sldId id="366" r:id="rId20"/>
    <p:sldId id="370" r:id="rId21"/>
    <p:sldId id="377" r:id="rId22"/>
    <p:sldId id="371" r:id="rId23"/>
    <p:sldId id="372" r:id="rId24"/>
    <p:sldId id="373" r:id="rId25"/>
    <p:sldId id="367" r:id="rId26"/>
    <p:sldId id="383" r:id="rId27"/>
    <p:sldId id="369"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Gotham Narrow Bold" charset="0"/>
      <p:bold r:id="rId34"/>
    </p:embeddedFont>
    <p:embeddedFont>
      <p:font typeface="Gotham Narrow Light"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7D7"/>
    <a:srgbClr val="F5D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69"/>
    <p:restoredTop sz="86404"/>
  </p:normalViewPr>
  <p:slideViewPr>
    <p:cSldViewPr snapToGrid="0" snapToObjects="1">
      <p:cViewPr varScale="1">
        <p:scale>
          <a:sx n="99" d="100"/>
          <a:sy n="99" d="100"/>
        </p:scale>
        <p:origin x="248"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1" d="100"/>
          <a:sy n="101" d="100"/>
        </p:scale>
        <p:origin x="928"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4B15B-F291-4C45-9C95-3AC613DE103A}"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D4945E73-6E2D-214C-A103-2C7CAD8008FB}">
      <dgm:prSet phldrT="[Text]"/>
      <dgm:spPr/>
      <dgm:t>
        <a:bodyPr/>
        <a:lstStyle/>
        <a:p>
          <a:r>
            <a:rPr lang="en-US" dirty="0"/>
            <a:t>Spin</a:t>
          </a:r>
        </a:p>
      </dgm:t>
    </dgm:pt>
    <dgm:pt modelId="{808622D6-8FF4-8B4D-9E39-E847657B9DBD}" type="parTrans" cxnId="{CA395656-8DD3-E647-89AC-3C643CE53B91}">
      <dgm:prSet/>
      <dgm:spPr/>
      <dgm:t>
        <a:bodyPr/>
        <a:lstStyle/>
        <a:p>
          <a:endParaRPr lang="en-US"/>
        </a:p>
      </dgm:t>
    </dgm:pt>
    <dgm:pt modelId="{0086E17C-CE56-0048-AF03-BAE240BCB0FA}" type="sibTrans" cxnId="{CA395656-8DD3-E647-89AC-3C643CE53B91}">
      <dgm:prSet/>
      <dgm:spPr/>
      <dgm:t>
        <a:bodyPr/>
        <a:lstStyle/>
        <a:p>
          <a:endParaRPr lang="en-US"/>
        </a:p>
      </dgm:t>
    </dgm:pt>
    <dgm:pt modelId="{172B657B-3EC8-F542-9920-903AE47833D3}">
      <dgm:prSet phldrT="[Text]"/>
      <dgm:spPr/>
      <dgm:t>
        <a:bodyPr/>
        <a:lstStyle/>
        <a:p>
          <a:r>
            <a:rPr lang="en-US" dirty="0"/>
            <a:t>Weave</a:t>
          </a:r>
        </a:p>
      </dgm:t>
    </dgm:pt>
    <dgm:pt modelId="{405351B7-9A1F-FB4B-A0A4-F7836F0819F8}" type="parTrans" cxnId="{5381DD3C-1A8B-9C47-A997-8EF7E09BFD4D}">
      <dgm:prSet/>
      <dgm:spPr/>
      <dgm:t>
        <a:bodyPr/>
        <a:lstStyle/>
        <a:p>
          <a:endParaRPr lang="en-US"/>
        </a:p>
      </dgm:t>
    </dgm:pt>
    <dgm:pt modelId="{70091EEB-C2D7-7C43-893B-BA0C9A85A230}" type="sibTrans" cxnId="{5381DD3C-1A8B-9C47-A997-8EF7E09BFD4D}">
      <dgm:prSet/>
      <dgm:spPr/>
      <dgm:t>
        <a:bodyPr/>
        <a:lstStyle/>
        <a:p>
          <a:endParaRPr lang="en-US"/>
        </a:p>
      </dgm:t>
    </dgm:pt>
    <dgm:pt modelId="{E1AEA97E-7CF9-D24D-9A55-AF3612392730}">
      <dgm:prSet phldrT="[Text]"/>
      <dgm:spPr/>
      <dgm:t>
        <a:bodyPr/>
        <a:lstStyle/>
        <a:p>
          <a:r>
            <a:rPr lang="en-US" dirty="0"/>
            <a:t>Spin</a:t>
          </a:r>
        </a:p>
      </dgm:t>
    </dgm:pt>
    <dgm:pt modelId="{7AC534D7-B871-6545-94B7-6232707CD9C1}" type="parTrans" cxnId="{3531795C-E02F-394F-B3A0-32F6E9C62E33}">
      <dgm:prSet/>
      <dgm:spPr/>
      <dgm:t>
        <a:bodyPr/>
        <a:lstStyle/>
        <a:p>
          <a:endParaRPr lang="en-US"/>
        </a:p>
      </dgm:t>
    </dgm:pt>
    <dgm:pt modelId="{07C4C560-4940-D54C-ACC5-1C951FB931FB}" type="sibTrans" cxnId="{3531795C-E02F-394F-B3A0-32F6E9C62E33}">
      <dgm:prSet/>
      <dgm:spPr/>
      <dgm:t>
        <a:bodyPr/>
        <a:lstStyle/>
        <a:p>
          <a:endParaRPr lang="en-US"/>
        </a:p>
      </dgm:t>
    </dgm:pt>
    <dgm:pt modelId="{5B62D891-0DCD-4542-B608-984635F3F4EF}">
      <dgm:prSet phldrT="[Text]"/>
      <dgm:spPr/>
      <dgm:t>
        <a:bodyPr/>
        <a:lstStyle/>
        <a:p>
          <a:r>
            <a:rPr lang="en-US" dirty="0"/>
            <a:t>Weave</a:t>
          </a:r>
        </a:p>
      </dgm:t>
    </dgm:pt>
    <dgm:pt modelId="{19D9ECDE-A7AB-C844-B2BA-73D75D5B8775}" type="parTrans" cxnId="{53797292-A0A4-404F-8393-3C00DCC04846}">
      <dgm:prSet/>
      <dgm:spPr/>
      <dgm:t>
        <a:bodyPr/>
        <a:lstStyle/>
        <a:p>
          <a:endParaRPr lang="en-US"/>
        </a:p>
      </dgm:t>
    </dgm:pt>
    <dgm:pt modelId="{D0F8D393-6141-3A43-819A-DABA9EA0D6E5}" type="sibTrans" cxnId="{53797292-A0A4-404F-8393-3C00DCC04846}">
      <dgm:prSet/>
      <dgm:spPr/>
      <dgm:t>
        <a:bodyPr/>
        <a:lstStyle/>
        <a:p>
          <a:endParaRPr lang="en-US"/>
        </a:p>
      </dgm:t>
    </dgm:pt>
    <dgm:pt modelId="{D95E5123-34F4-DE48-8F91-F5A99732711F}" type="pres">
      <dgm:prSet presAssocID="{DC04B15B-F291-4C45-9C95-3AC613DE103A}" presName="cycle" presStyleCnt="0">
        <dgm:presLayoutVars>
          <dgm:dir/>
          <dgm:resizeHandles val="exact"/>
        </dgm:presLayoutVars>
      </dgm:prSet>
      <dgm:spPr/>
    </dgm:pt>
    <dgm:pt modelId="{A885F1FB-A107-B347-82F2-198E408CB246}" type="pres">
      <dgm:prSet presAssocID="{D4945E73-6E2D-214C-A103-2C7CAD8008FB}" presName="node" presStyleLbl="node1" presStyleIdx="0" presStyleCnt="4">
        <dgm:presLayoutVars>
          <dgm:bulletEnabled val="1"/>
        </dgm:presLayoutVars>
      </dgm:prSet>
      <dgm:spPr/>
    </dgm:pt>
    <dgm:pt modelId="{C136457E-8C6E-9345-9BB8-7EBE7EC67BE1}" type="pres">
      <dgm:prSet presAssocID="{0086E17C-CE56-0048-AF03-BAE240BCB0FA}" presName="sibTrans" presStyleLbl="sibTrans2D1" presStyleIdx="0" presStyleCnt="4"/>
      <dgm:spPr/>
    </dgm:pt>
    <dgm:pt modelId="{725C828D-A13A-7445-B767-9687ABAECC77}" type="pres">
      <dgm:prSet presAssocID="{0086E17C-CE56-0048-AF03-BAE240BCB0FA}" presName="connectorText" presStyleLbl="sibTrans2D1" presStyleIdx="0" presStyleCnt="4"/>
      <dgm:spPr/>
    </dgm:pt>
    <dgm:pt modelId="{85A7F04A-9803-904C-A037-7EBBA2685AED}" type="pres">
      <dgm:prSet presAssocID="{172B657B-3EC8-F542-9920-903AE47833D3}" presName="node" presStyleLbl="node1" presStyleIdx="1" presStyleCnt="4">
        <dgm:presLayoutVars>
          <dgm:bulletEnabled val="1"/>
        </dgm:presLayoutVars>
      </dgm:prSet>
      <dgm:spPr/>
    </dgm:pt>
    <dgm:pt modelId="{D485C568-5A97-C548-86AA-40B105CBE4A1}" type="pres">
      <dgm:prSet presAssocID="{70091EEB-C2D7-7C43-893B-BA0C9A85A230}" presName="sibTrans" presStyleLbl="sibTrans2D1" presStyleIdx="1" presStyleCnt="4"/>
      <dgm:spPr/>
    </dgm:pt>
    <dgm:pt modelId="{F78010CD-5DEA-6A4F-954F-17BA236B1A4B}" type="pres">
      <dgm:prSet presAssocID="{70091EEB-C2D7-7C43-893B-BA0C9A85A230}" presName="connectorText" presStyleLbl="sibTrans2D1" presStyleIdx="1" presStyleCnt="4"/>
      <dgm:spPr/>
    </dgm:pt>
    <dgm:pt modelId="{FF668C5A-D373-AD41-8A5A-015A793AF067}" type="pres">
      <dgm:prSet presAssocID="{E1AEA97E-7CF9-D24D-9A55-AF3612392730}" presName="node" presStyleLbl="node1" presStyleIdx="2" presStyleCnt="4">
        <dgm:presLayoutVars>
          <dgm:bulletEnabled val="1"/>
        </dgm:presLayoutVars>
      </dgm:prSet>
      <dgm:spPr/>
    </dgm:pt>
    <dgm:pt modelId="{635CBECD-ECA7-1C43-8B0F-3EA80CC8BE2B}" type="pres">
      <dgm:prSet presAssocID="{07C4C560-4940-D54C-ACC5-1C951FB931FB}" presName="sibTrans" presStyleLbl="sibTrans2D1" presStyleIdx="2" presStyleCnt="4"/>
      <dgm:spPr/>
    </dgm:pt>
    <dgm:pt modelId="{A8C2168C-5390-7444-81A2-DDF9A178CEEE}" type="pres">
      <dgm:prSet presAssocID="{07C4C560-4940-D54C-ACC5-1C951FB931FB}" presName="connectorText" presStyleLbl="sibTrans2D1" presStyleIdx="2" presStyleCnt="4"/>
      <dgm:spPr/>
    </dgm:pt>
    <dgm:pt modelId="{F70B167D-A647-2949-81A7-D62EF0E0A7C2}" type="pres">
      <dgm:prSet presAssocID="{5B62D891-0DCD-4542-B608-984635F3F4EF}" presName="node" presStyleLbl="node1" presStyleIdx="3" presStyleCnt="4">
        <dgm:presLayoutVars>
          <dgm:bulletEnabled val="1"/>
        </dgm:presLayoutVars>
      </dgm:prSet>
      <dgm:spPr/>
    </dgm:pt>
    <dgm:pt modelId="{FB804A56-2CB2-8340-AFA4-6D1627805327}" type="pres">
      <dgm:prSet presAssocID="{D0F8D393-6141-3A43-819A-DABA9EA0D6E5}" presName="sibTrans" presStyleLbl="sibTrans2D1" presStyleIdx="3" presStyleCnt="4"/>
      <dgm:spPr/>
    </dgm:pt>
    <dgm:pt modelId="{49B0EA10-9CE4-9C49-911E-77014BFA30F6}" type="pres">
      <dgm:prSet presAssocID="{D0F8D393-6141-3A43-819A-DABA9EA0D6E5}" presName="connectorText" presStyleLbl="sibTrans2D1" presStyleIdx="3" presStyleCnt="4"/>
      <dgm:spPr/>
    </dgm:pt>
  </dgm:ptLst>
  <dgm:cxnLst>
    <dgm:cxn modelId="{99BEB82C-8649-0A44-938A-E414217D1741}" type="presOf" srcId="{D0F8D393-6141-3A43-819A-DABA9EA0D6E5}" destId="{49B0EA10-9CE4-9C49-911E-77014BFA30F6}" srcOrd="1" destOrd="0" presId="urn:microsoft.com/office/officeart/2005/8/layout/cycle2"/>
    <dgm:cxn modelId="{21CE5D31-8912-384C-B5DF-2F50091E8BDC}" type="presOf" srcId="{5B62D891-0DCD-4542-B608-984635F3F4EF}" destId="{F70B167D-A647-2949-81A7-D62EF0E0A7C2}" srcOrd="0" destOrd="0" presId="urn:microsoft.com/office/officeart/2005/8/layout/cycle2"/>
    <dgm:cxn modelId="{27497E37-27E3-8248-8021-950DD7C96C68}" type="presOf" srcId="{DC04B15B-F291-4C45-9C95-3AC613DE103A}" destId="{D95E5123-34F4-DE48-8F91-F5A99732711F}" srcOrd="0" destOrd="0" presId="urn:microsoft.com/office/officeart/2005/8/layout/cycle2"/>
    <dgm:cxn modelId="{5381DD3C-1A8B-9C47-A997-8EF7E09BFD4D}" srcId="{DC04B15B-F291-4C45-9C95-3AC613DE103A}" destId="{172B657B-3EC8-F542-9920-903AE47833D3}" srcOrd="1" destOrd="0" parTransId="{405351B7-9A1F-FB4B-A0A4-F7836F0819F8}" sibTransId="{70091EEB-C2D7-7C43-893B-BA0C9A85A230}"/>
    <dgm:cxn modelId="{3531795C-E02F-394F-B3A0-32F6E9C62E33}" srcId="{DC04B15B-F291-4C45-9C95-3AC613DE103A}" destId="{E1AEA97E-7CF9-D24D-9A55-AF3612392730}" srcOrd="2" destOrd="0" parTransId="{7AC534D7-B871-6545-94B7-6232707CD9C1}" sibTransId="{07C4C560-4940-D54C-ACC5-1C951FB931FB}"/>
    <dgm:cxn modelId="{4B2C535D-1E56-224E-866C-378E9FF6E27D}" type="presOf" srcId="{0086E17C-CE56-0048-AF03-BAE240BCB0FA}" destId="{725C828D-A13A-7445-B767-9687ABAECC77}" srcOrd="1" destOrd="0" presId="urn:microsoft.com/office/officeart/2005/8/layout/cycle2"/>
    <dgm:cxn modelId="{85A0C94A-016C-1E4E-9577-13DE4943EA9C}" type="presOf" srcId="{70091EEB-C2D7-7C43-893B-BA0C9A85A230}" destId="{F78010CD-5DEA-6A4F-954F-17BA236B1A4B}" srcOrd="1" destOrd="0" presId="urn:microsoft.com/office/officeart/2005/8/layout/cycle2"/>
    <dgm:cxn modelId="{B69D366B-97CD-3040-B986-ADA83E53BAE4}" type="presOf" srcId="{172B657B-3EC8-F542-9920-903AE47833D3}" destId="{85A7F04A-9803-904C-A037-7EBBA2685AED}" srcOrd="0" destOrd="0" presId="urn:microsoft.com/office/officeart/2005/8/layout/cycle2"/>
    <dgm:cxn modelId="{DB80804D-AAE6-E246-BE88-126D01AD87A0}" type="presOf" srcId="{D4945E73-6E2D-214C-A103-2C7CAD8008FB}" destId="{A885F1FB-A107-B347-82F2-198E408CB246}" srcOrd="0" destOrd="0" presId="urn:microsoft.com/office/officeart/2005/8/layout/cycle2"/>
    <dgm:cxn modelId="{971BE173-A790-BA43-B58C-36BBE1AD7260}" type="presOf" srcId="{70091EEB-C2D7-7C43-893B-BA0C9A85A230}" destId="{D485C568-5A97-C548-86AA-40B105CBE4A1}" srcOrd="0" destOrd="0" presId="urn:microsoft.com/office/officeart/2005/8/layout/cycle2"/>
    <dgm:cxn modelId="{CA395656-8DD3-E647-89AC-3C643CE53B91}" srcId="{DC04B15B-F291-4C45-9C95-3AC613DE103A}" destId="{D4945E73-6E2D-214C-A103-2C7CAD8008FB}" srcOrd="0" destOrd="0" parTransId="{808622D6-8FF4-8B4D-9E39-E847657B9DBD}" sibTransId="{0086E17C-CE56-0048-AF03-BAE240BCB0FA}"/>
    <dgm:cxn modelId="{53797292-A0A4-404F-8393-3C00DCC04846}" srcId="{DC04B15B-F291-4C45-9C95-3AC613DE103A}" destId="{5B62D891-0DCD-4542-B608-984635F3F4EF}" srcOrd="3" destOrd="0" parTransId="{19D9ECDE-A7AB-C844-B2BA-73D75D5B8775}" sibTransId="{D0F8D393-6141-3A43-819A-DABA9EA0D6E5}"/>
    <dgm:cxn modelId="{9F95479A-9126-D24B-8D05-91DF382A8360}" type="presOf" srcId="{E1AEA97E-7CF9-D24D-9A55-AF3612392730}" destId="{FF668C5A-D373-AD41-8A5A-015A793AF067}" srcOrd="0" destOrd="0" presId="urn:microsoft.com/office/officeart/2005/8/layout/cycle2"/>
    <dgm:cxn modelId="{515D28B0-32C4-C145-8435-B532613232C4}" type="presOf" srcId="{D0F8D393-6141-3A43-819A-DABA9EA0D6E5}" destId="{FB804A56-2CB2-8340-AFA4-6D1627805327}" srcOrd="0" destOrd="0" presId="urn:microsoft.com/office/officeart/2005/8/layout/cycle2"/>
    <dgm:cxn modelId="{DD04AFC4-201C-3E48-B4C5-23E47E2BBA15}" type="presOf" srcId="{07C4C560-4940-D54C-ACC5-1C951FB931FB}" destId="{635CBECD-ECA7-1C43-8B0F-3EA80CC8BE2B}" srcOrd="0" destOrd="0" presId="urn:microsoft.com/office/officeart/2005/8/layout/cycle2"/>
    <dgm:cxn modelId="{F3DDE1D3-139D-274D-86F4-53CFA58F22CB}" type="presOf" srcId="{0086E17C-CE56-0048-AF03-BAE240BCB0FA}" destId="{C136457E-8C6E-9345-9BB8-7EBE7EC67BE1}" srcOrd="0" destOrd="0" presId="urn:microsoft.com/office/officeart/2005/8/layout/cycle2"/>
    <dgm:cxn modelId="{C57557FE-7A73-C64D-84CE-15882C918583}" type="presOf" srcId="{07C4C560-4940-D54C-ACC5-1C951FB931FB}" destId="{A8C2168C-5390-7444-81A2-DDF9A178CEEE}" srcOrd="1" destOrd="0" presId="urn:microsoft.com/office/officeart/2005/8/layout/cycle2"/>
    <dgm:cxn modelId="{BFFE7493-72BE-D043-9EB9-E67C12CEFCD9}" type="presParOf" srcId="{D95E5123-34F4-DE48-8F91-F5A99732711F}" destId="{A885F1FB-A107-B347-82F2-198E408CB246}" srcOrd="0" destOrd="0" presId="urn:microsoft.com/office/officeart/2005/8/layout/cycle2"/>
    <dgm:cxn modelId="{850FC240-9BA7-9340-9705-969F2FCE3279}" type="presParOf" srcId="{D95E5123-34F4-DE48-8F91-F5A99732711F}" destId="{C136457E-8C6E-9345-9BB8-7EBE7EC67BE1}" srcOrd="1" destOrd="0" presId="urn:microsoft.com/office/officeart/2005/8/layout/cycle2"/>
    <dgm:cxn modelId="{5127F91C-939C-314A-8BC1-B885F855531B}" type="presParOf" srcId="{C136457E-8C6E-9345-9BB8-7EBE7EC67BE1}" destId="{725C828D-A13A-7445-B767-9687ABAECC77}" srcOrd="0" destOrd="0" presId="urn:microsoft.com/office/officeart/2005/8/layout/cycle2"/>
    <dgm:cxn modelId="{55CDB744-C655-644B-8EE2-9DCB75999707}" type="presParOf" srcId="{D95E5123-34F4-DE48-8F91-F5A99732711F}" destId="{85A7F04A-9803-904C-A037-7EBBA2685AED}" srcOrd="2" destOrd="0" presId="urn:microsoft.com/office/officeart/2005/8/layout/cycle2"/>
    <dgm:cxn modelId="{BA78B5A5-5A6E-D549-BF1B-D7D3F61FC023}" type="presParOf" srcId="{D95E5123-34F4-DE48-8F91-F5A99732711F}" destId="{D485C568-5A97-C548-86AA-40B105CBE4A1}" srcOrd="3" destOrd="0" presId="urn:microsoft.com/office/officeart/2005/8/layout/cycle2"/>
    <dgm:cxn modelId="{2291FB14-041A-8A47-9EFA-82C36C8D31AA}" type="presParOf" srcId="{D485C568-5A97-C548-86AA-40B105CBE4A1}" destId="{F78010CD-5DEA-6A4F-954F-17BA236B1A4B}" srcOrd="0" destOrd="0" presId="urn:microsoft.com/office/officeart/2005/8/layout/cycle2"/>
    <dgm:cxn modelId="{D82CA60A-D59B-744B-A3E6-71F42248EEB2}" type="presParOf" srcId="{D95E5123-34F4-DE48-8F91-F5A99732711F}" destId="{FF668C5A-D373-AD41-8A5A-015A793AF067}" srcOrd="4" destOrd="0" presId="urn:microsoft.com/office/officeart/2005/8/layout/cycle2"/>
    <dgm:cxn modelId="{C9CCCD45-013B-974F-9002-0D1D6A49E89A}" type="presParOf" srcId="{D95E5123-34F4-DE48-8F91-F5A99732711F}" destId="{635CBECD-ECA7-1C43-8B0F-3EA80CC8BE2B}" srcOrd="5" destOrd="0" presId="urn:microsoft.com/office/officeart/2005/8/layout/cycle2"/>
    <dgm:cxn modelId="{4087A6F6-D978-9044-95BE-C6E136F60FAA}" type="presParOf" srcId="{635CBECD-ECA7-1C43-8B0F-3EA80CC8BE2B}" destId="{A8C2168C-5390-7444-81A2-DDF9A178CEEE}" srcOrd="0" destOrd="0" presId="urn:microsoft.com/office/officeart/2005/8/layout/cycle2"/>
    <dgm:cxn modelId="{34090EEA-5638-E54A-A2A4-BB0F361A4E4A}" type="presParOf" srcId="{D95E5123-34F4-DE48-8F91-F5A99732711F}" destId="{F70B167D-A647-2949-81A7-D62EF0E0A7C2}" srcOrd="6" destOrd="0" presId="urn:microsoft.com/office/officeart/2005/8/layout/cycle2"/>
    <dgm:cxn modelId="{0C4C7156-C0BE-604A-94C5-63A4A37860E5}" type="presParOf" srcId="{D95E5123-34F4-DE48-8F91-F5A99732711F}" destId="{FB804A56-2CB2-8340-AFA4-6D1627805327}" srcOrd="7" destOrd="0" presId="urn:microsoft.com/office/officeart/2005/8/layout/cycle2"/>
    <dgm:cxn modelId="{F93E4CC5-98A9-984F-ABD2-73029AA05291}" type="presParOf" srcId="{FB804A56-2CB2-8340-AFA4-6D1627805327}" destId="{49B0EA10-9CE4-9C49-911E-77014BFA30F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5F1FB-A107-B347-82F2-198E408CB246}">
      <dsp:nvSpPr>
        <dsp:cNvPr id="0" name=""/>
        <dsp:cNvSpPr/>
      </dsp:nvSpPr>
      <dsp:spPr>
        <a:xfrm>
          <a:off x="1241591" y="359"/>
          <a:ext cx="555693" cy="555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Spin</a:t>
          </a:r>
        </a:p>
      </dsp:txBody>
      <dsp:txXfrm>
        <a:off x="1322970" y="81738"/>
        <a:ext cx="392935" cy="392935"/>
      </dsp:txXfrm>
    </dsp:sp>
    <dsp:sp modelId="{C136457E-8C6E-9345-9BB8-7EBE7EC67BE1}">
      <dsp:nvSpPr>
        <dsp:cNvPr id="0" name=""/>
        <dsp:cNvSpPr/>
      </dsp:nvSpPr>
      <dsp:spPr>
        <a:xfrm rot="2700000">
          <a:off x="1737620" y="476439"/>
          <a:ext cx="147648" cy="187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744107" y="498288"/>
        <a:ext cx="103354" cy="112528"/>
      </dsp:txXfrm>
    </dsp:sp>
    <dsp:sp modelId="{85A7F04A-9803-904C-A037-7EBBA2685AED}">
      <dsp:nvSpPr>
        <dsp:cNvPr id="0" name=""/>
        <dsp:cNvSpPr/>
      </dsp:nvSpPr>
      <dsp:spPr>
        <a:xfrm>
          <a:off x="1831514" y="590281"/>
          <a:ext cx="555693" cy="555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Weave</a:t>
          </a:r>
        </a:p>
      </dsp:txBody>
      <dsp:txXfrm>
        <a:off x="1912893" y="671660"/>
        <a:ext cx="392935" cy="392935"/>
      </dsp:txXfrm>
    </dsp:sp>
    <dsp:sp modelId="{D485C568-5A97-C548-86AA-40B105CBE4A1}">
      <dsp:nvSpPr>
        <dsp:cNvPr id="0" name=""/>
        <dsp:cNvSpPr/>
      </dsp:nvSpPr>
      <dsp:spPr>
        <a:xfrm rot="8100000">
          <a:off x="1743529" y="1066361"/>
          <a:ext cx="147648" cy="187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781336" y="1088210"/>
        <a:ext cx="103354" cy="112528"/>
      </dsp:txXfrm>
    </dsp:sp>
    <dsp:sp modelId="{FF668C5A-D373-AD41-8A5A-015A793AF067}">
      <dsp:nvSpPr>
        <dsp:cNvPr id="0" name=""/>
        <dsp:cNvSpPr/>
      </dsp:nvSpPr>
      <dsp:spPr>
        <a:xfrm>
          <a:off x="1241591" y="1180204"/>
          <a:ext cx="555693" cy="555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Spin</a:t>
          </a:r>
        </a:p>
      </dsp:txBody>
      <dsp:txXfrm>
        <a:off x="1322970" y="1261583"/>
        <a:ext cx="392935" cy="392935"/>
      </dsp:txXfrm>
    </dsp:sp>
    <dsp:sp modelId="{635CBECD-ECA7-1C43-8B0F-3EA80CC8BE2B}">
      <dsp:nvSpPr>
        <dsp:cNvPr id="0" name=""/>
        <dsp:cNvSpPr/>
      </dsp:nvSpPr>
      <dsp:spPr>
        <a:xfrm rot="13500000">
          <a:off x="1153607" y="1072271"/>
          <a:ext cx="147648" cy="187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191414" y="1125440"/>
        <a:ext cx="103354" cy="112528"/>
      </dsp:txXfrm>
    </dsp:sp>
    <dsp:sp modelId="{F70B167D-A647-2949-81A7-D62EF0E0A7C2}">
      <dsp:nvSpPr>
        <dsp:cNvPr id="0" name=""/>
        <dsp:cNvSpPr/>
      </dsp:nvSpPr>
      <dsp:spPr>
        <a:xfrm>
          <a:off x="651669" y="590281"/>
          <a:ext cx="555693" cy="555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Weave</a:t>
          </a:r>
        </a:p>
      </dsp:txBody>
      <dsp:txXfrm>
        <a:off x="733048" y="671660"/>
        <a:ext cx="392935" cy="392935"/>
      </dsp:txXfrm>
    </dsp:sp>
    <dsp:sp modelId="{FB804A56-2CB2-8340-AFA4-6D1627805327}">
      <dsp:nvSpPr>
        <dsp:cNvPr id="0" name=""/>
        <dsp:cNvSpPr/>
      </dsp:nvSpPr>
      <dsp:spPr>
        <a:xfrm rot="18900000">
          <a:off x="1147698" y="482349"/>
          <a:ext cx="147648" cy="187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154185" y="535518"/>
        <a:ext cx="103354" cy="11252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B52D2-0160-434A-A03B-22BBAAC2D08A}" type="datetimeFigureOut">
              <a:rPr lang="en-US" smtClean="0"/>
              <a:t>4/21/2020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B3D88-1CE6-DA43-B589-2F3912E9598F}" type="slidenum">
              <a:rPr lang="en-US" smtClean="0"/>
              <a:t>‹#›</a:t>
            </a:fld>
            <a:endParaRPr lang="en-US"/>
          </a:p>
        </p:txBody>
      </p:sp>
    </p:spTree>
    <p:extLst>
      <p:ext uri="{BB962C8B-B14F-4D97-AF65-F5344CB8AC3E}">
        <p14:creationId xmlns:p14="http://schemas.microsoft.com/office/powerpoint/2010/main" val="204743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B3D88-1CE6-DA43-B589-2F3912E9598F}" type="slidenum">
              <a:rPr lang="en-US" smtClean="0"/>
              <a:t>1</a:t>
            </a:fld>
            <a:endParaRPr lang="en-US"/>
          </a:p>
        </p:txBody>
      </p:sp>
    </p:spTree>
    <p:extLst>
      <p:ext uri="{BB962C8B-B14F-4D97-AF65-F5344CB8AC3E}">
        <p14:creationId xmlns:p14="http://schemas.microsoft.com/office/powerpoint/2010/main" val="2372907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10</a:t>
            </a:fld>
            <a:endParaRPr lang="en-US"/>
          </a:p>
        </p:txBody>
      </p:sp>
    </p:spTree>
    <p:extLst>
      <p:ext uri="{BB962C8B-B14F-4D97-AF65-F5344CB8AC3E}">
        <p14:creationId xmlns:p14="http://schemas.microsoft.com/office/powerpoint/2010/main" val="155713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11</a:t>
            </a:fld>
            <a:endParaRPr lang="en-US"/>
          </a:p>
        </p:txBody>
      </p:sp>
    </p:spTree>
    <p:extLst>
      <p:ext uri="{BB962C8B-B14F-4D97-AF65-F5344CB8AC3E}">
        <p14:creationId xmlns:p14="http://schemas.microsoft.com/office/powerpoint/2010/main" val="268136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12</a:t>
            </a:fld>
            <a:endParaRPr lang="en-US"/>
          </a:p>
        </p:txBody>
      </p:sp>
    </p:spTree>
    <p:extLst>
      <p:ext uri="{BB962C8B-B14F-4D97-AF65-F5344CB8AC3E}">
        <p14:creationId xmlns:p14="http://schemas.microsoft.com/office/powerpoint/2010/main" val="349162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13</a:t>
            </a:fld>
            <a:endParaRPr lang="en-US"/>
          </a:p>
        </p:txBody>
      </p:sp>
    </p:spTree>
    <p:extLst>
      <p:ext uri="{BB962C8B-B14F-4D97-AF65-F5344CB8AC3E}">
        <p14:creationId xmlns:p14="http://schemas.microsoft.com/office/powerpoint/2010/main" val="127346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14</a:t>
            </a:fld>
            <a:endParaRPr lang="en-US"/>
          </a:p>
        </p:txBody>
      </p:sp>
    </p:spTree>
    <p:extLst>
      <p:ext uri="{BB962C8B-B14F-4D97-AF65-F5344CB8AC3E}">
        <p14:creationId xmlns:p14="http://schemas.microsoft.com/office/powerpoint/2010/main" val="1424879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15</a:t>
            </a:fld>
            <a:endParaRPr lang="en-US"/>
          </a:p>
        </p:txBody>
      </p:sp>
    </p:spTree>
    <p:extLst>
      <p:ext uri="{BB962C8B-B14F-4D97-AF65-F5344CB8AC3E}">
        <p14:creationId xmlns:p14="http://schemas.microsoft.com/office/powerpoint/2010/main" val="196329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16</a:t>
            </a:fld>
            <a:endParaRPr lang="en-US"/>
          </a:p>
        </p:txBody>
      </p:sp>
    </p:spTree>
    <p:extLst>
      <p:ext uri="{BB962C8B-B14F-4D97-AF65-F5344CB8AC3E}">
        <p14:creationId xmlns:p14="http://schemas.microsoft.com/office/powerpoint/2010/main" val="618179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17</a:t>
            </a:fld>
            <a:endParaRPr lang="en-US"/>
          </a:p>
        </p:txBody>
      </p:sp>
    </p:spTree>
    <p:extLst>
      <p:ext uri="{BB962C8B-B14F-4D97-AF65-F5344CB8AC3E}">
        <p14:creationId xmlns:p14="http://schemas.microsoft.com/office/powerpoint/2010/main" val="4025448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18</a:t>
            </a:fld>
            <a:endParaRPr lang="en-US"/>
          </a:p>
        </p:txBody>
      </p:sp>
    </p:spTree>
    <p:extLst>
      <p:ext uri="{BB962C8B-B14F-4D97-AF65-F5344CB8AC3E}">
        <p14:creationId xmlns:p14="http://schemas.microsoft.com/office/powerpoint/2010/main" val="173194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19</a:t>
            </a:fld>
            <a:endParaRPr lang="en-US"/>
          </a:p>
        </p:txBody>
      </p:sp>
    </p:spTree>
    <p:extLst>
      <p:ext uri="{BB962C8B-B14F-4D97-AF65-F5344CB8AC3E}">
        <p14:creationId xmlns:p14="http://schemas.microsoft.com/office/powerpoint/2010/main" val="14906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B3D88-1CE6-DA43-B589-2F3912E9598F}" type="slidenum">
              <a:rPr lang="en-US" smtClean="0"/>
              <a:t>2</a:t>
            </a:fld>
            <a:endParaRPr lang="en-US"/>
          </a:p>
        </p:txBody>
      </p:sp>
    </p:spTree>
    <p:extLst>
      <p:ext uri="{BB962C8B-B14F-4D97-AF65-F5344CB8AC3E}">
        <p14:creationId xmlns:p14="http://schemas.microsoft.com/office/powerpoint/2010/main" val="1806268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20</a:t>
            </a:fld>
            <a:endParaRPr lang="en-US"/>
          </a:p>
        </p:txBody>
      </p:sp>
    </p:spTree>
    <p:extLst>
      <p:ext uri="{BB962C8B-B14F-4D97-AF65-F5344CB8AC3E}">
        <p14:creationId xmlns:p14="http://schemas.microsoft.com/office/powerpoint/2010/main" val="597865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21</a:t>
            </a:fld>
            <a:endParaRPr lang="en-US"/>
          </a:p>
        </p:txBody>
      </p:sp>
    </p:spTree>
    <p:extLst>
      <p:ext uri="{BB962C8B-B14F-4D97-AF65-F5344CB8AC3E}">
        <p14:creationId xmlns:p14="http://schemas.microsoft.com/office/powerpoint/2010/main" val="3219460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22</a:t>
            </a:fld>
            <a:endParaRPr lang="en-US"/>
          </a:p>
        </p:txBody>
      </p:sp>
    </p:spTree>
    <p:extLst>
      <p:ext uri="{BB962C8B-B14F-4D97-AF65-F5344CB8AC3E}">
        <p14:creationId xmlns:p14="http://schemas.microsoft.com/office/powerpoint/2010/main" val="955184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23</a:t>
            </a:fld>
            <a:endParaRPr lang="en-US"/>
          </a:p>
        </p:txBody>
      </p:sp>
    </p:spTree>
    <p:extLst>
      <p:ext uri="{BB962C8B-B14F-4D97-AF65-F5344CB8AC3E}">
        <p14:creationId xmlns:p14="http://schemas.microsoft.com/office/powerpoint/2010/main" val="2663085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24</a:t>
            </a:fld>
            <a:endParaRPr lang="en-US"/>
          </a:p>
        </p:txBody>
      </p:sp>
    </p:spTree>
    <p:extLst>
      <p:ext uri="{BB962C8B-B14F-4D97-AF65-F5344CB8AC3E}">
        <p14:creationId xmlns:p14="http://schemas.microsoft.com/office/powerpoint/2010/main" val="360615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B3D88-1CE6-DA43-B589-2F3912E9598F}" type="slidenum">
              <a:rPr lang="en-US" smtClean="0"/>
              <a:t>3</a:t>
            </a:fld>
            <a:endParaRPr lang="en-US"/>
          </a:p>
        </p:txBody>
      </p:sp>
    </p:spTree>
    <p:extLst>
      <p:ext uri="{BB962C8B-B14F-4D97-AF65-F5344CB8AC3E}">
        <p14:creationId xmlns:p14="http://schemas.microsoft.com/office/powerpoint/2010/main" val="12386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B3D88-1CE6-DA43-B589-2F3912E9598F}" type="slidenum">
              <a:rPr lang="en-US" smtClean="0"/>
              <a:t>4</a:t>
            </a:fld>
            <a:endParaRPr lang="en-US"/>
          </a:p>
        </p:txBody>
      </p:sp>
    </p:spTree>
    <p:extLst>
      <p:ext uri="{BB962C8B-B14F-4D97-AF65-F5344CB8AC3E}">
        <p14:creationId xmlns:p14="http://schemas.microsoft.com/office/powerpoint/2010/main" val="304956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5</a:t>
            </a:fld>
            <a:endParaRPr lang="en-US"/>
          </a:p>
        </p:txBody>
      </p:sp>
    </p:spTree>
    <p:extLst>
      <p:ext uri="{BB962C8B-B14F-4D97-AF65-F5344CB8AC3E}">
        <p14:creationId xmlns:p14="http://schemas.microsoft.com/office/powerpoint/2010/main" val="177361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6</a:t>
            </a:fld>
            <a:endParaRPr lang="en-US"/>
          </a:p>
        </p:txBody>
      </p:sp>
    </p:spTree>
    <p:extLst>
      <p:ext uri="{BB962C8B-B14F-4D97-AF65-F5344CB8AC3E}">
        <p14:creationId xmlns:p14="http://schemas.microsoft.com/office/powerpoint/2010/main" val="420426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7</a:t>
            </a:fld>
            <a:endParaRPr lang="en-US"/>
          </a:p>
        </p:txBody>
      </p:sp>
    </p:spTree>
    <p:extLst>
      <p:ext uri="{BB962C8B-B14F-4D97-AF65-F5344CB8AC3E}">
        <p14:creationId xmlns:p14="http://schemas.microsoft.com/office/powerpoint/2010/main" val="286534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8</a:t>
            </a:fld>
            <a:endParaRPr lang="en-US"/>
          </a:p>
        </p:txBody>
      </p:sp>
    </p:spTree>
    <p:extLst>
      <p:ext uri="{BB962C8B-B14F-4D97-AF65-F5344CB8AC3E}">
        <p14:creationId xmlns:p14="http://schemas.microsoft.com/office/powerpoint/2010/main" val="249987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however, when lecture theatres are removed and replaced by learning spaces without characteristics traditionally associated with lecture settings such as the ability to accommodate 100s of students in one place at any one time? What happens when the 1 to many relationship between teacher and student in a lecture setting is no longer sustainable?</a:t>
            </a:r>
          </a:p>
        </p:txBody>
      </p:sp>
      <p:sp>
        <p:nvSpPr>
          <p:cNvPr id="4" name="Slide Number Placeholder 3"/>
          <p:cNvSpPr>
            <a:spLocks noGrp="1"/>
          </p:cNvSpPr>
          <p:nvPr>
            <p:ph type="sldNum" sz="quarter" idx="5"/>
          </p:nvPr>
        </p:nvSpPr>
        <p:spPr/>
        <p:txBody>
          <a:bodyPr/>
          <a:lstStyle/>
          <a:p>
            <a:fld id="{DB0B3D88-1CE6-DA43-B589-2F3912E9598F}" type="slidenum">
              <a:rPr lang="en-US" smtClean="0"/>
              <a:t>9</a:t>
            </a:fld>
            <a:endParaRPr lang="en-US"/>
          </a:p>
        </p:txBody>
      </p:sp>
    </p:spTree>
    <p:extLst>
      <p:ext uri="{BB962C8B-B14F-4D97-AF65-F5344CB8AC3E}">
        <p14:creationId xmlns:p14="http://schemas.microsoft.com/office/powerpoint/2010/main" val="3796011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2198" y="5466306"/>
            <a:ext cx="8419605" cy="1065126"/>
          </a:xfrm>
        </p:spPr>
        <p:txBody>
          <a:bodyPr anchor="t">
            <a:noAutofit/>
          </a:bodyPr>
          <a:lstStyle>
            <a:lvl1pPr algn="ctr">
              <a:lnSpc>
                <a:spcPts val="2625"/>
              </a:lnSpc>
              <a:defRPr sz="2625">
                <a:solidFill>
                  <a:schemeClr val="bg1"/>
                </a:solidFill>
                <a:latin typeface="Chronicle Text G1" pitchFamily="50" charset="0"/>
              </a:defRPr>
            </a:lvl1pPr>
          </a:lstStyle>
          <a:p>
            <a:r>
              <a:rPr lang="en-AU" dirty="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6654" y="1400037"/>
            <a:ext cx="3456878" cy="393146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521" y="388914"/>
            <a:ext cx="1205994" cy="517410"/>
          </a:xfrm>
          <a:prstGeom prst="rect">
            <a:avLst/>
          </a:prstGeom>
        </p:spPr>
      </p:pic>
    </p:spTree>
    <p:extLst>
      <p:ext uri="{BB962C8B-B14F-4D97-AF65-F5344CB8AC3E}">
        <p14:creationId xmlns:p14="http://schemas.microsoft.com/office/powerpoint/2010/main" val="99992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110" y="1701801"/>
            <a:ext cx="3888581" cy="4495800"/>
          </a:xfrm>
        </p:spPr>
        <p:txBody>
          <a:bodyPr anchor="t">
            <a:noAutofit/>
          </a:bodyPr>
          <a:lstStyle>
            <a:lvl1pPr algn="l">
              <a:lnSpc>
                <a:spcPts val="4875"/>
              </a:lnSpc>
              <a:defRPr sz="4875" b="1" i="0">
                <a:solidFill>
                  <a:schemeClr val="bg1"/>
                </a:solidFill>
                <a:latin typeface="Gotham Narrow Bold" pitchFamily="50" charset="0"/>
                <a:ea typeface="Gotham Narrow Bold" pitchFamily="50" charset="0"/>
                <a:cs typeface="Gotham Narrow Bold" pitchFamily="50" charset="0"/>
              </a:defRPr>
            </a:lvl1pPr>
          </a:lstStyle>
          <a:p>
            <a:r>
              <a:rPr lang="en-AU" dirty="0"/>
              <a:t>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4505" y="388914"/>
            <a:ext cx="1205994" cy="5174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8355" y="320529"/>
            <a:ext cx="3350400" cy="797071"/>
          </a:xfrm>
          <a:prstGeom prst="rect">
            <a:avLst/>
          </a:prstGeom>
        </p:spPr>
      </p:pic>
    </p:spTree>
    <p:extLst>
      <p:ext uri="{BB962C8B-B14F-4D97-AF65-F5344CB8AC3E}">
        <p14:creationId xmlns:p14="http://schemas.microsoft.com/office/powerpoint/2010/main" val="181802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110" y="1701800"/>
            <a:ext cx="3888581" cy="4495800"/>
          </a:xfrm>
        </p:spPr>
        <p:txBody>
          <a:bodyPr anchor="t">
            <a:noAutofit/>
          </a:bodyPr>
          <a:lstStyle>
            <a:lvl1pPr algn="l">
              <a:lnSpc>
                <a:spcPts val="4875"/>
              </a:lnSpc>
              <a:defRPr sz="4875" b="1" i="0">
                <a:solidFill>
                  <a:schemeClr val="bg1"/>
                </a:solidFill>
                <a:latin typeface="Gotham Narrow Bold" pitchFamily="50" charset="0"/>
                <a:ea typeface="Gotham Narrow Bold" pitchFamily="50" charset="0"/>
                <a:cs typeface="Gotham Narrow Bold" pitchFamily="50" charset="0"/>
              </a:defRPr>
            </a:lvl1pPr>
          </a:lstStyle>
          <a:p>
            <a:r>
              <a:rPr lang="en-AU" dirty="0"/>
              <a:t>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4505" y="388914"/>
            <a:ext cx="1205994" cy="517410"/>
          </a:xfrm>
          <a:prstGeom prst="rect">
            <a:avLst/>
          </a:prstGeom>
        </p:spPr>
      </p:pic>
    </p:spTree>
    <p:extLst>
      <p:ext uri="{BB962C8B-B14F-4D97-AF65-F5344CB8AC3E}">
        <p14:creationId xmlns:p14="http://schemas.microsoft.com/office/powerpoint/2010/main" val="38022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110" y="1701800"/>
            <a:ext cx="3888581" cy="4495800"/>
          </a:xfrm>
        </p:spPr>
        <p:txBody>
          <a:bodyPr anchor="t">
            <a:noAutofit/>
          </a:bodyPr>
          <a:lstStyle>
            <a:lvl1pPr algn="l">
              <a:lnSpc>
                <a:spcPts val="4875"/>
              </a:lnSpc>
              <a:defRPr sz="4875" b="1" i="0">
                <a:solidFill>
                  <a:schemeClr val="bg1"/>
                </a:solidFill>
                <a:latin typeface="Gotham Narrow Bold" pitchFamily="50" charset="0"/>
                <a:ea typeface="Gotham Narrow Bold" pitchFamily="50" charset="0"/>
                <a:cs typeface="Gotham Narrow Bold" pitchFamily="50" charset="0"/>
              </a:defRPr>
            </a:lvl1pPr>
          </a:lstStyle>
          <a:p>
            <a:r>
              <a:rPr lang="en-AU" dirty="0"/>
              <a:t>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4505" y="388914"/>
            <a:ext cx="1205994" cy="517410"/>
          </a:xfrm>
          <a:prstGeom prst="rect">
            <a:avLst/>
          </a:prstGeom>
        </p:spPr>
      </p:pic>
    </p:spTree>
    <p:extLst>
      <p:ext uri="{BB962C8B-B14F-4D97-AF65-F5344CB8AC3E}">
        <p14:creationId xmlns:p14="http://schemas.microsoft.com/office/powerpoint/2010/main" val="1660770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F0D7D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2625"/>
              </a:lnSpc>
              <a:defRPr sz="2625" b="1" i="0">
                <a:latin typeface="Gotham Narrow Bold" pitchFamily="50" charset="0"/>
                <a:ea typeface="Gotham Narrow Bold" pitchFamily="50" charset="0"/>
                <a:cs typeface="Gotham Narrow Bold"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494110" y="1871498"/>
            <a:ext cx="8154590" cy="4326102"/>
          </a:xfrm>
        </p:spPr>
        <p:txBody>
          <a:bodyPr/>
          <a:lstStyle>
            <a:lvl1pPr>
              <a:lnSpc>
                <a:spcPts val="1275"/>
              </a:lnSpc>
              <a:spcAft>
                <a:spcPts val="0"/>
              </a:spcAft>
              <a:defRPr lang="en-AU" sz="1125" b="1" i="0" kern="1200" dirty="0" smtClean="0">
                <a:solidFill>
                  <a:schemeClr val="tx2"/>
                </a:solidFill>
                <a:latin typeface="Gotham Narrow Bold" pitchFamily="50" charset="0"/>
                <a:ea typeface="Gotham Narrow Bold" pitchFamily="50" charset="0"/>
                <a:cs typeface="Gotham Narrow Bold" pitchFamily="50" charset="0"/>
              </a:defRPr>
            </a:lvl1pPr>
            <a:lvl2pPr marL="161925" indent="0">
              <a:lnSpc>
                <a:spcPts val="1275"/>
              </a:lnSpc>
              <a:spcAft>
                <a:spcPts val="638"/>
              </a:spcAft>
              <a:tabLst/>
              <a:defRPr lang="en-AU" sz="1125" b="0" i="0" kern="1200" dirty="0" smtClean="0">
                <a:solidFill>
                  <a:schemeClr val="tx2"/>
                </a:solidFill>
                <a:latin typeface="Gotham Narrow Light" charset="0"/>
                <a:ea typeface="Gotham Narrow Light" charset="0"/>
                <a:cs typeface="Gotham Narrow Light"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43536E21-BEA9-0843-BB9C-C6C3FA5E478E}"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Tree>
    <p:extLst>
      <p:ext uri="{BB962C8B-B14F-4D97-AF65-F5344CB8AC3E}">
        <p14:creationId xmlns:p14="http://schemas.microsoft.com/office/powerpoint/2010/main" val="26404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4110" y="1867584"/>
            <a:ext cx="8154590" cy="4330017"/>
          </a:xfrm>
        </p:spPr>
        <p:txBody>
          <a:bodyPr/>
          <a:lstStyle>
            <a:lvl1pPr>
              <a:lnSpc>
                <a:spcPts val="2625"/>
              </a:lnSpc>
              <a:defRPr sz="2625" b="1" i="0">
                <a:solidFill>
                  <a:schemeClr val="accent1"/>
                </a:solidFill>
                <a:latin typeface="Gotham Narrow Bold" pitchFamily="50" charset="0"/>
                <a:ea typeface="Gotham Narrow Bold" pitchFamily="50" charset="0"/>
                <a:cs typeface="Gotham Narrow Bold" pitchFamily="50" charset="0"/>
              </a:defRPr>
            </a:lvl1pPr>
            <a:lvl2pPr>
              <a:lnSpc>
                <a:spcPts val="2625"/>
              </a:lnSpc>
              <a:spcAft>
                <a:spcPts val="450"/>
              </a:spcAft>
              <a:defRPr sz="2625" b="1" i="0">
                <a:solidFill>
                  <a:schemeClr val="bg1"/>
                </a:solidFill>
                <a:latin typeface="Gotham Narrow Bold" pitchFamily="50" charset="0"/>
                <a:ea typeface="Gotham Narrow Bold" pitchFamily="50" charset="0"/>
                <a:cs typeface="Gotham Narrow Bold" pitchFamily="50" charset="0"/>
              </a:defRPr>
            </a:lvl2pPr>
            <a:lvl3pPr>
              <a:lnSpc>
                <a:spcPts val="1650"/>
              </a:lnSpc>
              <a:defRPr sz="1500" b="0" i="0">
                <a:solidFill>
                  <a:schemeClr val="bg1"/>
                </a:solidFill>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a:t>
            </a:r>
          </a:p>
          <a:p>
            <a:pPr lvl="1"/>
            <a:r>
              <a:rPr lang="en-AU" dirty="0"/>
              <a:t>SECOND </a:t>
            </a:r>
            <a:br>
              <a:rPr lang="en-AU" dirty="0"/>
            </a:br>
            <a:r>
              <a:rPr lang="en-AU" dirty="0"/>
              <a:t>LEVEL</a:t>
            </a:r>
          </a:p>
          <a:p>
            <a:pPr lvl="2"/>
            <a:r>
              <a:rPr lang="en-AU" dirty="0"/>
              <a:t>Third level</a:t>
            </a:r>
          </a:p>
        </p:txBody>
      </p:sp>
      <p:sp>
        <p:nvSpPr>
          <p:cNvPr id="4" name="Date Placeholder 3"/>
          <p:cNvSpPr>
            <a:spLocks noGrp="1"/>
          </p:cNvSpPr>
          <p:nvPr>
            <p:ph type="dt" sz="half" idx="10"/>
          </p:nvPr>
        </p:nvSpPr>
        <p:spPr/>
        <p:txBody>
          <a:bodyPr/>
          <a:lstStyle>
            <a:lvl1pPr>
              <a:defRPr b="1" i="0">
                <a:solidFill>
                  <a:schemeClr val="bg1"/>
                </a:solidFill>
                <a:latin typeface="Gotham Narrow Bold" pitchFamily="50" charset="0"/>
                <a:ea typeface="Gotham Narrow Bold" pitchFamily="50" charset="0"/>
                <a:cs typeface="Gotham Narrow Bold" pitchFamily="50" charset="0"/>
              </a:defRPr>
            </a:lvl1pPr>
          </a:lstStyle>
          <a:p>
            <a:fld id="{CF49794A-F156-8443-AFB0-D6053EF71D28}"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solidFill>
                  <a:schemeClr val="accent1"/>
                </a:solidFill>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defRPr b="1" i="0">
                <a:solidFill>
                  <a:schemeClr val="bg1"/>
                </a:solidFill>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4505" y="388914"/>
            <a:ext cx="1205994" cy="517410"/>
          </a:xfrm>
          <a:prstGeom prst="rect">
            <a:avLst/>
          </a:prstGeom>
        </p:spPr>
      </p:pic>
    </p:spTree>
    <p:extLst>
      <p:ext uri="{BB962C8B-B14F-4D97-AF65-F5344CB8AC3E}">
        <p14:creationId xmlns:p14="http://schemas.microsoft.com/office/powerpoint/2010/main" val="211669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578" y="1854200"/>
            <a:ext cx="6201022" cy="4343400"/>
          </a:xfrm>
        </p:spPr>
        <p:txBody>
          <a:bodyPr/>
          <a:lstStyle>
            <a:lvl1pPr>
              <a:lnSpc>
                <a:spcPts val="4875"/>
              </a:lnSpc>
              <a:defRPr lang="en-US" sz="4875" b="1" i="0" kern="1200" dirty="0">
                <a:solidFill>
                  <a:schemeClr val="bg1"/>
                </a:solidFill>
                <a:latin typeface="Gotham Narrow Bold" pitchFamily="50" charset="0"/>
                <a:ea typeface="Gotham Narrow Bold" pitchFamily="50" charset="0"/>
                <a:cs typeface="Gotham Narrow Bold" pitchFamily="50" charset="0"/>
              </a:defRPr>
            </a:lvl1pPr>
          </a:lstStyle>
          <a:p>
            <a:r>
              <a:rPr lang="en-AU" dirty="0"/>
              <a:t>CLICK TO EDIT MASTER TITLE STYLE</a:t>
            </a:r>
            <a:endParaRPr lang="en-US" dirty="0"/>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4D41AC54-ACEA-E74A-A236-8CA4995D51A5}"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a:xfrm>
            <a:off x="6591300" y="6519864"/>
            <a:ext cx="2057400" cy="201613"/>
          </a:xfrm>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Tree>
    <p:extLst>
      <p:ext uri="{BB962C8B-B14F-4D97-AF65-F5344CB8AC3E}">
        <p14:creationId xmlns:p14="http://schemas.microsoft.com/office/powerpoint/2010/main" val="96682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495054" y="1871498"/>
            <a:ext cx="3824534" cy="4338802"/>
          </a:xfr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7ECA7C0A-6EA2-2945-92B3-332C9C649462}"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Turning learning on its head</a:t>
            </a:r>
          </a:p>
          <a:p>
            <a:endParaRPr lang="en-AU" dirty="0"/>
          </a:p>
        </p:txBody>
      </p:sp>
      <p:sp>
        <p:nvSpPr>
          <p:cNvPr id="6" name="Slide Number Placeholder 5"/>
          <p:cNvSpPr>
            <a:spLocks noGrp="1"/>
          </p:cNvSpPr>
          <p:nvPr>
            <p:ph type="sldNum" sz="quarter" idx="12"/>
          </p:nvPr>
        </p:nvSpPr>
        <p:spPr>
          <a:xfrm>
            <a:off x="6591300" y="6519865"/>
            <a:ext cx="2057399" cy="201612"/>
          </a:xfrm>
        </p:spPr>
        <p:txBody>
          <a:bodyPr/>
          <a:lstStyle>
            <a:lvl1pPr>
              <a:defRPr b="1" i="0">
                <a:latin typeface="Gotham Narrow" charset="0"/>
                <a:ea typeface="Gotham Narrow" charset="0"/>
                <a:cs typeface="Gotham Narrow" charset="0"/>
              </a:defRPr>
            </a:lvl1pPr>
          </a:lstStyle>
          <a:p>
            <a:r>
              <a:rPr lang="en-AU" dirty="0">
                <a:latin typeface="Gotham Narrow Bold" pitchFamily="50" charset="0"/>
              </a:rPr>
              <a:t>&lt;#&gt;</a:t>
            </a:r>
          </a:p>
        </p:txBody>
      </p:sp>
      <p:sp>
        <p:nvSpPr>
          <p:cNvPr id="8" name="Content Placeholder 2"/>
          <p:cNvSpPr>
            <a:spLocks noGrp="1"/>
          </p:cNvSpPr>
          <p:nvPr>
            <p:ph idx="13"/>
          </p:nvPr>
        </p:nvSpPr>
        <p:spPr>
          <a:xfrm>
            <a:off x="4824412" y="1871498"/>
            <a:ext cx="3824287" cy="4338802"/>
          </a:xfr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978175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495054" y="1871498"/>
            <a:ext cx="3824534" cy="4326102"/>
          </a:xfr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94C0D1A5-277E-8E4E-A287-21A2C45B1049}"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Turning learning on its head</a:t>
            </a:r>
          </a:p>
          <a:p>
            <a:endParaRPr lang="en-AU" dirty="0"/>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
        <p:nvSpPr>
          <p:cNvPr id="10" name="Picture Placeholder 9"/>
          <p:cNvSpPr>
            <a:spLocks noGrp="1"/>
          </p:cNvSpPr>
          <p:nvPr>
            <p:ph type="pic" sz="quarter" idx="13"/>
          </p:nvPr>
        </p:nvSpPr>
        <p:spPr>
          <a:xfrm>
            <a:off x="4824412" y="1871664"/>
            <a:ext cx="3824287" cy="4325937"/>
          </a:xfrm>
        </p:spPr>
        <p:txBody>
          <a:bodyPr anchor="ctr"/>
          <a:lstStyle>
            <a:lvl1pPr algn="ctr">
              <a:defRPr/>
            </a:lvl1pPr>
          </a:lstStyle>
          <a:p>
            <a:endParaRPr lang="en-US"/>
          </a:p>
        </p:txBody>
      </p:sp>
    </p:spTree>
    <p:extLst>
      <p:ext uri="{BB962C8B-B14F-4D97-AF65-F5344CB8AC3E}">
        <p14:creationId xmlns:p14="http://schemas.microsoft.com/office/powerpoint/2010/main" val="989959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495054" y="1871498"/>
            <a:ext cx="3824534" cy="4326102"/>
          </a:xfrm>
        </p:spPr>
        <p:txBody>
          <a:bodyPr/>
          <a:lstStyle>
            <a:lvl1pPr marL="0">
              <a:lnSpc>
                <a:spcPts val="1050"/>
              </a:lnSpc>
              <a:spcAft>
                <a:spcPts val="638"/>
              </a:spcAft>
              <a:defRPr sz="900" b="1" i="0">
                <a:solidFill>
                  <a:schemeClr val="tx2"/>
                </a:solidFill>
                <a:latin typeface="Gotham Narrow Bold" pitchFamily="50" charset="0"/>
                <a:ea typeface="Gotham Narrow Bold" pitchFamily="50" charset="0"/>
                <a:cs typeface="Gotham Narrow Bold" pitchFamily="50" charset="0"/>
              </a:defRPr>
            </a:lvl1pPr>
            <a:lvl2pPr marL="95250" indent="-95250">
              <a:lnSpc>
                <a:spcPts val="1050"/>
              </a:lnSpc>
              <a:spcAft>
                <a:spcPts val="638"/>
              </a:spcAft>
              <a:buFont typeface="Arial" charset="0"/>
              <a:buChar char="•"/>
              <a:tabLst/>
              <a:defRPr sz="900" b="0" i="0">
                <a:solidFill>
                  <a:schemeClr val="tx1"/>
                </a:solidFill>
                <a:latin typeface="Gotham Narrow Light" charset="0"/>
                <a:ea typeface="Gotham Narrow Light" charset="0"/>
                <a:cs typeface="Gotham Narrow Light" charset="0"/>
              </a:defRPr>
            </a:lvl2pPr>
            <a:lvl3pPr marL="0">
              <a:lnSpc>
                <a:spcPts val="1050"/>
              </a:lnSpc>
              <a:spcAft>
                <a:spcPts val="225"/>
              </a:spcAft>
              <a:defRPr sz="9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D6734711-CBF7-0149-96E1-DB465890B982}"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
        <p:nvSpPr>
          <p:cNvPr id="10" name="Picture Placeholder 9"/>
          <p:cNvSpPr>
            <a:spLocks noGrp="1"/>
          </p:cNvSpPr>
          <p:nvPr>
            <p:ph type="pic" sz="quarter" idx="13"/>
          </p:nvPr>
        </p:nvSpPr>
        <p:spPr>
          <a:xfrm>
            <a:off x="4824412" y="1871664"/>
            <a:ext cx="3824287" cy="4325940"/>
          </a:xfrm>
        </p:spPr>
        <p:txBody>
          <a:bodyPr anchor="ctr"/>
          <a:lstStyle>
            <a:lvl1pPr algn="ctr">
              <a:defRPr/>
            </a:lvl1pPr>
          </a:lstStyle>
          <a:p>
            <a:endParaRPr lang="en-US"/>
          </a:p>
        </p:txBody>
      </p:sp>
    </p:spTree>
    <p:extLst>
      <p:ext uri="{BB962C8B-B14F-4D97-AF65-F5344CB8AC3E}">
        <p14:creationId xmlns:p14="http://schemas.microsoft.com/office/powerpoint/2010/main" val="1566657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495054" y="1871498"/>
            <a:ext cx="3824534" cy="4326102"/>
          </a:xfrm>
        </p:spPr>
        <p:txBody>
          <a:bodyPr/>
          <a:lstStyle>
            <a:lvl1pPr marL="0">
              <a:lnSpc>
                <a:spcPts val="1050"/>
              </a:lnSpc>
              <a:spcAft>
                <a:spcPts val="0"/>
              </a:spcAft>
              <a:defRPr sz="900" b="1" i="0">
                <a:solidFill>
                  <a:schemeClr val="tx2"/>
                </a:solidFill>
                <a:latin typeface="Gotham Narrow Bold" pitchFamily="50" charset="0"/>
                <a:ea typeface="Gotham Narrow Bold" pitchFamily="50" charset="0"/>
                <a:cs typeface="Gotham Narrow Bold" pitchFamily="50" charset="0"/>
              </a:defRPr>
            </a:lvl1pPr>
            <a:lvl2pPr marL="0" indent="0">
              <a:lnSpc>
                <a:spcPts val="1050"/>
              </a:lnSpc>
              <a:spcAft>
                <a:spcPts val="638"/>
              </a:spcAft>
              <a:buFont typeface="Arial" charset="0"/>
              <a:buNone/>
              <a:tabLst/>
              <a:defRPr sz="900" b="0" i="0">
                <a:solidFill>
                  <a:schemeClr val="tx1"/>
                </a:solidFill>
                <a:latin typeface="Gotham Narrow Light" charset="0"/>
                <a:ea typeface="Gotham Narrow Light" charset="0"/>
                <a:cs typeface="Gotham Narrow Light" charset="0"/>
              </a:defRPr>
            </a:lvl2pPr>
            <a:lvl3pPr marL="0">
              <a:lnSpc>
                <a:spcPts val="1050"/>
              </a:lnSpc>
              <a:spcAft>
                <a:spcPts val="225"/>
              </a:spcAft>
              <a:defRPr sz="9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70479E50-DC0F-194F-BF55-6288B1AAE44C}"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
        <p:nvSpPr>
          <p:cNvPr id="10" name="Picture Placeholder 9"/>
          <p:cNvSpPr>
            <a:spLocks noGrp="1"/>
          </p:cNvSpPr>
          <p:nvPr>
            <p:ph type="pic" sz="quarter" idx="13"/>
          </p:nvPr>
        </p:nvSpPr>
        <p:spPr>
          <a:xfrm>
            <a:off x="4824414" y="1871664"/>
            <a:ext cx="3824286" cy="4325940"/>
          </a:xfrm>
        </p:spPr>
        <p:txBody>
          <a:bodyPr anchor="ctr"/>
          <a:lstStyle>
            <a:lvl1pPr algn="ctr">
              <a:defRPr/>
            </a:lvl1pPr>
          </a:lstStyle>
          <a:p>
            <a:endParaRPr lang="en-US"/>
          </a:p>
        </p:txBody>
      </p:sp>
    </p:spTree>
    <p:extLst>
      <p:ext uri="{BB962C8B-B14F-4D97-AF65-F5344CB8AC3E}">
        <p14:creationId xmlns:p14="http://schemas.microsoft.com/office/powerpoint/2010/main" val="164039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5904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8755" y="391883"/>
            <a:ext cx="1217897" cy="522517"/>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1803" y="1634834"/>
            <a:ext cx="2959920" cy="3614060"/>
          </a:xfrm>
          <a:prstGeom prst="rect">
            <a:avLst/>
          </a:prstGeom>
        </p:spPr>
      </p:pic>
    </p:spTree>
    <p:extLst>
      <p:ext uri="{BB962C8B-B14F-4D97-AF65-F5344CB8AC3E}">
        <p14:creationId xmlns:p14="http://schemas.microsoft.com/office/powerpoint/2010/main" val="228455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495054" y="1871498"/>
            <a:ext cx="8153647" cy="4326102"/>
          </a:xfrm>
        </p:spPr>
        <p:txBody>
          <a:bodyPr/>
          <a:lstStyle>
            <a:lvl1pPr marL="0">
              <a:lnSpc>
                <a:spcPts val="1200"/>
              </a:lnSpc>
              <a:spcAft>
                <a:spcPts val="1125"/>
              </a:spcAft>
              <a:defRPr sz="1350" b="1" i="0">
                <a:solidFill>
                  <a:schemeClr val="tx2"/>
                </a:solidFill>
                <a:latin typeface="Gotham Narrow Bold" pitchFamily="50" charset="0"/>
                <a:ea typeface="Gotham Narrow Bold" pitchFamily="50" charset="0"/>
                <a:cs typeface="Gotham Narrow Bold" pitchFamily="50" charset="0"/>
              </a:defRPr>
            </a:lvl1pPr>
            <a:lvl2pPr marL="133350" indent="-133350">
              <a:lnSpc>
                <a:spcPts val="1500"/>
              </a:lnSpc>
              <a:spcAft>
                <a:spcPts val="1125"/>
              </a:spcAft>
              <a:buFont typeface="Arial" charset="0"/>
              <a:buChar char="•"/>
              <a:tabLst/>
              <a:defRPr sz="1350" b="0" i="0">
                <a:solidFill>
                  <a:schemeClr val="tx1"/>
                </a:solidFill>
                <a:latin typeface="Gotham Narrow Light" charset="0"/>
                <a:ea typeface="Gotham Narrow Light" charset="0"/>
                <a:cs typeface="Gotham Narrow Light" charset="0"/>
              </a:defRPr>
            </a:lvl2pPr>
            <a:lvl3pPr marL="0">
              <a:lnSpc>
                <a:spcPts val="1050"/>
              </a:lnSpc>
              <a:spcAft>
                <a:spcPts val="225"/>
              </a:spcAft>
              <a:defRPr sz="9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3A0E362F-15F3-414F-AD19-772E0A70F7DD}"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Tree>
    <p:extLst>
      <p:ext uri="{BB962C8B-B14F-4D97-AF65-F5344CB8AC3E}">
        <p14:creationId xmlns:p14="http://schemas.microsoft.com/office/powerpoint/2010/main" val="214636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1" name="Rectangle 10"/>
          <p:cNvSpPr/>
          <p:nvPr userDrawn="1"/>
        </p:nvSpPr>
        <p:spPr>
          <a:xfrm>
            <a:off x="3580210" y="1871498"/>
            <a:ext cx="5068490" cy="4326102"/>
          </a:xfrm>
          <a:prstGeom prst="rect">
            <a:avLst/>
          </a:prstGeom>
          <a:solidFill>
            <a:srgbClr val="F0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495054" y="1871498"/>
            <a:ext cx="2914897" cy="4326102"/>
          </a:xfrm>
        </p:spPr>
        <p:txBody>
          <a:bodyPr/>
          <a:lstStyle>
            <a:lvl1pPr marL="0">
              <a:lnSpc>
                <a:spcPts val="1050"/>
              </a:lnSpc>
              <a:spcAft>
                <a:spcPts val="0"/>
              </a:spcAft>
              <a:defRPr sz="900" b="1" i="0">
                <a:solidFill>
                  <a:schemeClr val="tx2"/>
                </a:solidFill>
                <a:latin typeface="Gotham Narrow Bold" pitchFamily="50" charset="0"/>
                <a:ea typeface="Gotham Narrow Bold" pitchFamily="50" charset="0"/>
                <a:cs typeface="Gotham Narrow Bold" pitchFamily="50" charset="0"/>
              </a:defRPr>
            </a:lvl1pPr>
            <a:lvl2pPr marL="0" indent="0">
              <a:lnSpc>
                <a:spcPts val="1050"/>
              </a:lnSpc>
              <a:spcAft>
                <a:spcPts val="638"/>
              </a:spcAft>
              <a:buFont typeface="Arial" charset="0"/>
              <a:buNone/>
              <a:tabLst/>
              <a:defRPr sz="900" b="0" i="0">
                <a:solidFill>
                  <a:schemeClr val="tx1"/>
                </a:solidFill>
                <a:latin typeface="Gotham Narrow Light" charset="0"/>
                <a:ea typeface="Gotham Narrow Light" charset="0"/>
                <a:cs typeface="Gotham Narrow Light" charset="0"/>
              </a:defRPr>
            </a:lvl2pPr>
            <a:lvl3pPr marL="0">
              <a:lnSpc>
                <a:spcPts val="1050"/>
              </a:lnSpc>
              <a:spcAft>
                <a:spcPts val="225"/>
              </a:spcAft>
              <a:defRPr sz="9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ADD3BF28-C868-1E42-AD12-0669017885B5}"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
        <p:nvSpPr>
          <p:cNvPr id="9" name="Table Placeholder 8"/>
          <p:cNvSpPr>
            <a:spLocks noGrp="1"/>
          </p:cNvSpPr>
          <p:nvPr>
            <p:ph type="tbl" sz="quarter" idx="13"/>
          </p:nvPr>
        </p:nvSpPr>
        <p:spPr>
          <a:xfrm>
            <a:off x="3733800" y="2134263"/>
            <a:ext cx="4648200" cy="3847438"/>
          </a:xfrm>
        </p:spPr>
        <p:txBody>
          <a:bodyPr/>
          <a:lstStyle/>
          <a:p>
            <a:endParaRPr lang="en-US"/>
          </a:p>
        </p:txBody>
      </p:sp>
    </p:spTree>
    <p:extLst>
      <p:ext uri="{BB962C8B-B14F-4D97-AF65-F5344CB8AC3E}">
        <p14:creationId xmlns:p14="http://schemas.microsoft.com/office/powerpoint/2010/main" val="228695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Rectangle 10"/>
          <p:cNvSpPr/>
          <p:nvPr userDrawn="1"/>
        </p:nvSpPr>
        <p:spPr>
          <a:xfrm>
            <a:off x="3580210" y="1871498"/>
            <a:ext cx="5068490" cy="4326102"/>
          </a:xfrm>
          <a:prstGeom prst="rect">
            <a:avLst/>
          </a:prstGeom>
          <a:solidFill>
            <a:srgbClr val="F0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495054" y="1871498"/>
            <a:ext cx="2914897" cy="4326102"/>
          </a:xfrm>
        </p:spPr>
        <p:txBody>
          <a:bodyPr/>
          <a:lstStyle>
            <a:lvl1pPr marL="0">
              <a:lnSpc>
                <a:spcPts val="1050"/>
              </a:lnSpc>
              <a:spcAft>
                <a:spcPts val="638"/>
              </a:spcAft>
              <a:defRPr sz="900" b="1" i="0">
                <a:solidFill>
                  <a:schemeClr val="tx2"/>
                </a:solidFill>
                <a:latin typeface="Gotham Narrow Bold" pitchFamily="50" charset="0"/>
                <a:ea typeface="Gotham Narrow Bold" pitchFamily="50" charset="0"/>
                <a:cs typeface="Gotham Narrow Bold" pitchFamily="50" charset="0"/>
              </a:defRPr>
            </a:lvl1pPr>
            <a:lvl2pPr marL="128588" indent="-128588">
              <a:lnSpc>
                <a:spcPts val="1050"/>
              </a:lnSpc>
              <a:spcAft>
                <a:spcPts val="638"/>
              </a:spcAft>
              <a:buFont typeface="Arial" charset="0"/>
              <a:buChar char="•"/>
              <a:tabLst/>
              <a:defRPr sz="900" b="0" i="0">
                <a:solidFill>
                  <a:schemeClr val="tx1"/>
                </a:solidFill>
                <a:latin typeface="Gotham Narrow Light" charset="0"/>
                <a:ea typeface="Gotham Narrow Light" charset="0"/>
                <a:cs typeface="Gotham Narrow Light" charset="0"/>
              </a:defRPr>
            </a:lvl2pPr>
            <a:lvl3pPr marL="0">
              <a:lnSpc>
                <a:spcPts val="1050"/>
              </a:lnSpc>
              <a:spcAft>
                <a:spcPts val="225"/>
              </a:spcAft>
              <a:defRPr sz="9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A4A54127-2AC4-624C-90C4-6E74D9031FD0}"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
        <p:nvSpPr>
          <p:cNvPr id="10" name="Chart Placeholder 9"/>
          <p:cNvSpPr>
            <a:spLocks noGrp="1"/>
          </p:cNvSpPr>
          <p:nvPr>
            <p:ph type="chart" sz="quarter" idx="14"/>
          </p:nvPr>
        </p:nvSpPr>
        <p:spPr>
          <a:xfrm>
            <a:off x="3714750" y="2120900"/>
            <a:ext cx="4686300" cy="3873500"/>
          </a:xfrm>
        </p:spPr>
        <p:txBody>
          <a:bodyPr/>
          <a:lstStyle/>
          <a:p>
            <a:endParaRPr lang="en-US"/>
          </a:p>
        </p:txBody>
      </p:sp>
    </p:spTree>
    <p:extLst>
      <p:ext uri="{BB962C8B-B14F-4D97-AF65-F5344CB8AC3E}">
        <p14:creationId xmlns:p14="http://schemas.microsoft.com/office/powerpoint/2010/main" val="456673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F0D7D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054" y="1044576"/>
            <a:ext cx="3887638" cy="5165725"/>
          </a:xfrm>
        </p:spPr>
        <p:txBody>
          <a:bodyPr/>
          <a:lstStyle>
            <a:lvl1pPr>
              <a:defRPr>
                <a:solidFill>
                  <a:schemeClr val="tx2"/>
                </a:solidFill>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51E290B4-B3E1-A34F-9420-070C7E24A97B}"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r>
              <a:rPr lang="en-AU" dirty="0">
                <a:latin typeface="Gotham Narrow Bold" pitchFamily="50" charset="0"/>
              </a:rPr>
              <a:t>R</a:t>
            </a:r>
          </a:p>
        </p:txBody>
      </p:sp>
      <p:sp>
        <p:nvSpPr>
          <p:cNvPr id="10" name="Chart Placeholder 9"/>
          <p:cNvSpPr>
            <a:spLocks noGrp="1"/>
          </p:cNvSpPr>
          <p:nvPr>
            <p:ph type="chart" sz="quarter" idx="13"/>
          </p:nvPr>
        </p:nvSpPr>
        <p:spPr>
          <a:xfrm>
            <a:off x="4761310" y="1044576"/>
            <a:ext cx="3887390" cy="5165725"/>
          </a:xfrm>
        </p:spPr>
        <p:txBody>
          <a:bodyPr/>
          <a:lstStyle/>
          <a:p>
            <a:endParaRPr lang="en-US"/>
          </a:p>
        </p:txBody>
      </p:sp>
    </p:spTree>
    <p:extLst>
      <p:ext uri="{BB962C8B-B14F-4D97-AF65-F5344CB8AC3E}">
        <p14:creationId xmlns:p14="http://schemas.microsoft.com/office/powerpoint/2010/main" val="1143211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3285878" y="1871498"/>
            <a:ext cx="5362821" cy="1227302"/>
          </a:xfr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ADF65FAE-121D-DF46-8371-2E67964D0BDF}"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
        <p:nvSpPr>
          <p:cNvPr id="10" name="Picture Placeholder 9"/>
          <p:cNvSpPr>
            <a:spLocks noGrp="1"/>
          </p:cNvSpPr>
          <p:nvPr>
            <p:ph type="pic" sz="quarter" idx="13"/>
          </p:nvPr>
        </p:nvSpPr>
        <p:spPr>
          <a:xfrm>
            <a:off x="495301" y="1871664"/>
            <a:ext cx="2676524" cy="2865437"/>
          </a:xfrm>
        </p:spPr>
        <p:txBody>
          <a:bodyPr anchor="ctr"/>
          <a:lstStyle>
            <a:lvl1pPr algn="ctr">
              <a:defRPr/>
            </a:lvl1pPr>
          </a:lstStyle>
          <a:p>
            <a:endParaRPr lang="en-US"/>
          </a:p>
        </p:txBody>
      </p:sp>
      <p:sp>
        <p:nvSpPr>
          <p:cNvPr id="9" name="Content Placeholder 2"/>
          <p:cNvSpPr>
            <a:spLocks noGrp="1"/>
          </p:cNvSpPr>
          <p:nvPr>
            <p:ph idx="14"/>
          </p:nvPr>
        </p:nvSpPr>
        <p:spPr>
          <a:xfrm>
            <a:off x="3285879" y="3370098"/>
            <a:ext cx="2552947" cy="2827503"/>
          </a:xfr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
        <p:nvSpPr>
          <p:cNvPr id="12" name="Content Placeholder 2"/>
          <p:cNvSpPr>
            <a:spLocks noGrp="1"/>
          </p:cNvSpPr>
          <p:nvPr>
            <p:ph idx="15"/>
          </p:nvPr>
        </p:nvSpPr>
        <p:spPr>
          <a:xfrm>
            <a:off x="6095754" y="3370098"/>
            <a:ext cx="2552947" cy="2827503"/>
          </a:xfrm>
        </p:spPr>
        <p:txBody>
          <a:bodyPr/>
          <a:lstStyle>
            <a:lvl1pPr>
              <a:defRPr>
                <a:latin typeface="Chronicle Text G1" pitchFamily="50" charset="0"/>
              </a:defRPr>
            </a:lvl1pPr>
            <a:lvl2pPr>
              <a:defRPr b="1" i="0">
                <a:latin typeface="Gotham Narrow Bold" pitchFamily="50" charset="0"/>
                <a:ea typeface="Gotham Narrow Bold" pitchFamily="50" charset="0"/>
                <a:cs typeface="Gotham Narrow Bold" pitchFamily="50" charset="0"/>
              </a:defRPr>
            </a:lvl2pPr>
            <a:lvl3pPr>
              <a:defRPr b="0" i="0">
                <a:latin typeface="Gotham Narrow Light" charset="0"/>
                <a:ea typeface="Gotham Narrow Light" charset="0"/>
                <a:cs typeface="Gotham Narrow Light"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1720964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A89F7B0C-722D-8B45-BAF6-698B9FE8F812}" type="datetime1">
              <a:rPr lang="en-US" smtClean="0"/>
              <a:pPr/>
              <a:t>4/21/2020</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
        <p:nvSpPr>
          <p:cNvPr id="10" name="Picture Placeholder 9"/>
          <p:cNvSpPr>
            <a:spLocks noGrp="1"/>
          </p:cNvSpPr>
          <p:nvPr>
            <p:ph type="pic" sz="quarter" idx="13"/>
          </p:nvPr>
        </p:nvSpPr>
        <p:spPr>
          <a:xfrm>
            <a:off x="495301" y="1871664"/>
            <a:ext cx="2676524" cy="1252537"/>
          </a:xfrm>
        </p:spPr>
        <p:txBody>
          <a:bodyPr anchor="ctr"/>
          <a:lstStyle>
            <a:lvl1pPr algn="ctr">
              <a:defRPr/>
            </a:lvl1pPr>
          </a:lstStyle>
          <a:p>
            <a:endParaRPr lang="en-US"/>
          </a:p>
        </p:txBody>
      </p:sp>
      <p:sp>
        <p:nvSpPr>
          <p:cNvPr id="11" name="Picture Placeholder 9"/>
          <p:cNvSpPr>
            <a:spLocks noGrp="1"/>
          </p:cNvSpPr>
          <p:nvPr>
            <p:ph type="pic" sz="quarter" idx="14"/>
          </p:nvPr>
        </p:nvSpPr>
        <p:spPr>
          <a:xfrm>
            <a:off x="495301" y="3268664"/>
            <a:ext cx="2676524" cy="2979737"/>
          </a:xfrm>
        </p:spPr>
        <p:txBody>
          <a:bodyPr anchor="ctr"/>
          <a:lstStyle>
            <a:lvl1pPr algn="ctr">
              <a:defRPr/>
            </a:lvl1pPr>
          </a:lstStyle>
          <a:p>
            <a:endParaRPr lang="en-US"/>
          </a:p>
        </p:txBody>
      </p:sp>
      <p:sp>
        <p:nvSpPr>
          <p:cNvPr id="14" name="Picture Placeholder 9"/>
          <p:cNvSpPr>
            <a:spLocks noGrp="1"/>
          </p:cNvSpPr>
          <p:nvPr>
            <p:ph type="pic" sz="quarter" idx="15"/>
          </p:nvPr>
        </p:nvSpPr>
        <p:spPr>
          <a:xfrm>
            <a:off x="3295651" y="1871664"/>
            <a:ext cx="2543174" cy="2662237"/>
          </a:xfrm>
        </p:spPr>
        <p:txBody>
          <a:bodyPr anchor="ctr"/>
          <a:lstStyle>
            <a:lvl1pPr algn="ctr">
              <a:defRPr/>
            </a:lvl1pPr>
          </a:lstStyle>
          <a:p>
            <a:endParaRPr lang="en-US"/>
          </a:p>
        </p:txBody>
      </p:sp>
      <p:sp>
        <p:nvSpPr>
          <p:cNvPr id="15" name="Picture Placeholder 9"/>
          <p:cNvSpPr>
            <a:spLocks noGrp="1"/>
          </p:cNvSpPr>
          <p:nvPr>
            <p:ph type="pic" sz="quarter" idx="16"/>
          </p:nvPr>
        </p:nvSpPr>
        <p:spPr>
          <a:xfrm>
            <a:off x="3295651" y="4673600"/>
            <a:ext cx="2543174" cy="1574800"/>
          </a:xfrm>
        </p:spPr>
        <p:txBody>
          <a:bodyPr anchor="ctr"/>
          <a:lstStyle>
            <a:lvl1pPr algn="ctr">
              <a:defRPr/>
            </a:lvl1pPr>
          </a:lstStyle>
          <a:p>
            <a:endParaRPr lang="en-US"/>
          </a:p>
        </p:txBody>
      </p:sp>
      <p:sp>
        <p:nvSpPr>
          <p:cNvPr id="16" name="Picture Placeholder 9"/>
          <p:cNvSpPr>
            <a:spLocks noGrp="1"/>
          </p:cNvSpPr>
          <p:nvPr>
            <p:ph type="pic" sz="quarter" idx="17"/>
          </p:nvPr>
        </p:nvSpPr>
        <p:spPr>
          <a:xfrm>
            <a:off x="5962651" y="1871664"/>
            <a:ext cx="2686049" cy="4376737"/>
          </a:xfrm>
        </p:spPr>
        <p:txBody>
          <a:bodyPr anchor="ctr"/>
          <a:lstStyle>
            <a:lvl1pPr algn="ctr">
              <a:defRPr/>
            </a:lvl1pPr>
          </a:lstStyle>
          <a:p>
            <a:endParaRPr lang="en-US"/>
          </a:p>
        </p:txBody>
      </p:sp>
    </p:spTree>
    <p:extLst>
      <p:ext uri="{BB962C8B-B14F-4D97-AF65-F5344CB8AC3E}">
        <p14:creationId xmlns:p14="http://schemas.microsoft.com/office/powerpoint/2010/main" val="1771998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_Title Slid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4"/>
            <a:ext cx="4405159"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674" y="356258"/>
            <a:ext cx="904496" cy="51741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7926" y="1224148"/>
            <a:ext cx="2644734" cy="4010428"/>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58755" y="391883"/>
            <a:ext cx="1217897" cy="522517"/>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61803" y="1634834"/>
            <a:ext cx="2959920" cy="3614060"/>
          </a:xfrm>
          <a:prstGeom prst="rect">
            <a:avLst/>
          </a:prstGeom>
        </p:spPr>
      </p:pic>
    </p:spTree>
    <p:extLst>
      <p:ext uri="{BB962C8B-B14F-4D97-AF65-F5344CB8AC3E}">
        <p14:creationId xmlns:p14="http://schemas.microsoft.com/office/powerpoint/2010/main" val="78798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1189" r="13866" b="10687"/>
          <a:stretch/>
        </p:blipFill>
        <p:spPr>
          <a:xfrm>
            <a:off x="0" y="0"/>
            <a:ext cx="9144000" cy="6835698"/>
          </a:xfrm>
          <a:prstGeom prst="rect">
            <a:avLst/>
          </a:prstGeom>
        </p:spPr>
      </p:pic>
      <p:sp>
        <p:nvSpPr>
          <p:cNvPr id="2" name="Title 1"/>
          <p:cNvSpPr>
            <a:spLocks noGrp="1"/>
          </p:cNvSpPr>
          <p:nvPr>
            <p:ph type="ctrTitle"/>
          </p:nvPr>
        </p:nvSpPr>
        <p:spPr>
          <a:xfrm>
            <a:off x="494110" y="5466306"/>
            <a:ext cx="8155781" cy="1065126"/>
          </a:xfrm>
        </p:spPr>
        <p:txBody>
          <a:bodyPr anchor="t">
            <a:noAutofit/>
          </a:bodyPr>
          <a:lstStyle>
            <a:lvl1pPr algn="ctr">
              <a:lnSpc>
                <a:spcPts val="2625"/>
              </a:lnSpc>
              <a:defRPr sz="2625">
                <a:solidFill>
                  <a:schemeClr val="bg1"/>
                </a:solidFill>
                <a:latin typeface="Chronicle Text G1" pitchFamily="50" charset="0"/>
              </a:defRPr>
            </a:lvl1pPr>
          </a:lstStyle>
          <a:p>
            <a:r>
              <a:rPr lang="en-AU"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1803" y="1634834"/>
            <a:ext cx="2959920" cy="361406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59521" y="388914"/>
            <a:ext cx="1205994" cy="517410"/>
          </a:xfrm>
          <a:prstGeom prst="rect">
            <a:avLst/>
          </a:prstGeom>
        </p:spPr>
      </p:pic>
    </p:spTree>
    <p:extLst>
      <p:ext uri="{BB962C8B-B14F-4D97-AF65-F5344CB8AC3E}">
        <p14:creationId xmlns:p14="http://schemas.microsoft.com/office/powerpoint/2010/main" val="38541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110" y="5466306"/>
            <a:ext cx="8155781" cy="1065126"/>
          </a:xfrm>
        </p:spPr>
        <p:txBody>
          <a:bodyPr anchor="t">
            <a:noAutofit/>
          </a:bodyPr>
          <a:lstStyle>
            <a:lvl1pPr algn="ctr">
              <a:lnSpc>
                <a:spcPts val="2625"/>
              </a:lnSpc>
              <a:defRPr sz="2625">
                <a:solidFill>
                  <a:schemeClr val="bg1"/>
                </a:solidFill>
                <a:latin typeface="Chronicle Text G1" pitchFamily="50" charset="0"/>
              </a:defRPr>
            </a:lvl1pPr>
          </a:lstStyle>
          <a:p>
            <a:r>
              <a:rPr lang="en-AU" dirty="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1803" y="1634834"/>
            <a:ext cx="2959920" cy="361406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521" y="388914"/>
            <a:ext cx="1205994" cy="517410"/>
          </a:xfrm>
          <a:prstGeom prst="rect">
            <a:avLst/>
          </a:prstGeom>
        </p:spPr>
      </p:pic>
    </p:spTree>
    <p:extLst>
      <p:ext uri="{BB962C8B-B14F-4D97-AF65-F5344CB8AC3E}">
        <p14:creationId xmlns:p14="http://schemas.microsoft.com/office/powerpoint/2010/main" val="137540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110" y="5466306"/>
            <a:ext cx="8155781" cy="1065126"/>
          </a:xfrm>
        </p:spPr>
        <p:txBody>
          <a:bodyPr anchor="t">
            <a:noAutofit/>
          </a:bodyPr>
          <a:lstStyle>
            <a:lvl1pPr algn="ctr">
              <a:lnSpc>
                <a:spcPts val="2625"/>
              </a:lnSpc>
              <a:defRPr sz="2625">
                <a:solidFill>
                  <a:schemeClr val="bg1"/>
                </a:solidFill>
                <a:latin typeface="Chronicle Text G1" pitchFamily="50" charset="0"/>
              </a:defRPr>
            </a:lvl1pPr>
          </a:lstStyle>
          <a:p>
            <a:r>
              <a:rPr lang="en-AU" dirty="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1803" y="1634834"/>
            <a:ext cx="2959920" cy="361406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521" y="388914"/>
            <a:ext cx="1205994" cy="517410"/>
          </a:xfrm>
          <a:prstGeom prst="rect">
            <a:avLst/>
          </a:prstGeom>
        </p:spPr>
      </p:pic>
    </p:spTree>
    <p:extLst>
      <p:ext uri="{BB962C8B-B14F-4D97-AF65-F5344CB8AC3E}">
        <p14:creationId xmlns:p14="http://schemas.microsoft.com/office/powerpoint/2010/main" val="48605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110" y="5466306"/>
            <a:ext cx="8155781" cy="1065126"/>
          </a:xfrm>
        </p:spPr>
        <p:txBody>
          <a:bodyPr anchor="t">
            <a:noAutofit/>
          </a:bodyPr>
          <a:lstStyle>
            <a:lvl1pPr algn="ctr">
              <a:lnSpc>
                <a:spcPts val="2625"/>
              </a:lnSpc>
              <a:defRPr sz="2625">
                <a:solidFill>
                  <a:schemeClr val="tx2"/>
                </a:solidFill>
                <a:latin typeface="Chronicle Text G1" pitchFamily="50" charset="0"/>
              </a:defRPr>
            </a:lvl1pPr>
          </a:lstStyle>
          <a:p>
            <a:r>
              <a:rPr lang="en-AU" dirty="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8755" y="391883"/>
            <a:ext cx="1217897" cy="52251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1803" y="1634834"/>
            <a:ext cx="2959920" cy="3614060"/>
          </a:xfrm>
          <a:prstGeom prst="rect">
            <a:avLst/>
          </a:prstGeom>
        </p:spPr>
      </p:pic>
    </p:spTree>
    <p:extLst>
      <p:ext uri="{BB962C8B-B14F-4D97-AF65-F5344CB8AC3E}">
        <p14:creationId xmlns:p14="http://schemas.microsoft.com/office/powerpoint/2010/main" val="207305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110" y="1701800"/>
            <a:ext cx="3888581" cy="4495801"/>
          </a:xfrm>
        </p:spPr>
        <p:txBody>
          <a:bodyPr anchor="t">
            <a:noAutofit/>
          </a:bodyPr>
          <a:lstStyle>
            <a:lvl1pPr algn="l">
              <a:lnSpc>
                <a:spcPts val="4875"/>
              </a:lnSpc>
              <a:defRPr sz="4875" b="1" i="0">
                <a:solidFill>
                  <a:schemeClr val="accent1"/>
                </a:solidFill>
                <a:latin typeface="Gotham Narrow Bold" pitchFamily="50" charset="0"/>
                <a:ea typeface="Gotham Narrow Bold" pitchFamily="50" charset="0"/>
                <a:cs typeface="Gotham Narrow Bold" pitchFamily="50" charset="0"/>
              </a:defRPr>
            </a:lvl1pPr>
          </a:lstStyle>
          <a:p>
            <a:r>
              <a:rPr lang="en-AU" dirty="0"/>
              <a:t>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4505" y="388914"/>
            <a:ext cx="1205994" cy="517410"/>
          </a:xfrm>
          <a:prstGeom prst="rect">
            <a:avLst/>
          </a:prstGeom>
        </p:spPr>
      </p:pic>
    </p:spTree>
    <p:extLst>
      <p:ext uri="{BB962C8B-B14F-4D97-AF65-F5344CB8AC3E}">
        <p14:creationId xmlns:p14="http://schemas.microsoft.com/office/powerpoint/2010/main" val="32280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110" y="1701800"/>
            <a:ext cx="3888581" cy="4495800"/>
          </a:xfrm>
        </p:spPr>
        <p:txBody>
          <a:bodyPr anchor="t">
            <a:noAutofit/>
          </a:bodyPr>
          <a:lstStyle>
            <a:lvl1pPr algn="l">
              <a:lnSpc>
                <a:spcPts val="4875"/>
              </a:lnSpc>
              <a:defRPr sz="4875" b="1" i="0">
                <a:solidFill>
                  <a:schemeClr val="tx2"/>
                </a:solidFill>
                <a:latin typeface="Gotham Narrow Bold" pitchFamily="50" charset="0"/>
                <a:ea typeface="Gotham Narrow Bold" pitchFamily="50" charset="0"/>
                <a:cs typeface="Gotham Narrow Bold" pitchFamily="50" charset="0"/>
              </a:defRPr>
            </a:lvl1pPr>
          </a:lstStyle>
          <a:p>
            <a:r>
              <a:rPr lang="en-AU" dirty="0"/>
              <a:t>EDIT MASTER </a:t>
            </a:r>
            <a:br>
              <a:rPr lang="en-AU" dirty="0"/>
            </a:br>
            <a:r>
              <a:rPr lang="en-AU" dirty="0"/>
              <a:t>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803" y="391883"/>
            <a:ext cx="1217897" cy="522517"/>
          </a:xfrm>
          <a:prstGeom prst="rect">
            <a:avLst/>
          </a:prstGeom>
        </p:spPr>
      </p:pic>
    </p:spTree>
    <p:extLst>
      <p:ext uri="{BB962C8B-B14F-4D97-AF65-F5344CB8AC3E}">
        <p14:creationId xmlns:p14="http://schemas.microsoft.com/office/powerpoint/2010/main" val="85315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110" y="1701800"/>
            <a:ext cx="3888581" cy="4495800"/>
          </a:xfrm>
        </p:spPr>
        <p:txBody>
          <a:bodyPr anchor="t">
            <a:noAutofit/>
          </a:bodyPr>
          <a:lstStyle>
            <a:lvl1pPr algn="l">
              <a:lnSpc>
                <a:spcPts val="4875"/>
              </a:lnSpc>
              <a:defRPr sz="4875" b="1" i="0">
                <a:solidFill>
                  <a:schemeClr val="bg1"/>
                </a:solidFill>
                <a:latin typeface="Gotham Narrow Bold" pitchFamily="50" charset="0"/>
                <a:ea typeface="Gotham Narrow Bold" pitchFamily="50" charset="0"/>
                <a:cs typeface="Gotham Narrow Bold" pitchFamily="50" charset="0"/>
              </a:defRPr>
            </a:lvl1pPr>
          </a:lstStyle>
          <a:p>
            <a:r>
              <a:rPr lang="en-AU" dirty="0"/>
              <a:t>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4505" y="388914"/>
            <a:ext cx="1205994" cy="517410"/>
          </a:xfrm>
          <a:prstGeom prst="rect">
            <a:avLst/>
          </a:prstGeom>
        </p:spPr>
      </p:pic>
    </p:spTree>
    <p:extLst>
      <p:ext uri="{BB962C8B-B14F-4D97-AF65-F5344CB8AC3E}">
        <p14:creationId xmlns:p14="http://schemas.microsoft.com/office/powerpoint/2010/main" val="154185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053" y="1010537"/>
            <a:ext cx="8153647" cy="687634"/>
          </a:xfrm>
          <a:prstGeom prst="rect">
            <a:avLst/>
          </a:prstGeom>
        </p:spPr>
        <p:txBody>
          <a:bodyPr vert="horz" lIns="0" tIns="0" rIns="0" bIns="0" rtlCol="0" anchor="t">
            <a:noAutofit/>
          </a:bodyPr>
          <a:lstStyle/>
          <a:p>
            <a:r>
              <a:rPr lang="en-AU" dirty="0"/>
              <a:t>Click to edit Master title style</a:t>
            </a:r>
            <a:endParaRPr lang="en-US" dirty="0"/>
          </a:p>
        </p:txBody>
      </p:sp>
      <p:sp>
        <p:nvSpPr>
          <p:cNvPr id="3" name="Text Placeholder 2"/>
          <p:cNvSpPr>
            <a:spLocks noGrp="1"/>
          </p:cNvSpPr>
          <p:nvPr>
            <p:ph type="body" idx="1"/>
          </p:nvPr>
        </p:nvSpPr>
        <p:spPr>
          <a:xfrm>
            <a:off x="495053" y="1871498"/>
            <a:ext cx="8153647" cy="4308410"/>
          </a:xfrm>
          <a:prstGeom prst="rect">
            <a:avLst/>
          </a:prstGeom>
        </p:spPr>
        <p:txBody>
          <a:bodyPr vert="horz" lIns="0" tIns="0" rIns="0" bIns="0" rtlCol="0">
            <a:noAutofit/>
          </a:bodyPr>
          <a:lstStyle/>
          <a:p>
            <a:pPr lvl="0"/>
            <a:r>
              <a:rPr lang="en-AU" dirty="0"/>
              <a:t>Click to edit Master text styles</a:t>
            </a:r>
          </a:p>
          <a:p>
            <a:pPr lvl="1"/>
            <a:r>
              <a:rPr lang="en-AU" dirty="0"/>
              <a:t>Second level</a:t>
            </a:r>
          </a:p>
          <a:p>
            <a:pPr lvl="2"/>
            <a:r>
              <a:rPr lang="en-AU" dirty="0"/>
              <a:t>Third level</a:t>
            </a:r>
          </a:p>
        </p:txBody>
      </p:sp>
      <p:sp>
        <p:nvSpPr>
          <p:cNvPr id="4" name="Date Placeholder 3"/>
          <p:cNvSpPr>
            <a:spLocks noGrp="1"/>
          </p:cNvSpPr>
          <p:nvPr>
            <p:ph type="dt" sz="half" idx="2"/>
          </p:nvPr>
        </p:nvSpPr>
        <p:spPr>
          <a:xfrm>
            <a:off x="494110" y="6519864"/>
            <a:ext cx="2057400" cy="201612"/>
          </a:xfrm>
          <a:prstGeom prst="rect">
            <a:avLst/>
          </a:prstGeom>
        </p:spPr>
        <p:txBody>
          <a:bodyPr vert="horz" lIns="0" tIns="0" rIns="0" bIns="0" rtlCol="0" anchor="t" anchorCtr="0"/>
          <a:lstStyle>
            <a:lvl1pPr algn="l">
              <a:defRPr sz="525" b="1" i="0">
                <a:solidFill>
                  <a:schemeClr val="tx2"/>
                </a:solidFill>
                <a:latin typeface="Gotham Narrow Bold" pitchFamily="50" charset="0"/>
                <a:ea typeface="Gotham Narrow Bold" pitchFamily="50" charset="0"/>
                <a:cs typeface="Gotham Narrow Bold" pitchFamily="50" charset="0"/>
              </a:defRPr>
            </a:lvl1pPr>
          </a:lstStyle>
          <a:p>
            <a:fld id="{7FF468EA-D9CE-8943-9C75-830D68AC402B}" type="datetime1">
              <a:rPr lang="en-US" smtClean="0"/>
              <a:pPr/>
              <a:t>4/21/2020</a:t>
            </a:fld>
            <a:endParaRPr lang="en-US" dirty="0"/>
          </a:p>
        </p:txBody>
      </p:sp>
      <p:sp>
        <p:nvSpPr>
          <p:cNvPr id="5" name="Footer Placeholder 4"/>
          <p:cNvSpPr>
            <a:spLocks noGrp="1"/>
          </p:cNvSpPr>
          <p:nvPr>
            <p:ph type="ftr" sz="quarter" idx="3"/>
          </p:nvPr>
        </p:nvSpPr>
        <p:spPr>
          <a:xfrm>
            <a:off x="494110" y="391883"/>
            <a:ext cx="3086100" cy="182562"/>
          </a:xfrm>
          <a:prstGeom prst="rect">
            <a:avLst/>
          </a:prstGeom>
        </p:spPr>
        <p:txBody>
          <a:bodyPr vert="horz" lIns="0" tIns="0" rIns="0" bIns="0" rtlCol="0" anchor="b" anchorCtr="0"/>
          <a:lstStyle>
            <a:lvl1pPr algn="l">
              <a:defRPr lang="en-US" sz="525" b="1" i="0" kern="1200" dirty="0">
                <a:solidFill>
                  <a:schemeClr val="tx2"/>
                </a:solidFill>
                <a:latin typeface="Gotham Narrow Bold" pitchFamily="50" charset="0"/>
                <a:ea typeface="Gotham Narrow Bold" pitchFamily="50" charset="0"/>
                <a:cs typeface="Gotham Narrow Bold" pitchFamily="50" charset="0"/>
              </a:defRPr>
            </a:lvl1pPr>
          </a:lstStyle>
          <a:p>
            <a:r>
              <a:rPr lang="en-AU" dirty="0"/>
              <a:t>Turning learning on its head: a review of the flipped learn</a:t>
            </a:r>
          </a:p>
        </p:txBody>
      </p:sp>
      <p:sp>
        <p:nvSpPr>
          <p:cNvPr id="6" name="Slide Number Placeholder 5"/>
          <p:cNvSpPr>
            <a:spLocks noGrp="1"/>
          </p:cNvSpPr>
          <p:nvPr>
            <p:ph type="sldNum" sz="quarter" idx="4"/>
          </p:nvPr>
        </p:nvSpPr>
        <p:spPr>
          <a:xfrm>
            <a:off x="6591300" y="6519864"/>
            <a:ext cx="2057400" cy="201613"/>
          </a:xfrm>
          <a:prstGeom prst="rect">
            <a:avLst/>
          </a:prstGeom>
        </p:spPr>
        <p:txBody>
          <a:bodyPr vert="horz" lIns="0" tIns="0" rIns="0" bIns="0" rtlCol="0" anchor="t" anchorCtr="0"/>
          <a:lstStyle>
            <a:lvl1pPr algn="r">
              <a:defRPr lang="en-US" sz="1600" b="1" i="0" kern="1200" smtClean="0">
                <a:solidFill>
                  <a:schemeClr val="tx2"/>
                </a:solidFill>
                <a:latin typeface="Gotham Narrow Book" charset="0"/>
                <a:ea typeface="Gotham Narrow Book" charset="0"/>
                <a:cs typeface="Gotham Narrow Book" charset="0"/>
              </a:defRPr>
            </a:lvl1pPr>
          </a:lstStyle>
          <a:p>
            <a:fld id="{C9EE3F8F-BFD3-9842-9D76-CADACBFBDD00}" type="slidenum">
              <a:rPr lang="en-GB" smtClean="0"/>
              <a:pPr/>
              <a:t>‹#›</a:t>
            </a:fld>
            <a:endParaRPr lang="en-GB" dirty="0"/>
          </a:p>
        </p:txBody>
      </p:sp>
      <p:pic>
        <p:nvPicPr>
          <p:cNvPr id="8" name="Picture 7"/>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7430803" y="391883"/>
            <a:ext cx="1217897" cy="522517"/>
          </a:xfrm>
          <a:prstGeom prst="rect">
            <a:avLst/>
          </a:prstGeom>
        </p:spPr>
      </p:pic>
    </p:spTree>
    <p:extLst>
      <p:ext uri="{BB962C8B-B14F-4D97-AF65-F5344CB8AC3E}">
        <p14:creationId xmlns:p14="http://schemas.microsoft.com/office/powerpoint/2010/main" val="101605047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Lst>
  <p:hf hdr="0"/>
  <p:txStyles>
    <p:title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p:titleStyle>
    <p:bodyStyle>
      <a:lvl1pPr marL="0" indent="0" algn="l" defTabSz="685800" rtl="0" eaLnBrk="1" latinLnBrk="0" hangingPunct="1">
        <a:lnSpc>
          <a:spcPts val="1650"/>
        </a:lnSpc>
        <a:spcBef>
          <a:spcPts val="0"/>
        </a:spcBef>
        <a:spcAft>
          <a:spcPts val="975"/>
        </a:spcAft>
        <a:buFont typeface="Arial"/>
        <a:buNone/>
        <a:defRPr sz="1500" kern="1200">
          <a:solidFill>
            <a:schemeClr val="accent1"/>
          </a:solidFill>
          <a:latin typeface="Chronicle Text G1" pitchFamily="50" charset="0"/>
          <a:ea typeface="+mn-ea"/>
          <a:cs typeface="+mn-cs"/>
        </a:defRPr>
      </a:lvl1pPr>
      <a:lvl2pPr marL="0" indent="0" algn="l" defTabSz="685800" rtl="0" eaLnBrk="1" latinLnBrk="0" hangingPunct="1">
        <a:lnSpc>
          <a:spcPts val="1050"/>
        </a:lnSpc>
        <a:spcBef>
          <a:spcPts val="0"/>
        </a:spcBef>
        <a:buFont typeface="Arial"/>
        <a:buNone/>
        <a:tabLst/>
        <a:defRPr sz="900" b="1" i="0" kern="1200">
          <a:solidFill>
            <a:schemeClr val="tx2"/>
          </a:solidFill>
          <a:latin typeface="Gotham Narrow Bold" pitchFamily="50" charset="0"/>
          <a:ea typeface="Gotham Narrow Bold" pitchFamily="50" charset="0"/>
          <a:cs typeface="Gotham Narrow Bold" pitchFamily="50" charset="0"/>
        </a:defRPr>
      </a:lvl2pPr>
      <a:lvl3pPr marL="8335" indent="0" algn="l" defTabSz="685800" rtl="0" eaLnBrk="1" latinLnBrk="0" hangingPunct="1">
        <a:lnSpc>
          <a:spcPts val="1050"/>
        </a:lnSpc>
        <a:spcBef>
          <a:spcPts val="0"/>
        </a:spcBef>
        <a:spcAft>
          <a:spcPts val="638"/>
        </a:spcAft>
        <a:buFont typeface="Arial"/>
        <a:buNone/>
        <a:tabLst/>
        <a:defRPr sz="900" b="0" i="0" kern="1200">
          <a:solidFill>
            <a:schemeClr val="tx1"/>
          </a:solidFill>
          <a:latin typeface="Gotham Narrow Light" charset="0"/>
          <a:ea typeface="Gotham Narrow Light" charset="0"/>
          <a:cs typeface="Gotham Narrow Light" charset="0"/>
        </a:defRPr>
      </a:lvl3pPr>
      <a:lvl4pPr marL="1028700" indent="0" algn="l" defTabSz="685800" rtl="0" eaLnBrk="1" latinLnBrk="0" hangingPunct="1">
        <a:lnSpc>
          <a:spcPct val="90000"/>
        </a:lnSpc>
        <a:spcBef>
          <a:spcPts val="375"/>
        </a:spcBef>
        <a:buFont typeface="Arial"/>
        <a:buNone/>
        <a:defRPr sz="1350" kern="1200">
          <a:solidFill>
            <a:schemeClr val="tx1"/>
          </a:solidFill>
          <a:latin typeface="Chronicle Text G1 Roman" charset="0"/>
          <a:ea typeface="+mn-ea"/>
          <a:cs typeface="+mn-cs"/>
        </a:defRPr>
      </a:lvl4pPr>
      <a:lvl5pPr marL="1371600" indent="0" algn="l" defTabSz="685800" rtl="0" eaLnBrk="1" latinLnBrk="0" hangingPunct="1">
        <a:lnSpc>
          <a:spcPct val="90000"/>
        </a:lnSpc>
        <a:spcBef>
          <a:spcPts val="375"/>
        </a:spcBef>
        <a:buFont typeface="Arial"/>
        <a:buNone/>
        <a:defRPr sz="1350" kern="1200">
          <a:solidFill>
            <a:schemeClr val="tx1"/>
          </a:solidFill>
          <a:latin typeface="Chronicle Text G1 Roman"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p15:clr>
            <a:srgbClr val="F26B43"/>
          </p15:clr>
        </p15:guide>
        <p15:guide id="2" pos="317" userDrawn="1">
          <p15:clr>
            <a:srgbClr val="F26B43"/>
          </p15:clr>
        </p15:guide>
        <p15:guide id="3" orient="horz" pos="4107">
          <p15:clr>
            <a:srgbClr val="F26B43"/>
          </p15:clr>
        </p15:guide>
        <p15:guide id="4" orient="horz" pos="640">
          <p15:clr>
            <a:srgbClr val="F26B43"/>
          </p15:clr>
        </p15:guide>
        <p15:guide id="5" pos="5443" userDrawn="1">
          <p15:clr>
            <a:srgbClr val="F26B43"/>
          </p15:clr>
        </p15:guide>
        <p15:guide id="6" pos="2721" userDrawn="1">
          <p15:clr>
            <a:srgbClr val="F26B43"/>
          </p15:clr>
        </p15:guide>
        <p15:guide id="7" pos="3039" userDrawn="1">
          <p15:clr>
            <a:srgbClr val="F26B43"/>
          </p15:clr>
        </p15:guide>
        <p15:guide id="8" orient="horz" pos="3904">
          <p15:clr>
            <a:srgbClr val="F26B43"/>
          </p15:clr>
        </p15:guide>
        <p15:guide id="9" orient="horz" pos="1072">
          <p15:clr>
            <a:srgbClr val="F26B43"/>
          </p15:clr>
        </p15:guide>
        <p15:guide id="10" orient="horz" pos="11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file:////var/folders/7t/pt1g75ln6fd0qpdp_17fr9900000gn/T/com.microsoft.Word/WebArchiveCopyPasteTempFiles/COI_model_small.bm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file:////var/folders/7t/pt1g75ln6fd0qpdp_17fr9900000gn/T/com.microsoft.Word/WebArchiveCopyPasteTempFiles/8357176_orig.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tinyurl.com/ctyworkshop"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file:////var/folders/7t/pt1g75ln6fd0qpdp_17fr9900000gn/T/com.microsoft.Word/WebArchiveCopyPasteTempFiles/8357176_orig.jpg"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file:////var/folders/7t/pt1g75ln6fd0qpdp_17fr9900000gn/T/com.microsoft.Word/WebArchiveCopyPasteTempFiles/COI_model_small.bm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4.tiff"/><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863" y="1523047"/>
            <a:ext cx="8394880" cy="2423312"/>
          </a:xfrm>
        </p:spPr>
        <p:txBody>
          <a:bodyPr/>
          <a:lstStyle/>
          <a:p>
            <a:pPr>
              <a:lnSpc>
                <a:spcPts val="5000"/>
              </a:lnSpc>
            </a:pPr>
            <a:r>
              <a:rPr lang="en-US" dirty="0"/>
              <a:t>Creating an online learning community</a:t>
            </a:r>
            <a:endParaRPr lang="en-US" sz="1600" dirty="0">
              <a:solidFill>
                <a:schemeClr val="bg1"/>
              </a:solidFill>
            </a:endParaRPr>
          </a:p>
        </p:txBody>
      </p:sp>
      <p:sp>
        <p:nvSpPr>
          <p:cNvPr id="4" name="TextBox 3">
            <a:extLst>
              <a:ext uri="{FF2B5EF4-FFF2-40B4-BE49-F238E27FC236}">
                <a16:creationId xmlns:a16="http://schemas.microsoft.com/office/drawing/2014/main" id="{01E922FA-B7F6-384D-A46E-C6166CE765DA}"/>
              </a:ext>
            </a:extLst>
          </p:cNvPr>
          <p:cNvSpPr txBox="1"/>
          <p:nvPr/>
        </p:nvSpPr>
        <p:spPr>
          <a:xfrm>
            <a:off x="412511" y="6212591"/>
            <a:ext cx="5276538" cy="369332"/>
          </a:xfrm>
          <a:prstGeom prst="rect">
            <a:avLst/>
          </a:prstGeom>
          <a:noFill/>
        </p:spPr>
        <p:txBody>
          <a:bodyPr wrap="square" rtlCol="0">
            <a:spAutoFit/>
          </a:bodyPr>
          <a:lstStyle/>
          <a:p>
            <a:r>
              <a:rPr lang="en-US" b="1" dirty="0">
                <a:solidFill>
                  <a:schemeClr val="bg1"/>
                </a:solidFill>
              </a:rPr>
              <a:t>*Learning Futures, Western Sydney University</a:t>
            </a:r>
            <a:endParaRPr lang="en-US" b="1" dirty="0"/>
          </a:p>
        </p:txBody>
      </p:sp>
      <p:sp>
        <p:nvSpPr>
          <p:cNvPr id="6" name="Rectangle 5">
            <a:extLst>
              <a:ext uri="{FF2B5EF4-FFF2-40B4-BE49-F238E27FC236}">
                <a16:creationId xmlns:a16="http://schemas.microsoft.com/office/drawing/2014/main" id="{37355558-7AD9-C747-B3AC-D5AD460CD2A2}"/>
              </a:ext>
            </a:extLst>
          </p:cNvPr>
          <p:cNvSpPr/>
          <p:nvPr/>
        </p:nvSpPr>
        <p:spPr>
          <a:xfrm>
            <a:off x="412511" y="4109978"/>
            <a:ext cx="4572000" cy="1200329"/>
          </a:xfrm>
          <a:prstGeom prst="rect">
            <a:avLst/>
          </a:prstGeom>
        </p:spPr>
        <p:txBody>
          <a:bodyPr>
            <a:spAutoFit/>
          </a:bodyPr>
          <a:lstStyle/>
          <a:p>
            <a:r>
              <a:rPr lang="en-US" dirty="0">
                <a:solidFill>
                  <a:schemeClr val="bg1"/>
                </a:solidFill>
              </a:rPr>
              <a:t>Glenn Mason, Learning Science Analyst*</a:t>
            </a:r>
          </a:p>
          <a:p>
            <a:r>
              <a:rPr lang="en-US" dirty="0" err="1">
                <a:solidFill>
                  <a:schemeClr val="bg1"/>
                </a:solidFill>
              </a:rPr>
              <a:t>Hermy</a:t>
            </a:r>
            <a:r>
              <a:rPr lang="en-US" dirty="0">
                <a:solidFill>
                  <a:schemeClr val="bg1"/>
                </a:solidFill>
              </a:rPr>
              <a:t> </a:t>
            </a:r>
            <a:r>
              <a:rPr lang="en-US" dirty="0" err="1">
                <a:solidFill>
                  <a:schemeClr val="bg1"/>
                </a:solidFill>
              </a:rPr>
              <a:t>Llacuna</a:t>
            </a:r>
            <a:r>
              <a:rPr lang="en-US" dirty="0">
                <a:solidFill>
                  <a:schemeClr val="bg1"/>
                </a:solidFill>
              </a:rPr>
              <a:t>, Learning Science Analyst*</a:t>
            </a:r>
          </a:p>
          <a:p>
            <a:r>
              <a:rPr lang="en-US" dirty="0">
                <a:solidFill>
                  <a:schemeClr val="bg1"/>
                </a:solidFill>
              </a:rPr>
              <a:t>Kim Vincent, Lead Learning Science Analyst*</a:t>
            </a:r>
            <a:br>
              <a:rPr lang="en-US" dirty="0">
                <a:solidFill>
                  <a:schemeClr val="bg1"/>
                </a:solidFill>
              </a:rPr>
            </a:br>
            <a:endParaRPr lang="en-US" dirty="0"/>
          </a:p>
        </p:txBody>
      </p:sp>
    </p:spTree>
    <p:extLst>
      <p:ext uri="{BB962C8B-B14F-4D97-AF65-F5344CB8AC3E}">
        <p14:creationId xmlns:p14="http://schemas.microsoft.com/office/powerpoint/2010/main" val="159796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10</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82500" lnSpcReduction="100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Introduction to the idea of an online learning community</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11" name="TextBox 10">
            <a:extLst>
              <a:ext uri="{FF2B5EF4-FFF2-40B4-BE49-F238E27FC236}">
                <a16:creationId xmlns:a16="http://schemas.microsoft.com/office/drawing/2014/main" id="{1D209DE8-03AA-9A49-BFDC-09EBCB5DBD21}"/>
              </a:ext>
            </a:extLst>
          </p:cNvPr>
          <p:cNvSpPr txBox="1"/>
          <p:nvPr/>
        </p:nvSpPr>
        <p:spPr>
          <a:xfrm>
            <a:off x="420452" y="1738648"/>
            <a:ext cx="6702917" cy="6740307"/>
          </a:xfrm>
          <a:prstGeom prst="rect">
            <a:avLst/>
          </a:prstGeom>
          <a:noFill/>
        </p:spPr>
        <p:txBody>
          <a:bodyPr wrap="square" rtlCol="0">
            <a:spAutoFit/>
          </a:bodyPr>
          <a:lstStyle/>
          <a:p>
            <a:r>
              <a:rPr lang="en-US" sz="3600" b="1" dirty="0"/>
              <a:t>So far…focus on cognitive development</a:t>
            </a:r>
          </a:p>
          <a:p>
            <a:endParaRPr lang="en-US" sz="3600" b="1" dirty="0"/>
          </a:p>
          <a:p>
            <a:r>
              <a:rPr lang="en-US" sz="3600" b="1" dirty="0"/>
              <a:t>Need to create a community of learners!</a:t>
            </a:r>
          </a:p>
          <a:p>
            <a:endParaRPr lang="en-US" sz="3600" b="1" dirty="0"/>
          </a:p>
          <a:p>
            <a:r>
              <a:rPr lang="en-US" sz="3600" dirty="0"/>
              <a:t>- Community of Inquiry model</a:t>
            </a:r>
          </a:p>
          <a:p>
            <a:r>
              <a:rPr lang="en-US" sz="3600" dirty="0"/>
              <a:t>- Salmon’s five stage model</a:t>
            </a:r>
          </a:p>
          <a:p>
            <a:endParaRPr lang="en-US" sz="3600" b="1" dirty="0"/>
          </a:p>
          <a:p>
            <a:endParaRPr lang="en-US" sz="3600" dirty="0"/>
          </a:p>
          <a:p>
            <a:endParaRPr lang="en-US" sz="3600" dirty="0"/>
          </a:p>
          <a:p>
            <a:endParaRPr lang="en-US" sz="3600" dirty="0"/>
          </a:p>
        </p:txBody>
      </p:sp>
    </p:spTree>
    <p:extLst>
      <p:ext uri="{BB962C8B-B14F-4D97-AF65-F5344CB8AC3E}">
        <p14:creationId xmlns:p14="http://schemas.microsoft.com/office/powerpoint/2010/main" val="320249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11</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82500" lnSpcReduction="100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Introduction to the idea of an online learning community</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descr="The Community of Inquiry Model">
            <a:extLst>
              <a:ext uri="{FF2B5EF4-FFF2-40B4-BE49-F238E27FC236}">
                <a16:creationId xmlns:a16="http://schemas.microsoft.com/office/drawing/2014/main" id="{EC132B0F-65D0-3D4A-BE91-7E3943BD425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3648" y="2012882"/>
            <a:ext cx="2933700" cy="2997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0D581C1-9326-A145-BB0E-59054A085009}"/>
              </a:ext>
            </a:extLst>
          </p:cNvPr>
          <p:cNvSpPr/>
          <p:nvPr/>
        </p:nvSpPr>
        <p:spPr>
          <a:xfrm>
            <a:off x="3735254" y="2012881"/>
            <a:ext cx="4913445" cy="3970318"/>
          </a:xfrm>
          <a:prstGeom prst="rect">
            <a:avLst/>
          </a:prstGeom>
        </p:spPr>
        <p:txBody>
          <a:bodyPr wrap="square">
            <a:spAutoFit/>
          </a:bodyPr>
          <a:lstStyle/>
          <a:p>
            <a:pPr marL="342900" lvl="0" indent="-342900">
              <a:spcAft>
                <a:spcPts val="0"/>
              </a:spcAft>
              <a:buFont typeface="Symbol" pitchFamily="2" charset="2"/>
              <a:buChar char=""/>
            </a:pPr>
            <a:r>
              <a:rPr lang="en-GB" b="1" dirty="0">
                <a:ea typeface="Calibri" panose="020F0502020204030204" pitchFamily="34" charset="0"/>
                <a:cs typeface="Times New Roman" panose="02020603050405020304" pitchFamily="18" charset="0"/>
              </a:rPr>
              <a:t>Social presence</a:t>
            </a:r>
            <a:endParaRPr lang="en-GB" dirty="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en-GB" dirty="0">
                <a:ea typeface="Calibri" panose="020F0502020204030204" pitchFamily="34" charset="0"/>
                <a:cs typeface="Times New Roman" panose="02020603050405020304" pitchFamily="18" charset="0"/>
              </a:rPr>
              <a:t>Group cohesion – encourage collaboration</a:t>
            </a:r>
          </a:p>
          <a:p>
            <a:pPr marL="742950" lvl="1" indent="-285750">
              <a:spcAft>
                <a:spcPts val="0"/>
              </a:spcAft>
              <a:buFont typeface="Courier New" panose="02070309020205020404" pitchFamily="49" charset="0"/>
              <a:buChar char="o"/>
            </a:pPr>
            <a:r>
              <a:rPr lang="en-GB" dirty="0">
                <a:ea typeface="Calibri" panose="020F0502020204030204" pitchFamily="34" charset="0"/>
                <a:cs typeface="Times New Roman" panose="02020603050405020304" pitchFamily="18" charset="0"/>
              </a:rPr>
              <a:t>Safe environment for discussion – forum for open discussion and debate</a:t>
            </a:r>
          </a:p>
          <a:p>
            <a:pPr marL="342900" lvl="0" indent="-342900">
              <a:spcAft>
                <a:spcPts val="0"/>
              </a:spcAft>
              <a:buFont typeface="Symbol" pitchFamily="2" charset="2"/>
              <a:buChar char=""/>
            </a:pPr>
            <a:r>
              <a:rPr lang="en-GB" b="1" dirty="0">
                <a:ea typeface="Calibri" panose="020F0502020204030204" pitchFamily="34" charset="0"/>
                <a:cs typeface="Times New Roman" panose="02020603050405020304" pitchFamily="18" charset="0"/>
              </a:rPr>
              <a:t>Teaching presence</a:t>
            </a:r>
            <a:endParaRPr lang="en-GB" dirty="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en-GB" dirty="0">
                <a:ea typeface="Calibri" panose="020F0502020204030204" pitchFamily="34" charset="0"/>
                <a:cs typeface="Times New Roman" panose="02020603050405020304" pitchFamily="18" charset="0"/>
              </a:rPr>
              <a:t>Management of instruction – facilitation, starting discussions, focussing discussions</a:t>
            </a:r>
          </a:p>
          <a:p>
            <a:pPr marL="742950" lvl="1" indent="-285750">
              <a:spcAft>
                <a:spcPts val="0"/>
              </a:spcAft>
              <a:buFont typeface="Courier New" panose="02070309020205020404" pitchFamily="49" charset="0"/>
              <a:buChar char="o"/>
            </a:pPr>
            <a:r>
              <a:rPr lang="en-GB" dirty="0">
                <a:ea typeface="Calibri" panose="020F0502020204030204" pitchFamily="34" charset="0"/>
                <a:cs typeface="Times New Roman" panose="02020603050405020304" pitchFamily="18" charset="0"/>
              </a:rPr>
              <a:t>Building meaning – synthesising knowledge from students </a:t>
            </a:r>
          </a:p>
          <a:p>
            <a:pPr marL="342900" lvl="0" indent="-342900">
              <a:spcAft>
                <a:spcPts val="0"/>
              </a:spcAft>
              <a:buFont typeface="Symbol" pitchFamily="2" charset="2"/>
              <a:buChar char=""/>
            </a:pPr>
            <a:r>
              <a:rPr lang="en-GB" b="1" dirty="0">
                <a:ea typeface="Calibri" panose="020F0502020204030204" pitchFamily="34" charset="0"/>
                <a:cs typeface="Times New Roman" panose="02020603050405020304" pitchFamily="18" charset="0"/>
              </a:rPr>
              <a:t>Cognitive presence</a:t>
            </a:r>
            <a:endParaRPr lang="en-GB" dirty="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en-GB" dirty="0">
                <a:ea typeface="Calibri" panose="020F0502020204030204" pitchFamily="34" charset="0"/>
                <a:cs typeface="Times New Roman" panose="02020603050405020304" pitchFamily="18" charset="0"/>
              </a:rPr>
              <a:t>Integration and resolution – connecting ideas and applying concepts</a:t>
            </a:r>
          </a:p>
          <a:p>
            <a:pPr marL="742950" lvl="1" indent="-285750">
              <a:spcAft>
                <a:spcPts val="0"/>
              </a:spcAft>
              <a:buFont typeface="Courier New" panose="02070309020205020404" pitchFamily="49" charset="0"/>
              <a:buChar char="o"/>
            </a:pPr>
            <a:r>
              <a:rPr lang="en-GB" dirty="0">
                <a:ea typeface="Calibri" panose="020F0502020204030204" pitchFamily="34" charset="0"/>
                <a:cs typeface="Times New Roman" panose="02020603050405020304" pitchFamily="18" charset="0"/>
              </a:rPr>
              <a:t>Posing initial questions/problems – create a culture of ongoing inquiry</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44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12</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Building a community</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1" descr="Picture">
            <a:extLst>
              <a:ext uri="{FF2B5EF4-FFF2-40B4-BE49-F238E27FC236}">
                <a16:creationId xmlns:a16="http://schemas.microsoft.com/office/drawing/2014/main" id="{E5686C7E-C755-1941-8E9E-CA5FD64D563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77602" y="1593964"/>
            <a:ext cx="4114104" cy="4571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2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13</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Building a community</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0D581C1-9326-A145-BB0E-59054A085009}"/>
              </a:ext>
            </a:extLst>
          </p:cNvPr>
          <p:cNvSpPr/>
          <p:nvPr/>
        </p:nvSpPr>
        <p:spPr>
          <a:xfrm>
            <a:off x="494110" y="1481069"/>
            <a:ext cx="8612970" cy="4524315"/>
          </a:xfrm>
          <a:prstGeom prst="rect">
            <a:avLst/>
          </a:prstGeom>
        </p:spPr>
        <p:txBody>
          <a:bodyPr wrap="square">
            <a:spAutoFit/>
          </a:bodyPr>
          <a:lstStyle/>
          <a:p>
            <a:pPr lvl="0"/>
            <a:r>
              <a:rPr lang="en-GB" sz="1600" b="1" i="1" dirty="0">
                <a:solidFill>
                  <a:schemeClr val="accent3"/>
                </a:solidFill>
              </a:rPr>
              <a:t>Access and motivation</a:t>
            </a:r>
            <a:r>
              <a:rPr lang="en-GB" sz="1600" dirty="0">
                <a:solidFill>
                  <a:schemeClr val="accent3"/>
                </a:solidFill>
              </a:rPr>
              <a:t>. Welcome your students – make them feel part of the community.</a:t>
            </a:r>
          </a:p>
          <a:p>
            <a:pPr lvl="0"/>
            <a:endParaRPr lang="en-GB" sz="1600" dirty="0">
              <a:solidFill>
                <a:schemeClr val="accent3"/>
              </a:solidFill>
            </a:endParaRPr>
          </a:p>
          <a:p>
            <a:pPr lvl="0"/>
            <a:r>
              <a:rPr lang="en-GB" sz="1600" b="1" i="1" dirty="0">
                <a:solidFill>
                  <a:schemeClr val="accent3"/>
                </a:solidFill>
              </a:rPr>
              <a:t>Online socialisation</a:t>
            </a:r>
            <a:r>
              <a:rPr lang="en-GB" sz="1600" dirty="0">
                <a:solidFill>
                  <a:schemeClr val="accent3"/>
                </a:solidFill>
              </a:rPr>
              <a:t>. Introduce activities to help your students get to know each other and feel part of a community. </a:t>
            </a:r>
          </a:p>
          <a:p>
            <a:pPr lvl="0"/>
            <a:endParaRPr lang="en-GB" sz="1600" dirty="0">
              <a:solidFill>
                <a:schemeClr val="accent3"/>
              </a:solidFill>
            </a:endParaRPr>
          </a:p>
          <a:p>
            <a:pPr lvl="1"/>
            <a:r>
              <a:rPr lang="en-GB" sz="1600" b="1" dirty="0">
                <a:solidFill>
                  <a:schemeClr val="accent3"/>
                </a:solidFill>
              </a:rPr>
              <a:t>Activities</a:t>
            </a:r>
            <a:r>
              <a:rPr lang="en-GB" sz="1600" dirty="0">
                <a:solidFill>
                  <a:schemeClr val="accent3"/>
                </a:solidFill>
              </a:rPr>
              <a:t>: Provide students with opportunity to introduce themselves through zoom. Ask why have they enrolled in the unit? What have they done in previous units? How does it relate to career/scholarly goals etc?</a:t>
            </a:r>
          </a:p>
          <a:p>
            <a:pPr lvl="0"/>
            <a:endParaRPr lang="en-GB" sz="1600" dirty="0"/>
          </a:p>
          <a:p>
            <a:pPr lvl="0"/>
            <a:r>
              <a:rPr lang="en-GB" sz="1600" b="1" i="1" dirty="0">
                <a:solidFill>
                  <a:schemeClr val="accent4"/>
                </a:solidFill>
              </a:rPr>
              <a:t>Information exchange</a:t>
            </a:r>
            <a:r>
              <a:rPr lang="en-GB" sz="1600" dirty="0">
                <a:solidFill>
                  <a:schemeClr val="accent4"/>
                </a:solidFill>
              </a:rPr>
              <a:t>. Begin to set tasks which require information/knowledge exchange among your students.</a:t>
            </a:r>
          </a:p>
          <a:p>
            <a:pPr lvl="0"/>
            <a:endParaRPr lang="en-GB" sz="1600" dirty="0">
              <a:solidFill>
                <a:schemeClr val="accent4"/>
              </a:solidFill>
            </a:endParaRPr>
          </a:p>
          <a:p>
            <a:pPr lvl="0"/>
            <a:r>
              <a:rPr lang="en-GB" sz="1600" b="1" i="1" dirty="0">
                <a:solidFill>
                  <a:schemeClr val="accent4"/>
                </a:solidFill>
              </a:rPr>
              <a:t>Knowledge construction</a:t>
            </a:r>
            <a:r>
              <a:rPr lang="en-GB" sz="1600" dirty="0">
                <a:solidFill>
                  <a:schemeClr val="accent4"/>
                </a:solidFill>
              </a:rPr>
              <a:t>. Help to facilitate student discussions (synchronous or asynchronous) and to promote knowledge construction through social interaction and discourse.</a:t>
            </a:r>
          </a:p>
          <a:p>
            <a:pPr lvl="0"/>
            <a:endParaRPr lang="en-GB" sz="1600" dirty="0">
              <a:solidFill>
                <a:schemeClr val="accent4"/>
              </a:solidFill>
            </a:endParaRPr>
          </a:p>
          <a:p>
            <a:pPr lvl="1"/>
            <a:r>
              <a:rPr lang="en-GB" sz="1600" dirty="0">
                <a:solidFill>
                  <a:schemeClr val="accent4"/>
                </a:solidFill>
              </a:rPr>
              <a:t> </a:t>
            </a:r>
            <a:r>
              <a:rPr lang="en-GB" sz="1600" b="1" dirty="0">
                <a:solidFill>
                  <a:schemeClr val="accent4"/>
                </a:solidFill>
              </a:rPr>
              <a:t>Activities</a:t>
            </a:r>
            <a:r>
              <a:rPr lang="en-GB" sz="1600" dirty="0">
                <a:solidFill>
                  <a:schemeClr val="accent4"/>
                </a:solidFill>
              </a:rPr>
              <a:t>: Small group discussions, problem-based learning, brainstorming, group presentations, peer feedback, reflection on learning etc.</a:t>
            </a:r>
          </a:p>
          <a:p>
            <a:endParaRPr lang="en-GB" sz="1600" dirty="0"/>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9776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14</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Building a community</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0D581C1-9326-A145-BB0E-59054A085009}"/>
              </a:ext>
            </a:extLst>
          </p:cNvPr>
          <p:cNvSpPr/>
          <p:nvPr/>
        </p:nvSpPr>
        <p:spPr>
          <a:xfrm>
            <a:off x="494110" y="1481069"/>
            <a:ext cx="8612970" cy="2062103"/>
          </a:xfrm>
          <a:prstGeom prst="rect">
            <a:avLst/>
          </a:prstGeom>
        </p:spPr>
        <p:txBody>
          <a:bodyPr wrap="square">
            <a:spAutoFit/>
          </a:bodyPr>
          <a:lstStyle/>
          <a:p>
            <a:pPr lvl="0"/>
            <a:endParaRPr lang="en-GB" sz="1600" dirty="0"/>
          </a:p>
          <a:p>
            <a:pPr lvl="0"/>
            <a:r>
              <a:rPr lang="en-GB" sz="1600" b="1" i="1" dirty="0">
                <a:solidFill>
                  <a:schemeClr val="accent6">
                    <a:lumMod val="50000"/>
                  </a:schemeClr>
                </a:solidFill>
              </a:rPr>
              <a:t>Development</a:t>
            </a:r>
            <a:r>
              <a:rPr lang="en-GB" sz="1600" i="1" dirty="0">
                <a:solidFill>
                  <a:schemeClr val="accent6">
                    <a:lumMod val="50000"/>
                  </a:schemeClr>
                </a:solidFill>
              </a:rPr>
              <a:t>. </a:t>
            </a:r>
            <a:r>
              <a:rPr lang="en-GB" sz="1600" dirty="0">
                <a:solidFill>
                  <a:schemeClr val="accent6">
                    <a:lumMod val="50000"/>
                  </a:schemeClr>
                </a:solidFill>
              </a:rPr>
              <a:t>Your students will have more confidence to apply their knowledge to novel contexts. New knowledge can be applied to assessment tasks.</a:t>
            </a:r>
          </a:p>
          <a:p>
            <a:pPr lvl="0"/>
            <a:endParaRPr lang="en-GB" sz="1600" dirty="0">
              <a:solidFill>
                <a:schemeClr val="accent6">
                  <a:lumMod val="50000"/>
                </a:schemeClr>
              </a:solidFill>
            </a:endParaRPr>
          </a:p>
          <a:p>
            <a:pPr lvl="1"/>
            <a:r>
              <a:rPr lang="en-GB" sz="1600" dirty="0">
                <a:solidFill>
                  <a:schemeClr val="accent6">
                    <a:lumMod val="50000"/>
                  </a:schemeClr>
                </a:solidFill>
              </a:rPr>
              <a:t> </a:t>
            </a:r>
            <a:r>
              <a:rPr lang="en-GB" sz="1600" b="1" dirty="0">
                <a:solidFill>
                  <a:schemeClr val="accent6">
                    <a:lumMod val="50000"/>
                  </a:schemeClr>
                </a:solidFill>
              </a:rPr>
              <a:t>Activities</a:t>
            </a:r>
            <a:r>
              <a:rPr lang="en-GB" sz="1600" dirty="0">
                <a:solidFill>
                  <a:schemeClr val="accent6">
                    <a:lumMod val="50000"/>
                  </a:schemeClr>
                </a:solidFill>
              </a:rPr>
              <a:t>: Problem-based learning, team-based learning, authentic learning scenarios, role plays, small group discussion etc. </a:t>
            </a:r>
          </a:p>
          <a:p>
            <a:pPr lvl="0"/>
            <a:endParaRPr lang="en-GB" sz="1600" dirty="0"/>
          </a:p>
          <a:p>
            <a:r>
              <a:rPr lang="en-GB" sz="1600" dirty="0"/>
              <a:t> </a:t>
            </a:r>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87295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15</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Activity</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0D581C1-9326-A145-BB0E-59054A085009}"/>
              </a:ext>
            </a:extLst>
          </p:cNvPr>
          <p:cNvSpPr/>
          <p:nvPr/>
        </p:nvSpPr>
        <p:spPr>
          <a:xfrm>
            <a:off x="534474" y="1769338"/>
            <a:ext cx="4311499" cy="3416320"/>
          </a:xfrm>
          <a:prstGeom prst="rect">
            <a:avLst/>
          </a:prstGeom>
        </p:spPr>
        <p:txBody>
          <a:bodyPr wrap="square">
            <a:spAutoFit/>
          </a:bodyPr>
          <a:lstStyle/>
          <a:p>
            <a:endParaRPr lang="en-GB" dirty="0"/>
          </a:p>
          <a:p>
            <a:pPr marL="285750" indent="-285750">
              <a:buFont typeface="Arial" panose="020B0604020202020204" pitchFamily="34" charset="0"/>
              <a:buChar char="•"/>
            </a:pPr>
            <a:r>
              <a:rPr lang="en-GB" dirty="0"/>
              <a:t>Choose one activity from one of your units</a:t>
            </a:r>
          </a:p>
          <a:p>
            <a:pPr marL="285750" indent="-285750">
              <a:buFont typeface="Arial" panose="020B0604020202020204" pitchFamily="34" charset="0"/>
              <a:buChar char="•"/>
            </a:pPr>
            <a:r>
              <a:rPr lang="en-GB" dirty="0"/>
              <a:t>Choose one or more of the five dimensions from the Salmon model</a:t>
            </a:r>
          </a:p>
          <a:p>
            <a:pPr marL="285750" indent="-285750">
              <a:buFont typeface="Arial" panose="020B0604020202020204" pitchFamily="34" charset="0"/>
              <a:buChar char="•"/>
            </a:pPr>
            <a:r>
              <a:rPr lang="en-GB" dirty="0"/>
              <a:t>How can you apply the dimension to your unit to create a stronger learning community?</a:t>
            </a:r>
          </a:p>
          <a:p>
            <a:endParaRPr lang="en-GB" dirty="0"/>
          </a:p>
          <a:p>
            <a:r>
              <a:rPr lang="en-GB" dirty="0"/>
              <a:t>When you’re ready, post up your ideas here:</a:t>
            </a:r>
          </a:p>
          <a:p>
            <a:pPr lvl="0"/>
            <a:r>
              <a:rPr lang="en-GB" dirty="0">
                <a:hlinkClick r:id="rId3"/>
              </a:rPr>
              <a:t>https://tinyurl.com/ctyworkshop</a:t>
            </a:r>
            <a:endParaRPr lang="en-GB" dirty="0"/>
          </a:p>
          <a:p>
            <a:pPr lvl="0"/>
            <a:endParaRPr lang="en-GB" dirty="0"/>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 descr="Picture">
            <a:extLst>
              <a:ext uri="{FF2B5EF4-FFF2-40B4-BE49-F238E27FC236}">
                <a16:creationId xmlns:a16="http://schemas.microsoft.com/office/drawing/2014/main" id="{BBF5E333-BD87-094C-B16E-4A1BC47FCDAA}"/>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45974" y="1891779"/>
            <a:ext cx="37719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70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16</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Further considerations</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0D581C1-9326-A145-BB0E-59054A085009}"/>
              </a:ext>
            </a:extLst>
          </p:cNvPr>
          <p:cNvSpPr/>
          <p:nvPr/>
        </p:nvSpPr>
        <p:spPr>
          <a:xfrm>
            <a:off x="573648" y="2130461"/>
            <a:ext cx="7223690" cy="2554545"/>
          </a:xfrm>
          <a:prstGeom prst="rect">
            <a:avLst/>
          </a:prstGeom>
        </p:spPr>
        <p:txBody>
          <a:bodyPr wrap="square">
            <a:spAutoFit/>
          </a:bodyPr>
          <a:lstStyle/>
          <a:p>
            <a:r>
              <a:rPr lang="en-GB" sz="3200" b="1" dirty="0"/>
              <a:t>Assessment</a:t>
            </a:r>
          </a:p>
          <a:p>
            <a:pPr marL="285750" indent="-285750">
              <a:buFont typeface="Arial" panose="020B0604020202020204" pitchFamily="34" charset="0"/>
              <a:buChar char="•"/>
            </a:pPr>
            <a:r>
              <a:rPr lang="en-GB" sz="3200" dirty="0"/>
              <a:t>Appropriate scaffolds to help students attempt assessment tasks</a:t>
            </a:r>
            <a:endParaRPr lang="en-GB" sz="3200" b="1" dirty="0"/>
          </a:p>
          <a:p>
            <a:endParaRPr lang="en-GB" sz="3200" dirty="0"/>
          </a:p>
          <a:p>
            <a:pPr lvl="0"/>
            <a:endParaRPr lang="en-GB" sz="3200" dirty="0"/>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0299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17</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8819733"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3600" b="1" dirty="0">
                <a:solidFill>
                  <a:schemeClr val="accent1"/>
                </a:solidFill>
                <a:latin typeface="Gotham Narrow Bold" pitchFamily="2" charset="0"/>
              </a:rPr>
              <a:t>Asynchronous tools - discussion board</a:t>
            </a:r>
          </a:p>
          <a:p>
            <a:pPr>
              <a:lnSpc>
                <a:spcPct val="100000"/>
              </a:lnSpc>
            </a:pPr>
            <a:endParaRPr lang="en-US" sz="36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0D581C1-9326-A145-BB0E-59054A085009}"/>
              </a:ext>
            </a:extLst>
          </p:cNvPr>
          <p:cNvSpPr/>
          <p:nvPr/>
        </p:nvSpPr>
        <p:spPr>
          <a:xfrm>
            <a:off x="573648" y="2130461"/>
            <a:ext cx="7223690" cy="1200329"/>
          </a:xfrm>
          <a:prstGeom prst="rect">
            <a:avLst/>
          </a:prstGeom>
        </p:spPr>
        <p:txBody>
          <a:bodyPr wrap="square">
            <a:spAutoFit/>
          </a:bodyPr>
          <a:lstStyle/>
          <a:p>
            <a:endParaRPr lang="en-GB" b="1" dirty="0"/>
          </a:p>
          <a:p>
            <a:endParaRPr lang="en-GB" b="1" dirty="0"/>
          </a:p>
          <a:p>
            <a:endParaRPr lang="en-GB" dirty="0"/>
          </a:p>
          <a:p>
            <a:pPr lvl="0"/>
            <a:endParaRPr lang="en-GB" dirty="0"/>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a16="http://schemas.microsoft.com/office/drawing/2014/main" id="{B6506FDF-DFB3-4A41-96CD-2E63F1E62B65}"/>
              </a:ext>
            </a:extLst>
          </p:cNvPr>
          <p:cNvSpPr/>
          <p:nvPr/>
        </p:nvSpPr>
        <p:spPr>
          <a:xfrm>
            <a:off x="531412" y="1462446"/>
            <a:ext cx="7835835" cy="6463308"/>
          </a:xfrm>
          <a:prstGeom prst="rect">
            <a:avLst/>
          </a:prstGeom>
        </p:spPr>
        <p:txBody>
          <a:bodyPr wrap="square">
            <a:spAutoFit/>
          </a:bodyPr>
          <a:lstStyle/>
          <a:p>
            <a:r>
              <a:rPr lang="en-GB" b="1" dirty="0"/>
              <a:t>Springboard posts</a:t>
            </a:r>
          </a:p>
          <a:p>
            <a:pPr marL="285750" indent="-285750">
              <a:buFont typeface="Arial" panose="020B0604020202020204" pitchFamily="34" charset="0"/>
              <a:buChar char="•"/>
            </a:pPr>
            <a:r>
              <a:rPr lang="en-GB" dirty="0"/>
              <a:t>Warm-up activities</a:t>
            </a:r>
          </a:p>
          <a:p>
            <a:pPr marL="285750" indent="-285750">
              <a:buFont typeface="Arial" panose="020B0604020202020204" pitchFamily="34" charset="0"/>
              <a:buChar char="•"/>
            </a:pPr>
            <a:r>
              <a:rPr lang="en-GB" dirty="0"/>
              <a:t>Hurdles/challenges for the week</a:t>
            </a:r>
          </a:p>
          <a:p>
            <a:pPr marL="285750" indent="-285750">
              <a:buFont typeface="Arial" panose="020B0604020202020204" pitchFamily="34" charset="0"/>
              <a:buChar char="•"/>
            </a:pPr>
            <a:r>
              <a:rPr lang="en-GB" dirty="0"/>
              <a:t>Frame the week</a:t>
            </a:r>
          </a:p>
          <a:p>
            <a:endParaRPr lang="en-GB" dirty="0"/>
          </a:p>
          <a:p>
            <a:r>
              <a:rPr lang="en-GB" b="1" dirty="0"/>
              <a:t>Spin and weave</a:t>
            </a:r>
          </a:p>
          <a:p>
            <a:pPr marL="285750" lvl="0" indent="-285750">
              <a:buFont typeface="Arial" panose="020B0604020202020204" pitchFamily="34" charset="0"/>
              <a:buChar char="•"/>
            </a:pPr>
            <a:r>
              <a:rPr lang="en-GB" b="1" dirty="0"/>
              <a:t>Initiate discussion</a:t>
            </a:r>
            <a:r>
              <a:rPr lang="en-GB" dirty="0"/>
              <a:t>. Post a thread (</a:t>
            </a:r>
            <a:r>
              <a:rPr lang="en-GB" b="1" dirty="0"/>
              <a:t>spin</a:t>
            </a:r>
            <a:r>
              <a:rPr lang="en-GB" dirty="0"/>
              <a:t>) that summarises some of the issues from the previous week and pose a question for the group to kick off the next session.</a:t>
            </a:r>
          </a:p>
          <a:p>
            <a:pPr marL="285750" lvl="0" indent="-285750">
              <a:buFont typeface="Arial" panose="020B0604020202020204" pitchFamily="34" charset="0"/>
              <a:buChar char="•"/>
            </a:pPr>
            <a:r>
              <a:rPr lang="en-GB" b="1" dirty="0"/>
              <a:t>To sustain the discussion</a:t>
            </a:r>
            <a:r>
              <a:rPr lang="en-GB" dirty="0"/>
              <a:t>, respond to individual posts with further questions or start a new thread that synthesises some of the ideas.</a:t>
            </a:r>
          </a:p>
          <a:p>
            <a:pPr marL="285750" lvl="0" indent="-285750">
              <a:buFont typeface="Arial" panose="020B0604020202020204" pitchFamily="34" charset="0"/>
              <a:buChar char="•"/>
            </a:pPr>
            <a:r>
              <a:rPr lang="en-GB" b="1" dirty="0"/>
              <a:t>At the end of the week </a:t>
            </a:r>
            <a:r>
              <a:rPr lang="en-GB" dirty="0"/>
              <a:t>(or session), synthesise (</a:t>
            </a:r>
            <a:r>
              <a:rPr lang="en-GB" b="1" dirty="0"/>
              <a:t>weave</a:t>
            </a:r>
            <a:r>
              <a:rPr lang="en-GB" dirty="0"/>
              <a:t>) the ideas from the discussion forum. This can be used to kick off the discussion for any subsequent forums.</a:t>
            </a:r>
          </a:p>
          <a:p>
            <a:endParaRPr lang="en-GB" b="1" dirty="0"/>
          </a:p>
          <a:p>
            <a:r>
              <a:rPr lang="en-GB" b="1" dirty="0"/>
              <a:t>If students are primarily responsible for this activity it is important that you ensure your ‘teacher presence’ once every 24 hours.</a:t>
            </a:r>
            <a:endParaRPr lang="en-GB" dirty="0"/>
          </a:p>
          <a:p>
            <a:pPr lvl="0"/>
            <a:endParaRPr lang="en-GB" b="1" dirty="0"/>
          </a:p>
          <a:p>
            <a:pPr marL="285750" indent="-285750">
              <a:buFont typeface="Arial" panose="020B0604020202020204" pitchFamily="34" charset="0"/>
              <a:buChar char="•"/>
            </a:pPr>
            <a:endParaRPr lang="en-GB" dirty="0"/>
          </a:p>
          <a:p>
            <a:endParaRPr lang="en-GB" b="1" dirty="0"/>
          </a:p>
          <a:p>
            <a:endParaRPr lang="en-GB" b="1" dirty="0"/>
          </a:p>
          <a:p>
            <a:endParaRPr lang="en-GB" dirty="0"/>
          </a:p>
          <a:p>
            <a:pPr lvl="0"/>
            <a:endParaRPr lang="en-GB" dirty="0"/>
          </a:p>
        </p:txBody>
      </p:sp>
      <p:graphicFrame>
        <p:nvGraphicFramePr>
          <p:cNvPr id="3" name="Diagram 2">
            <a:extLst>
              <a:ext uri="{FF2B5EF4-FFF2-40B4-BE49-F238E27FC236}">
                <a16:creationId xmlns:a16="http://schemas.microsoft.com/office/drawing/2014/main" id="{E0F2F14F-2BDE-434A-BC5C-6C0A4F3338C5}"/>
              </a:ext>
            </a:extLst>
          </p:cNvPr>
          <p:cNvGraphicFramePr/>
          <p:nvPr>
            <p:extLst>
              <p:ext uri="{D42A27DB-BD31-4B8C-83A1-F6EECF244321}">
                <p14:modId xmlns:p14="http://schemas.microsoft.com/office/powerpoint/2010/main" val="1373435731"/>
              </p:ext>
            </p:extLst>
          </p:nvPr>
        </p:nvGraphicFramePr>
        <p:xfrm>
          <a:off x="5444287" y="1364533"/>
          <a:ext cx="3038877" cy="1736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2555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18</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8819733"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3600" b="1" dirty="0">
                <a:solidFill>
                  <a:schemeClr val="accent1"/>
                </a:solidFill>
                <a:latin typeface="Gotham Narrow Bold" pitchFamily="2" charset="0"/>
              </a:rPr>
              <a:t>Asynchronous group work</a:t>
            </a:r>
          </a:p>
          <a:p>
            <a:pPr>
              <a:lnSpc>
                <a:spcPct val="100000"/>
              </a:lnSpc>
            </a:pPr>
            <a:endParaRPr lang="en-US" sz="36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0D581C1-9326-A145-BB0E-59054A085009}"/>
              </a:ext>
            </a:extLst>
          </p:cNvPr>
          <p:cNvSpPr/>
          <p:nvPr/>
        </p:nvSpPr>
        <p:spPr>
          <a:xfrm>
            <a:off x="573648" y="2130461"/>
            <a:ext cx="7223690" cy="1200329"/>
          </a:xfrm>
          <a:prstGeom prst="rect">
            <a:avLst/>
          </a:prstGeom>
        </p:spPr>
        <p:txBody>
          <a:bodyPr wrap="square">
            <a:spAutoFit/>
          </a:bodyPr>
          <a:lstStyle/>
          <a:p>
            <a:endParaRPr lang="en-GB" b="1" dirty="0"/>
          </a:p>
          <a:p>
            <a:endParaRPr lang="en-GB" b="1" dirty="0"/>
          </a:p>
          <a:p>
            <a:endParaRPr lang="en-GB" dirty="0"/>
          </a:p>
          <a:p>
            <a:pPr lvl="0"/>
            <a:endParaRPr lang="en-GB" dirty="0"/>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a16="http://schemas.microsoft.com/office/drawing/2014/main" id="{B6506FDF-DFB3-4A41-96CD-2E63F1E62B65}"/>
              </a:ext>
            </a:extLst>
          </p:cNvPr>
          <p:cNvSpPr/>
          <p:nvPr/>
        </p:nvSpPr>
        <p:spPr>
          <a:xfrm>
            <a:off x="531412" y="1462446"/>
            <a:ext cx="8117287" cy="5078313"/>
          </a:xfrm>
          <a:prstGeom prst="rect">
            <a:avLst/>
          </a:prstGeom>
        </p:spPr>
        <p:txBody>
          <a:bodyPr wrap="square">
            <a:spAutoFit/>
          </a:bodyPr>
          <a:lstStyle/>
          <a:p>
            <a:r>
              <a:rPr lang="en-GB" dirty="0"/>
              <a:t>Use the </a:t>
            </a:r>
            <a:r>
              <a:rPr lang="en-GB" b="1" dirty="0" err="1"/>
              <a:t>vUWS</a:t>
            </a:r>
            <a:r>
              <a:rPr lang="en-GB" b="1" dirty="0"/>
              <a:t> group function </a:t>
            </a:r>
            <a:r>
              <a:rPr lang="en-GB" dirty="0"/>
              <a:t>to set spaces where students can share files, have discussions and create a space to work asynchronously.</a:t>
            </a:r>
          </a:p>
          <a:p>
            <a:endParaRPr lang="en-GB" dirty="0"/>
          </a:p>
          <a:p>
            <a:r>
              <a:rPr lang="en-GB" b="1" dirty="0"/>
              <a:t>Considerations</a:t>
            </a:r>
            <a:r>
              <a:rPr lang="en-GB" dirty="0"/>
              <a:t>:</a:t>
            </a:r>
          </a:p>
          <a:p>
            <a:endParaRPr lang="en-GB" dirty="0"/>
          </a:p>
          <a:p>
            <a:pPr marL="285750" lvl="0" indent="-285750">
              <a:buFont typeface="Arial" panose="020B0604020202020204" pitchFamily="34" charset="0"/>
              <a:buChar char="•"/>
            </a:pPr>
            <a:r>
              <a:rPr lang="en-GB" dirty="0"/>
              <a:t>Asynchronous group work requires </a:t>
            </a:r>
            <a:r>
              <a:rPr lang="en-GB" b="1" dirty="0"/>
              <a:t>management</a:t>
            </a:r>
            <a:r>
              <a:rPr lang="en-GB" dirty="0"/>
              <a:t> to encourage participation. </a:t>
            </a:r>
          </a:p>
          <a:p>
            <a:pPr marL="285750" lvl="0" indent="-285750">
              <a:buFont typeface="Arial" panose="020B0604020202020204" pitchFamily="34" charset="0"/>
              <a:buChar char="•"/>
            </a:pPr>
            <a:r>
              <a:rPr lang="en-GB" b="1" dirty="0"/>
              <a:t>Timing</a:t>
            </a:r>
          </a:p>
          <a:p>
            <a:pPr marL="742950" lvl="1" indent="-285750">
              <a:buFont typeface="Arial" panose="020B0604020202020204" pitchFamily="34" charset="0"/>
              <a:buChar char="•"/>
            </a:pPr>
            <a:r>
              <a:rPr lang="en-GB" dirty="0"/>
              <a:t>Online group work usually takes longer than face-to-face. </a:t>
            </a:r>
          </a:p>
          <a:p>
            <a:pPr marL="742950" lvl="1" indent="-285750">
              <a:buFont typeface="Arial" panose="020B0604020202020204" pitchFamily="34" charset="0"/>
              <a:buChar char="•"/>
            </a:pPr>
            <a:r>
              <a:rPr lang="en-GB" dirty="0"/>
              <a:t>Set ground rules for participation such as when participants should get back to the group to discuss their findings/results/ideas.</a:t>
            </a:r>
          </a:p>
          <a:p>
            <a:pPr marL="285750" lvl="0" indent="-285750">
              <a:buFont typeface="Arial" panose="020B0604020202020204" pitchFamily="34" charset="0"/>
              <a:buChar char="•"/>
            </a:pPr>
            <a:r>
              <a:rPr lang="en-GB" b="1" dirty="0"/>
              <a:t>Expectations</a:t>
            </a:r>
          </a:p>
          <a:p>
            <a:pPr marL="742950" lvl="1" indent="-285750">
              <a:buFont typeface="Arial" panose="020B0604020202020204" pitchFamily="34" charset="0"/>
              <a:buChar char="•"/>
            </a:pPr>
            <a:r>
              <a:rPr lang="en-GB" dirty="0"/>
              <a:t>Goals of the activity and how is each member accountable? </a:t>
            </a:r>
          </a:p>
          <a:p>
            <a:pPr marL="742950" lvl="1" indent="-285750">
              <a:buFont typeface="Arial" panose="020B0604020202020204" pitchFamily="34" charset="0"/>
              <a:buChar char="•"/>
            </a:pPr>
            <a:r>
              <a:rPr lang="en-GB" dirty="0"/>
              <a:t>Use a statement of work plan</a:t>
            </a:r>
            <a:endParaRPr lang="en-GB" b="1" dirty="0"/>
          </a:p>
          <a:p>
            <a:pPr marL="285750" indent="-285750">
              <a:buFont typeface="Arial" panose="020B0604020202020204" pitchFamily="34" charset="0"/>
              <a:buChar char="•"/>
            </a:pPr>
            <a:endParaRPr lang="en-GB" dirty="0"/>
          </a:p>
          <a:p>
            <a:endParaRPr lang="en-GB" b="1" dirty="0"/>
          </a:p>
          <a:p>
            <a:endParaRPr lang="en-GB" b="1" dirty="0"/>
          </a:p>
          <a:p>
            <a:endParaRPr lang="en-GB" dirty="0"/>
          </a:p>
          <a:p>
            <a:pPr lvl="0"/>
            <a:endParaRPr lang="en-GB" dirty="0"/>
          </a:p>
        </p:txBody>
      </p:sp>
      <p:pic>
        <p:nvPicPr>
          <p:cNvPr id="16" name="Picture 2" descr="The Community of Inquiry Model">
            <a:extLst>
              <a:ext uri="{FF2B5EF4-FFF2-40B4-BE49-F238E27FC236}">
                <a16:creationId xmlns:a16="http://schemas.microsoft.com/office/drawing/2014/main" id="{14DE602A-D905-CA45-BBDA-487B1DBFE87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98730" y="4149403"/>
            <a:ext cx="2022310" cy="206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8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19</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90000" lnSpcReduction="200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Synchronous – Collaborate or Zoom</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0D581C1-9326-A145-BB0E-59054A085009}"/>
              </a:ext>
            </a:extLst>
          </p:cNvPr>
          <p:cNvSpPr/>
          <p:nvPr/>
        </p:nvSpPr>
        <p:spPr>
          <a:xfrm>
            <a:off x="494110" y="1898073"/>
            <a:ext cx="8255559" cy="5632311"/>
          </a:xfrm>
          <a:prstGeom prst="rect">
            <a:avLst/>
          </a:prstGeom>
        </p:spPr>
        <p:txBody>
          <a:bodyPr wrap="square">
            <a:spAutoFit/>
          </a:bodyPr>
          <a:lstStyle/>
          <a:p>
            <a:pPr lvl="0"/>
            <a:r>
              <a:rPr lang="en-GB" sz="2000" b="1" dirty="0"/>
              <a:t>Framing content</a:t>
            </a:r>
            <a:r>
              <a:rPr lang="en-GB" sz="2000" dirty="0"/>
              <a:t>. Are you going to use Collaborate or Zoom to provide a lo-fi introduction to a difficult concept? Or for the start of a new topic?</a:t>
            </a:r>
          </a:p>
          <a:p>
            <a:pPr lvl="0"/>
            <a:endParaRPr lang="en-GB" sz="2000" dirty="0"/>
          </a:p>
          <a:p>
            <a:pPr lvl="0"/>
            <a:r>
              <a:rPr lang="en-GB" sz="2000" b="1" dirty="0"/>
              <a:t>Assignment-focused</a:t>
            </a:r>
            <a:r>
              <a:rPr lang="en-GB" sz="2000" dirty="0"/>
              <a:t>. Use a session to discuss assignment specific issues/questions</a:t>
            </a:r>
          </a:p>
          <a:p>
            <a:pPr lvl="0"/>
            <a:endParaRPr lang="en-GB" sz="2000" dirty="0"/>
          </a:p>
          <a:p>
            <a:pPr lvl="0"/>
            <a:r>
              <a:rPr lang="en-GB" sz="2000" b="1" dirty="0"/>
              <a:t>Drop-in Q&amp;A. </a:t>
            </a:r>
            <a:r>
              <a:rPr lang="en-GB" sz="2000" dirty="0"/>
              <a:t>This could be used for general questions about the unit.</a:t>
            </a:r>
          </a:p>
          <a:p>
            <a:pPr lvl="0"/>
            <a:r>
              <a:rPr lang="en-GB" sz="2000" dirty="0"/>
              <a:t>Workshopping</a:t>
            </a:r>
          </a:p>
          <a:p>
            <a:pPr lvl="0"/>
            <a:endParaRPr lang="en-GB" sz="2000" dirty="0"/>
          </a:p>
          <a:p>
            <a:pPr lvl="0"/>
            <a:r>
              <a:rPr lang="en-GB" sz="2000" b="1" dirty="0"/>
              <a:t>Lecture style. </a:t>
            </a:r>
            <a:r>
              <a:rPr lang="en-GB" sz="2000" dirty="0"/>
              <a:t>Consider using Collaborate to deliver an orthodox lecture if required</a:t>
            </a:r>
          </a:p>
          <a:p>
            <a:pPr lvl="0"/>
            <a:endParaRPr lang="en-GB" sz="2000" dirty="0"/>
          </a:p>
          <a:p>
            <a:pPr lvl="0"/>
            <a:r>
              <a:rPr lang="en-GB" sz="2000" b="1" dirty="0"/>
              <a:t>Learning practice and behaviour.</a:t>
            </a:r>
            <a:r>
              <a:rPr lang="en-GB" sz="2000" dirty="0"/>
              <a:t> To discuss any tips or strategies that may be useful for your students [link to preparing your students for online learning].</a:t>
            </a:r>
          </a:p>
          <a:p>
            <a:endParaRPr lang="en-GB" sz="2000" b="1" dirty="0"/>
          </a:p>
          <a:p>
            <a:endParaRPr lang="en-GB" sz="2000" b="1" dirty="0"/>
          </a:p>
          <a:p>
            <a:endParaRPr lang="en-GB" sz="2000" dirty="0"/>
          </a:p>
          <a:p>
            <a:pPr lvl="0"/>
            <a:endParaRPr lang="en-GB" sz="2000" dirty="0"/>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4392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2</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4646053"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Housekeeping</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3" name="TextBox 2">
            <a:extLst>
              <a:ext uri="{FF2B5EF4-FFF2-40B4-BE49-F238E27FC236}">
                <a16:creationId xmlns:a16="http://schemas.microsoft.com/office/drawing/2014/main" id="{5AD938F9-7D92-1F4F-B709-7611E077DA98}"/>
              </a:ext>
            </a:extLst>
          </p:cNvPr>
          <p:cNvSpPr txBox="1"/>
          <p:nvPr/>
        </p:nvSpPr>
        <p:spPr>
          <a:xfrm>
            <a:off x="573646" y="1898071"/>
            <a:ext cx="8075053" cy="4154984"/>
          </a:xfrm>
          <a:prstGeom prst="rect">
            <a:avLst/>
          </a:prstGeom>
          <a:noFill/>
        </p:spPr>
        <p:txBody>
          <a:bodyPr wrap="square" rtlCol="0">
            <a:spAutoFit/>
          </a:bodyPr>
          <a:lstStyle/>
          <a:p>
            <a:r>
              <a:rPr lang="en-US" sz="2400" b="1" dirty="0"/>
              <a:t>The session will be recorded</a:t>
            </a:r>
          </a:p>
          <a:p>
            <a:pPr marL="457200" indent="-457200">
              <a:buFont typeface="Arial" panose="020B0604020202020204" pitchFamily="34" charset="0"/>
              <a:buChar char="•"/>
            </a:pPr>
            <a:r>
              <a:rPr lang="en-US" sz="2400" dirty="0"/>
              <a:t>If you don’t wish to be recorded please switch off your video</a:t>
            </a:r>
          </a:p>
          <a:p>
            <a:r>
              <a:rPr lang="en-US" sz="2400" b="1" dirty="0"/>
              <a:t>Bandwidth</a:t>
            </a:r>
          </a:p>
          <a:p>
            <a:pPr marL="457200" indent="-457200">
              <a:buFont typeface="Arial" panose="020B0604020202020204" pitchFamily="34" charset="0"/>
              <a:buChar char="•"/>
            </a:pPr>
            <a:r>
              <a:rPr lang="en-US" sz="2400" dirty="0"/>
              <a:t>Consider turning off your video if bandwidth is an issue</a:t>
            </a:r>
          </a:p>
          <a:p>
            <a:pPr marL="457200" indent="-457200">
              <a:buFont typeface="Arial" panose="020B0604020202020204" pitchFamily="34" charset="0"/>
              <a:buChar char="•"/>
            </a:pPr>
            <a:r>
              <a:rPr lang="en-US" sz="2400" dirty="0"/>
              <a:t>Only turn on microphone </a:t>
            </a:r>
            <a:r>
              <a:rPr lang="en-US" sz="2400"/>
              <a:t>when speaking</a:t>
            </a:r>
            <a:endParaRPr lang="en-US" sz="2400" dirty="0"/>
          </a:p>
          <a:p>
            <a:pPr lvl="0"/>
            <a:r>
              <a:rPr lang="en-GB" sz="2400" b="1" dirty="0"/>
              <a:t>Dropouts</a:t>
            </a:r>
          </a:p>
          <a:p>
            <a:pPr marL="742950" lvl="1" indent="-285750">
              <a:buFont typeface="Arial" panose="020B0604020202020204" pitchFamily="34" charset="0"/>
              <a:buChar char="•"/>
            </a:pPr>
            <a:r>
              <a:rPr lang="en-GB" sz="2400" dirty="0"/>
              <a:t>If we drop out the session will be recorded and made available</a:t>
            </a:r>
          </a:p>
          <a:p>
            <a:pPr marL="742950" lvl="1" indent="-285750">
              <a:buFont typeface="Arial" panose="020B0604020202020204" pitchFamily="34" charset="0"/>
              <a:buChar char="•"/>
            </a:pPr>
            <a:r>
              <a:rPr lang="en-GB" sz="2400" dirty="0"/>
              <a:t>If you drop out the recording will be available after the session </a:t>
            </a:r>
          </a:p>
        </p:txBody>
      </p:sp>
    </p:spTree>
    <p:extLst>
      <p:ext uri="{BB962C8B-B14F-4D97-AF65-F5344CB8AC3E}">
        <p14:creationId xmlns:p14="http://schemas.microsoft.com/office/powerpoint/2010/main" val="88800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20</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Other tools</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0D581C1-9326-A145-BB0E-59054A085009}"/>
              </a:ext>
            </a:extLst>
          </p:cNvPr>
          <p:cNvSpPr/>
          <p:nvPr/>
        </p:nvSpPr>
        <p:spPr>
          <a:xfrm>
            <a:off x="494110" y="1898073"/>
            <a:ext cx="8255559" cy="5262979"/>
          </a:xfrm>
          <a:prstGeom prst="rect">
            <a:avLst/>
          </a:prstGeom>
        </p:spPr>
        <p:txBody>
          <a:bodyPr wrap="square">
            <a:spAutoFit/>
          </a:bodyPr>
          <a:lstStyle/>
          <a:p>
            <a:pPr lvl="0"/>
            <a:r>
              <a:rPr lang="en-GB" sz="2400" b="1" dirty="0"/>
              <a:t>Announcement in </a:t>
            </a:r>
            <a:r>
              <a:rPr lang="en-GB" sz="2400" b="1" dirty="0" err="1"/>
              <a:t>vUWS</a:t>
            </a:r>
            <a:endParaRPr lang="en-GB" sz="2400" b="1" dirty="0"/>
          </a:p>
          <a:p>
            <a:pPr marL="285750" lvl="0" indent="-285750">
              <a:buFont typeface="Arial" panose="020B0604020202020204" pitchFamily="34" charset="0"/>
              <a:buChar char="•"/>
            </a:pPr>
            <a:r>
              <a:rPr lang="en-GB" sz="2400" dirty="0"/>
              <a:t>Unit level for broader weekly communication </a:t>
            </a:r>
          </a:p>
          <a:p>
            <a:pPr marL="285750" lvl="0" indent="-285750">
              <a:buFont typeface="Arial" panose="020B0604020202020204" pitchFamily="34" charset="0"/>
              <a:buChar char="•"/>
            </a:pPr>
            <a:r>
              <a:rPr lang="en-GB" sz="2400" dirty="0"/>
              <a:t>Overviews/reminders/progress checks</a:t>
            </a:r>
          </a:p>
          <a:p>
            <a:pPr marL="285750" lvl="0" indent="-285750">
              <a:buFont typeface="Arial" panose="020B0604020202020204" pitchFamily="34" charset="0"/>
              <a:buChar char="•"/>
            </a:pPr>
            <a:r>
              <a:rPr lang="en-GB" sz="2400" dirty="0"/>
              <a:t>Information specific to the class/tutor</a:t>
            </a:r>
          </a:p>
          <a:p>
            <a:pPr lvl="0"/>
            <a:endParaRPr lang="en-GB" sz="2400" dirty="0"/>
          </a:p>
          <a:p>
            <a:r>
              <a:rPr lang="en-GB" sz="2400" b="1" dirty="0"/>
              <a:t>Other tools to increase teacher presence</a:t>
            </a:r>
          </a:p>
          <a:p>
            <a:pPr marL="342900" indent="-342900">
              <a:buFont typeface="Arial" panose="020B0604020202020204" pitchFamily="34" charset="0"/>
              <a:buChar char="•"/>
            </a:pPr>
            <a:r>
              <a:rPr lang="en-GB" sz="2400" dirty="0"/>
              <a:t>Audio tools (e.g. audacity) to produce audio snippets of content</a:t>
            </a:r>
          </a:p>
          <a:p>
            <a:pPr marL="342900" indent="-342900">
              <a:buFont typeface="Arial" panose="020B0604020202020204" pitchFamily="34" charset="0"/>
              <a:buChar char="•"/>
            </a:pPr>
            <a:r>
              <a:rPr lang="en-GB" sz="2400" dirty="0" err="1"/>
              <a:t>Screencasting</a:t>
            </a:r>
            <a:r>
              <a:rPr lang="en-GB" sz="2400" dirty="0"/>
              <a:t> (e.g. Screencast-O-</a:t>
            </a:r>
            <a:r>
              <a:rPr lang="en-GB" sz="2400" dirty="0" err="1"/>
              <a:t>Matic</a:t>
            </a:r>
            <a:r>
              <a:rPr lang="en-GB" sz="2400" dirty="0"/>
              <a:t>) or video</a:t>
            </a:r>
          </a:p>
          <a:p>
            <a:pPr marL="342900" indent="-342900">
              <a:buFont typeface="Arial" panose="020B0604020202020204" pitchFamily="34" charset="0"/>
              <a:buChar char="•"/>
            </a:pPr>
            <a:endParaRPr lang="en-GB" sz="2400" dirty="0"/>
          </a:p>
          <a:p>
            <a:endParaRPr lang="en-GB" sz="2400" dirty="0"/>
          </a:p>
          <a:p>
            <a:endParaRPr lang="en-GB" sz="2400" b="1" dirty="0"/>
          </a:p>
          <a:p>
            <a:endParaRPr lang="en-GB" sz="2400" dirty="0"/>
          </a:p>
          <a:p>
            <a:pPr lvl="0"/>
            <a:endParaRPr lang="en-GB" sz="2400" dirty="0"/>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4957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21</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Support</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0D581C1-9326-A145-BB0E-59054A085009}"/>
              </a:ext>
            </a:extLst>
          </p:cNvPr>
          <p:cNvSpPr/>
          <p:nvPr/>
        </p:nvSpPr>
        <p:spPr>
          <a:xfrm>
            <a:off x="494110" y="1898073"/>
            <a:ext cx="8255559" cy="1631216"/>
          </a:xfrm>
          <a:prstGeom prst="rect">
            <a:avLst/>
          </a:prstGeom>
        </p:spPr>
        <p:txBody>
          <a:bodyPr wrap="square">
            <a:spAutoFit/>
          </a:bodyPr>
          <a:lstStyle/>
          <a:p>
            <a:endParaRPr lang="en-GB" sz="2000" dirty="0"/>
          </a:p>
          <a:p>
            <a:endParaRPr lang="en-GB" sz="2000" dirty="0"/>
          </a:p>
          <a:p>
            <a:endParaRPr lang="en-GB" sz="2000" b="1" dirty="0"/>
          </a:p>
          <a:p>
            <a:endParaRPr lang="en-GB" sz="2000" dirty="0"/>
          </a:p>
          <a:p>
            <a:pPr lvl="0"/>
            <a:endParaRPr lang="en-GB" sz="2000" dirty="0"/>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a16="http://schemas.microsoft.com/office/drawing/2014/main" id="{BD6FA6D7-4661-E841-AA93-A89A78DE8F6F}"/>
              </a:ext>
            </a:extLst>
          </p:cNvPr>
          <p:cNvSpPr/>
          <p:nvPr/>
        </p:nvSpPr>
        <p:spPr>
          <a:xfrm>
            <a:off x="494110" y="1898073"/>
            <a:ext cx="8255559" cy="3539430"/>
          </a:xfrm>
          <a:prstGeom prst="rect">
            <a:avLst/>
          </a:prstGeom>
        </p:spPr>
        <p:txBody>
          <a:bodyPr wrap="square">
            <a:spAutoFit/>
          </a:bodyPr>
          <a:lstStyle/>
          <a:p>
            <a:pPr marL="342900" indent="-342900">
              <a:buFont typeface="Arial" panose="020B0604020202020204" pitchFamily="34" charset="0"/>
              <a:buChar char="•"/>
            </a:pPr>
            <a:r>
              <a:rPr lang="en-GB" sz="2800" dirty="0"/>
              <a:t>University services (e.g. counselling)</a:t>
            </a:r>
          </a:p>
          <a:p>
            <a:pPr marL="342900" indent="-342900">
              <a:buFont typeface="Arial" panose="020B0604020202020204" pitchFamily="34" charset="0"/>
              <a:buChar char="•"/>
            </a:pPr>
            <a:r>
              <a:rPr lang="en-GB" sz="2800" dirty="0"/>
              <a:t>Policies (e.g. academic/general misconduct)</a:t>
            </a:r>
          </a:p>
          <a:p>
            <a:pPr marL="342900" indent="-342900">
              <a:buFont typeface="Arial" panose="020B0604020202020204" pitchFamily="34" charset="0"/>
              <a:buChar char="•"/>
            </a:pPr>
            <a:r>
              <a:rPr lang="en-GB" sz="2800" dirty="0"/>
              <a:t>Expectations (e.g. netiquette and participation)</a:t>
            </a:r>
          </a:p>
          <a:p>
            <a:pPr marL="342900" indent="-342900">
              <a:buFont typeface="Arial" panose="020B0604020202020204" pitchFamily="34" charset="0"/>
              <a:buChar char="•"/>
            </a:pPr>
            <a:endParaRPr lang="en-GB" sz="2800" dirty="0"/>
          </a:p>
          <a:p>
            <a:endParaRPr lang="en-GB" sz="2800" dirty="0"/>
          </a:p>
          <a:p>
            <a:endParaRPr lang="en-GB" sz="2800" b="1" dirty="0"/>
          </a:p>
          <a:p>
            <a:endParaRPr lang="en-GB" sz="2800" dirty="0"/>
          </a:p>
          <a:p>
            <a:pPr lvl="0"/>
            <a:endParaRPr lang="en-GB" sz="2800" dirty="0"/>
          </a:p>
        </p:txBody>
      </p:sp>
    </p:spTree>
    <p:extLst>
      <p:ext uri="{BB962C8B-B14F-4D97-AF65-F5344CB8AC3E}">
        <p14:creationId xmlns:p14="http://schemas.microsoft.com/office/powerpoint/2010/main" val="372045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22</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Conclusion</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0D581C1-9326-A145-BB0E-59054A085009}"/>
              </a:ext>
            </a:extLst>
          </p:cNvPr>
          <p:cNvSpPr/>
          <p:nvPr/>
        </p:nvSpPr>
        <p:spPr>
          <a:xfrm>
            <a:off x="507146" y="1738865"/>
            <a:ext cx="7223690" cy="3416320"/>
          </a:xfrm>
          <a:prstGeom prst="rect">
            <a:avLst/>
          </a:prstGeom>
        </p:spPr>
        <p:txBody>
          <a:bodyPr wrap="square">
            <a:spAutoFit/>
          </a:bodyPr>
          <a:lstStyle/>
          <a:p>
            <a:pPr marL="285750" lvl="0" indent="-285750">
              <a:buFont typeface="Arial" panose="020B0604020202020204" pitchFamily="34" charset="0"/>
              <a:buChar char="•"/>
            </a:pPr>
            <a:r>
              <a:rPr lang="en-GB" sz="2400" dirty="0"/>
              <a:t>Introduction to the community of inquiry model as foundation model for online learning community</a:t>
            </a:r>
          </a:p>
          <a:p>
            <a:pPr marL="285750" lvl="0" indent="-285750">
              <a:buFont typeface="Arial" panose="020B0604020202020204" pitchFamily="34" charset="0"/>
              <a:buChar char="•"/>
            </a:pPr>
            <a:r>
              <a:rPr lang="en-GB" sz="2400" dirty="0"/>
              <a:t>Introduction to Salmon’s five stage model for design model to assist in the design of an online learning community</a:t>
            </a:r>
          </a:p>
          <a:p>
            <a:pPr marL="285750" lvl="0" indent="-285750">
              <a:buFont typeface="Arial" panose="020B0604020202020204" pitchFamily="34" charset="0"/>
              <a:buChar char="•"/>
            </a:pPr>
            <a:r>
              <a:rPr lang="en-GB" sz="2400" dirty="0"/>
              <a:t>Introduction to synchronous and asynchronous tools to help you sustain an online learning community</a:t>
            </a:r>
          </a:p>
          <a:p>
            <a:endParaRPr lang="en-GB" sz="2400" dirty="0"/>
          </a:p>
          <a:p>
            <a:pPr lvl="0"/>
            <a:endParaRPr lang="en-GB" sz="2400" dirty="0"/>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a16="http://schemas.microsoft.com/office/drawing/2014/main" id="{79F34760-A34E-724C-BDB7-807DEA230CE5}"/>
              </a:ext>
            </a:extLst>
          </p:cNvPr>
          <p:cNvSpPr/>
          <p:nvPr/>
        </p:nvSpPr>
        <p:spPr>
          <a:xfrm>
            <a:off x="2069084" y="5066830"/>
            <a:ext cx="4436772" cy="1015663"/>
          </a:xfrm>
          <a:prstGeom prst="rect">
            <a:avLst/>
          </a:prstGeom>
          <a:ln>
            <a:solidFill>
              <a:schemeClr val="accent1">
                <a:alpha val="81000"/>
              </a:schemeClr>
            </a:solidFill>
          </a:ln>
        </p:spPr>
        <p:txBody>
          <a:bodyPr wrap="square">
            <a:spAutoFit/>
          </a:bodyPr>
          <a:lstStyle/>
          <a:p>
            <a:r>
              <a:rPr lang="en-GB" sz="1200" dirty="0">
                <a:solidFill>
                  <a:srgbClr val="181818"/>
                </a:solidFill>
                <a:latin typeface="Merriweather"/>
              </a:rPr>
              <a:t>“For apart from inquiry, apart from the praxis, individuals cannot be truly human. Knowledge emerges only through invention and re-invention, through the restless, impatient, continuing, hopeful inquiry human beings pursue in the world, with the world, and with each other.” Freire, </a:t>
            </a:r>
            <a:r>
              <a:rPr lang="en-GB" sz="1200" i="1" dirty="0">
                <a:solidFill>
                  <a:srgbClr val="181818"/>
                </a:solidFill>
                <a:latin typeface="Merriweather"/>
              </a:rPr>
              <a:t>Pedagogy of the Oppressed</a:t>
            </a:r>
            <a:endParaRPr lang="en-US" sz="1200" i="1" dirty="0"/>
          </a:p>
        </p:txBody>
      </p:sp>
    </p:spTree>
    <p:extLst>
      <p:ext uri="{BB962C8B-B14F-4D97-AF65-F5344CB8AC3E}">
        <p14:creationId xmlns:p14="http://schemas.microsoft.com/office/powerpoint/2010/main" val="131586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23</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321101" cy="1095182"/>
          </a:xfrm>
          <a:prstGeom prst="rect">
            <a:avLst/>
          </a:prstGeom>
        </p:spPr>
        <p:txBody>
          <a:bodyPr vert="horz" lIns="0" tIns="0" rIns="0" bIns="0" rtlCol="0" anchor="t">
            <a:normAutofit fontScale="900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Themes from last workshop</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0D581C1-9326-A145-BB0E-59054A085009}"/>
              </a:ext>
            </a:extLst>
          </p:cNvPr>
          <p:cNvSpPr/>
          <p:nvPr/>
        </p:nvSpPr>
        <p:spPr>
          <a:xfrm>
            <a:off x="494110" y="1494166"/>
            <a:ext cx="7223690" cy="5478423"/>
          </a:xfrm>
          <a:prstGeom prst="rect">
            <a:avLst/>
          </a:prstGeom>
        </p:spPr>
        <p:txBody>
          <a:bodyPr wrap="square">
            <a:spAutoFit/>
          </a:bodyPr>
          <a:lstStyle/>
          <a:p>
            <a:r>
              <a:rPr lang="en-GB" sz="1400" b="1" dirty="0"/>
              <a:t>Collaborative documents in asynchronous </a:t>
            </a:r>
            <a:r>
              <a:rPr lang="en-GB" sz="1400" b="1" dirty="0" err="1"/>
              <a:t>environments</a:t>
            </a:r>
            <a:r>
              <a:rPr lang="en-GB" sz="1400" dirty="0" err="1"/>
              <a:t>Google</a:t>
            </a:r>
            <a:r>
              <a:rPr lang="en-GB" sz="1400" dirty="0"/>
              <a:t> docs, Word online etc.</a:t>
            </a:r>
          </a:p>
          <a:p>
            <a:pPr marL="171450" indent="-171450">
              <a:buFont typeface="Arial" panose="020B0604020202020204" pitchFamily="34" charset="0"/>
              <a:buChar char="•"/>
            </a:pPr>
            <a:r>
              <a:rPr lang="en-GB" sz="1400" dirty="0"/>
              <a:t>Tools to help students ‘create together’ - wikis etc.</a:t>
            </a:r>
          </a:p>
          <a:p>
            <a:endParaRPr lang="en-GB" sz="1400" dirty="0"/>
          </a:p>
          <a:p>
            <a:r>
              <a:rPr lang="en-GB" sz="1400" b="1" dirty="0"/>
              <a:t>Motivation of students to work in asynchronous mode</a:t>
            </a:r>
            <a:endParaRPr lang="en-GB" sz="1400" dirty="0"/>
          </a:p>
          <a:p>
            <a:pPr marL="171450" indent="-171450">
              <a:buFont typeface="Arial" panose="020B0604020202020204" pitchFamily="34" charset="0"/>
              <a:buChar char="•"/>
            </a:pPr>
            <a:r>
              <a:rPr lang="en-GB" sz="1400" dirty="0"/>
              <a:t>Make forums assessable (low-weight summative)</a:t>
            </a:r>
          </a:p>
          <a:p>
            <a:pPr marL="171450" indent="-171450">
              <a:buFont typeface="Arial" panose="020B0604020202020204" pitchFamily="34" charset="0"/>
              <a:buChar char="•"/>
            </a:pPr>
            <a:r>
              <a:rPr lang="en-GB" sz="1400" dirty="0"/>
              <a:t>Spin and weave approach - provide students with more responsibility</a:t>
            </a:r>
          </a:p>
          <a:p>
            <a:pPr marL="171450" indent="-171450">
              <a:buFont typeface="Arial" panose="020B0604020202020204" pitchFamily="34" charset="0"/>
              <a:buChar char="•"/>
            </a:pPr>
            <a:r>
              <a:rPr lang="en-GB" sz="1400" dirty="0"/>
              <a:t>Ensure students can only see other posts once they have posted.</a:t>
            </a:r>
          </a:p>
          <a:p>
            <a:endParaRPr lang="en-GB" sz="1400" dirty="0"/>
          </a:p>
          <a:p>
            <a:r>
              <a:rPr lang="en-GB" sz="1400" b="1" dirty="0"/>
              <a:t>Encourage teachers not to be concerned with high-production values in their videos</a:t>
            </a:r>
            <a:endParaRPr lang="en-GB" sz="1400" dirty="0"/>
          </a:p>
          <a:p>
            <a:endParaRPr lang="en-GB" sz="1400" dirty="0"/>
          </a:p>
          <a:p>
            <a:r>
              <a:rPr lang="en-GB" sz="1400" b="1" dirty="0"/>
              <a:t>How do we integrate student communication in social media with formal educational tasks? </a:t>
            </a:r>
            <a:endParaRPr lang="en-GB" sz="1400" dirty="0"/>
          </a:p>
          <a:p>
            <a:pPr marL="171450" indent="-171450">
              <a:buFont typeface="Arial" panose="020B0604020202020204" pitchFamily="34" charset="0"/>
              <a:buChar char="•"/>
            </a:pPr>
            <a:r>
              <a:rPr lang="en-GB" sz="1400" dirty="0"/>
              <a:t>This is an ongoing issue</a:t>
            </a:r>
            <a:br>
              <a:rPr lang="en-GB" sz="1400" dirty="0"/>
            </a:br>
            <a:endParaRPr lang="en-GB" sz="1400" dirty="0"/>
          </a:p>
          <a:p>
            <a:r>
              <a:rPr lang="en-GB" sz="1400" b="1" dirty="0"/>
              <a:t>How do we promote belonging?</a:t>
            </a:r>
            <a:endParaRPr lang="en-GB" sz="1400" dirty="0"/>
          </a:p>
          <a:p>
            <a:pPr marL="171450" indent="-171450">
              <a:buFont typeface="Arial" panose="020B0604020202020204" pitchFamily="34" charset="0"/>
              <a:buChar char="•"/>
            </a:pPr>
            <a:r>
              <a:rPr lang="en-GB" sz="1400" dirty="0"/>
              <a:t>Can we distinguish between cognitive belonging and social belonging?</a:t>
            </a:r>
          </a:p>
          <a:p>
            <a:pPr marL="171450" indent="-171450">
              <a:buFont typeface="Arial" panose="020B0604020202020204" pitchFamily="34" charset="0"/>
              <a:buChar char="•"/>
            </a:pPr>
            <a:r>
              <a:rPr lang="en-GB" sz="1400" dirty="0"/>
              <a:t>How can we leverage social media to promote belonging in formal learning environments?</a:t>
            </a:r>
            <a:br>
              <a:rPr lang="en-GB" sz="1400" dirty="0"/>
            </a:br>
            <a:endParaRPr lang="en-GB" sz="1400" dirty="0"/>
          </a:p>
          <a:p>
            <a:r>
              <a:rPr lang="en-GB" sz="1400" b="1" dirty="0"/>
              <a:t>Tips and strategies</a:t>
            </a:r>
            <a:endParaRPr lang="en-GB" sz="1400" dirty="0"/>
          </a:p>
          <a:p>
            <a:pPr marL="171450" indent="-171450">
              <a:buFont typeface="Arial" panose="020B0604020202020204" pitchFamily="34" charset="0"/>
              <a:buChar char="•"/>
            </a:pPr>
            <a:r>
              <a:rPr lang="en-GB" sz="1400" dirty="0"/>
              <a:t>https://</a:t>
            </a:r>
            <a:r>
              <a:rPr lang="en-GB" sz="1400" dirty="0" err="1"/>
              <a:t>www.youtube.com</a:t>
            </a:r>
            <a:r>
              <a:rPr lang="en-GB" sz="1400" dirty="0"/>
              <a:t>/</a:t>
            </a:r>
            <a:r>
              <a:rPr lang="en-GB" sz="1400" dirty="0" err="1"/>
              <a:t>watch?time_continue</a:t>
            </a:r>
            <a:r>
              <a:rPr lang="en-GB" sz="1400" dirty="0"/>
              <a:t>=1&amp;v=D7vooDcxUaA&amp;feature=</a:t>
            </a:r>
            <a:r>
              <a:rPr lang="en-GB" sz="1400" dirty="0" err="1"/>
              <a:t>emb_logo</a:t>
            </a:r>
            <a:endParaRPr lang="en-GB" sz="1400" dirty="0"/>
          </a:p>
          <a:p>
            <a:pPr marL="171450" indent="-171450">
              <a:buFont typeface="Arial" panose="020B0604020202020204" pitchFamily="34" charset="0"/>
              <a:buChar char="•"/>
            </a:pPr>
            <a:r>
              <a:rPr lang="en-GB" sz="1400" dirty="0"/>
              <a:t>Salmon talks about the first post in a discussion board like a group of people standing around a swimming pool</a:t>
            </a:r>
          </a:p>
          <a:p>
            <a:br>
              <a:rPr lang="en-GB" sz="1400" dirty="0"/>
            </a:br>
            <a:endParaRPr lang="en-GB" sz="1400" dirty="0"/>
          </a:p>
          <a:p>
            <a:endParaRPr lang="en-GB" sz="1400" dirty="0"/>
          </a:p>
          <a:p>
            <a:pPr lvl="0"/>
            <a:endParaRPr lang="en-GB" sz="1400" dirty="0"/>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09434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24</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2" name="Rectangle 2">
            <a:extLst>
              <a:ext uri="{FF2B5EF4-FFF2-40B4-BE49-F238E27FC236}">
                <a16:creationId xmlns:a16="http://schemas.microsoft.com/office/drawing/2014/main" id="{F52772E8-46D3-6C46-B431-4D6827A628A5}"/>
              </a:ext>
            </a:extLst>
          </p:cNvPr>
          <p:cNvSpPr>
            <a:spLocks noChangeArrowheads="1"/>
          </p:cNvSpPr>
          <p:nvPr/>
        </p:nvSpPr>
        <p:spPr bwMode="auto">
          <a:xfrm>
            <a:off x="573648" y="20128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D7E5CC9B-BEB0-3448-BB73-94AEFFD00A50}"/>
              </a:ext>
            </a:extLst>
          </p:cNvPr>
          <p:cNvSpPr>
            <a:spLocks noChangeArrowheads="1"/>
          </p:cNvSpPr>
          <p:nvPr/>
        </p:nvSpPr>
        <p:spPr bwMode="auto">
          <a:xfrm>
            <a:off x="249381" y="18305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8498252D-5D02-F54C-B696-F178822BCDC2}"/>
              </a:ext>
            </a:extLst>
          </p:cNvPr>
          <p:cNvPicPr>
            <a:picLocks noChangeAspect="1"/>
          </p:cNvPicPr>
          <p:nvPr/>
        </p:nvPicPr>
        <p:blipFill>
          <a:blip r:embed="rId3"/>
          <a:stretch>
            <a:fillRect/>
          </a:stretch>
        </p:blipFill>
        <p:spPr>
          <a:xfrm>
            <a:off x="591410" y="1473507"/>
            <a:ext cx="7645066" cy="2564383"/>
          </a:xfrm>
          <a:prstGeom prst="rect">
            <a:avLst/>
          </a:prstGeom>
        </p:spPr>
      </p:pic>
    </p:spTree>
    <p:extLst>
      <p:ext uri="{BB962C8B-B14F-4D97-AF65-F5344CB8AC3E}">
        <p14:creationId xmlns:p14="http://schemas.microsoft.com/office/powerpoint/2010/main" val="185450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3</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6844024" cy="1095182"/>
          </a:xfrm>
          <a:prstGeom prst="rect">
            <a:avLst/>
          </a:prstGeom>
        </p:spPr>
        <p:txBody>
          <a:bodyPr vert="horz" lIns="0" tIns="0" rIns="0" bIns="0" rtlCol="0" anchor="t">
            <a:normAutofit fontScale="900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Interaction management</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pic>
        <p:nvPicPr>
          <p:cNvPr id="5" name="Picture 4">
            <a:extLst>
              <a:ext uri="{FF2B5EF4-FFF2-40B4-BE49-F238E27FC236}">
                <a16:creationId xmlns:a16="http://schemas.microsoft.com/office/drawing/2014/main" id="{AB58C871-B09D-F84F-B192-FFD6882FB247}"/>
              </a:ext>
            </a:extLst>
          </p:cNvPr>
          <p:cNvPicPr>
            <a:picLocks noChangeAspect="1"/>
          </p:cNvPicPr>
          <p:nvPr/>
        </p:nvPicPr>
        <p:blipFill>
          <a:blip r:embed="rId3"/>
          <a:stretch>
            <a:fillRect/>
          </a:stretch>
        </p:blipFill>
        <p:spPr>
          <a:xfrm>
            <a:off x="5356237" y="1628078"/>
            <a:ext cx="3262726" cy="3974758"/>
          </a:xfrm>
          <a:prstGeom prst="rect">
            <a:avLst/>
          </a:prstGeom>
        </p:spPr>
      </p:pic>
      <p:pic>
        <p:nvPicPr>
          <p:cNvPr id="11" name="Picture 10">
            <a:extLst>
              <a:ext uri="{FF2B5EF4-FFF2-40B4-BE49-F238E27FC236}">
                <a16:creationId xmlns:a16="http://schemas.microsoft.com/office/drawing/2014/main" id="{2A29189A-5F4C-5946-A8A7-D58CF57BE2E3}"/>
              </a:ext>
            </a:extLst>
          </p:cNvPr>
          <p:cNvPicPr>
            <a:picLocks noChangeAspect="1"/>
          </p:cNvPicPr>
          <p:nvPr/>
        </p:nvPicPr>
        <p:blipFill>
          <a:blip r:embed="rId4"/>
          <a:stretch>
            <a:fillRect/>
          </a:stretch>
        </p:blipFill>
        <p:spPr>
          <a:xfrm>
            <a:off x="596025" y="5737608"/>
            <a:ext cx="7592432" cy="528721"/>
          </a:xfrm>
          <a:prstGeom prst="rect">
            <a:avLst/>
          </a:prstGeom>
        </p:spPr>
      </p:pic>
      <p:cxnSp>
        <p:nvCxnSpPr>
          <p:cNvPr id="18" name="Straight Arrow Connector 17">
            <a:extLst>
              <a:ext uri="{FF2B5EF4-FFF2-40B4-BE49-F238E27FC236}">
                <a16:creationId xmlns:a16="http://schemas.microsoft.com/office/drawing/2014/main" id="{B8487433-86B5-A84D-83EE-4537396D2E34}"/>
              </a:ext>
            </a:extLst>
          </p:cNvPr>
          <p:cNvCxnSpPr>
            <a:cxnSpLocks/>
          </p:cNvCxnSpPr>
          <p:nvPr/>
        </p:nvCxnSpPr>
        <p:spPr>
          <a:xfrm flipH="1">
            <a:off x="4626261" y="4746426"/>
            <a:ext cx="495224" cy="66681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0CDFA31-9A03-4644-AF1F-BDC94123A32F}"/>
              </a:ext>
            </a:extLst>
          </p:cNvPr>
          <p:cNvSpPr txBox="1"/>
          <p:nvPr/>
        </p:nvSpPr>
        <p:spPr>
          <a:xfrm>
            <a:off x="596024" y="1898073"/>
            <a:ext cx="4367862"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Raise your Zoom hand if you have a question</a:t>
            </a:r>
          </a:p>
          <a:p>
            <a:pPr marL="285750" indent="-285750">
              <a:buFont typeface="Arial" panose="020B0604020202020204" pitchFamily="34" charset="0"/>
              <a:buChar char="•"/>
            </a:pPr>
            <a:r>
              <a:rPr lang="en-US" sz="2400" dirty="0"/>
              <a:t>To </a:t>
            </a:r>
            <a:r>
              <a:rPr lang="en-US" sz="2400" dirty="0" err="1"/>
              <a:t>maximise</a:t>
            </a:r>
            <a:r>
              <a:rPr lang="en-US" sz="2400" dirty="0"/>
              <a:t> your ‘social presence’ please turn your video on but if bandwidth is an issue please feel free to turn off</a:t>
            </a:r>
          </a:p>
          <a:p>
            <a:r>
              <a:rPr lang="en-US" sz="2400" dirty="0"/>
              <a:t> </a:t>
            </a:r>
          </a:p>
        </p:txBody>
      </p:sp>
    </p:spTree>
    <p:extLst>
      <p:ext uri="{BB962C8B-B14F-4D97-AF65-F5344CB8AC3E}">
        <p14:creationId xmlns:p14="http://schemas.microsoft.com/office/powerpoint/2010/main" val="252789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4</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4646053"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Objectives</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3" name="TextBox 2">
            <a:extLst>
              <a:ext uri="{FF2B5EF4-FFF2-40B4-BE49-F238E27FC236}">
                <a16:creationId xmlns:a16="http://schemas.microsoft.com/office/drawing/2014/main" id="{5AD938F9-7D92-1F4F-B709-7611E077DA98}"/>
              </a:ext>
            </a:extLst>
          </p:cNvPr>
          <p:cNvSpPr txBox="1"/>
          <p:nvPr/>
        </p:nvSpPr>
        <p:spPr>
          <a:xfrm>
            <a:off x="573646" y="1898071"/>
            <a:ext cx="8075053" cy="3108543"/>
          </a:xfrm>
          <a:prstGeom prst="rect">
            <a:avLst/>
          </a:prstGeom>
          <a:noFill/>
        </p:spPr>
        <p:txBody>
          <a:bodyPr wrap="square" rtlCol="0">
            <a:spAutoFit/>
          </a:bodyPr>
          <a:lstStyle/>
          <a:p>
            <a:r>
              <a:rPr lang="en-US" sz="2800" dirty="0"/>
              <a:t>At the end of this session you will be able to:</a:t>
            </a:r>
          </a:p>
          <a:p>
            <a:pPr marL="285750" lvl="0" indent="-285750">
              <a:buFont typeface="Arial" panose="020B0604020202020204" pitchFamily="34" charset="0"/>
              <a:buChar char="•"/>
            </a:pPr>
            <a:r>
              <a:rPr lang="en-GB" sz="2800" dirty="0"/>
              <a:t>Plan to apply the concept of an online learning community to your unit</a:t>
            </a:r>
          </a:p>
          <a:p>
            <a:pPr marL="285750" lvl="0" indent="-285750">
              <a:buFont typeface="Arial" panose="020B0604020202020204" pitchFamily="34" charset="0"/>
              <a:buChar char="•"/>
            </a:pPr>
            <a:r>
              <a:rPr lang="en-GB" sz="2800" dirty="0"/>
              <a:t>Plan to apply scaffolding techniques in your online learning community</a:t>
            </a:r>
          </a:p>
          <a:p>
            <a:pPr marL="285750" lvl="0" indent="-285750">
              <a:buFont typeface="Arial" panose="020B0604020202020204" pitchFamily="34" charset="0"/>
              <a:buChar char="•"/>
            </a:pPr>
            <a:r>
              <a:rPr lang="en-GB" sz="2800" dirty="0"/>
              <a:t>Apply synchronous and asynchronous tools that can be used to sustain your online learning community</a:t>
            </a:r>
          </a:p>
        </p:txBody>
      </p:sp>
    </p:spTree>
    <p:extLst>
      <p:ext uri="{BB962C8B-B14F-4D97-AF65-F5344CB8AC3E}">
        <p14:creationId xmlns:p14="http://schemas.microsoft.com/office/powerpoint/2010/main" val="306284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5</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975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Warm up</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5" name="TextBox 4">
            <a:extLst>
              <a:ext uri="{FF2B5EF4-FFF2-40B4-BE49-F238E27FC236}">
                <a16:creationId xmlns:a16="http://schemas.microsoft.com/office/drawing/2014/main" id="{1EA6D540-9A43-0744-83C9-6D734B1D38C8}"/>
              </a:ext>
            </a:extLst>
          </p:cNvPr>
          <p:cNvSpPr txBox="1"/>
          <p:nvPr/>
        </p:nvSpPr>
        <p:spPr>
          <a:xfrm>
            <a:off x="421036" y="1782165"/>
            <a:ext cx="8143576" cy="3046988"/>
          </a:xfrm>
          <a:prstGeom prst="rect">
            <a:avLst/>
          </a:prstGeom>
          <a:noFill/>
        </p:spPr>
        <p:txBody>
          <a:bodyPr wrap="none" rtlCol="0">
            <a:spAutoFit/>
          </a:bodyPr>
          <a:lstStyle/>
          <a:p>
            <a:pPr marL="457200" indent="-457200">
              <a:buFont typeface="Arial" panose="020B0604020202020204" pitchFamily="34" charset="0"/>
              <a:buChar char="•"/>
            </a:pPr>
            <a:r>
              <a:rPr lang="en-US" sz="3200" dirty="0"/>
              <a:t>Introduce yourselves</a:t>
            </a:r>
          </a:p>
          <a:p>
            <a:pPr marL="457200" indent="-457200">
              <a:buFont typeface="Arial" panose="020B0604020202020204" pitchFamily="34" charset="0"/>
              <a:buChar char="•"/>
            </a:pPr>
            <a:r>
              <a:rPr lang="en-US" sz="3200" dirty="0"/>
              <a:t>Think about how you can promote a sense of</a:t>
            </a:r>
          </a:p>
          <a:p>
            <a:r>
              <a:rPr lang="en-US" sz="3200" dirty="0"/>
              <a:t>belonging in your community</a:t>
            </a:r>
          </a:p>
          <a:p>
            <a:pPr marL="457200" indent="-457200">
              <a:buFont typeface="Arial" panose="020B0604020202020204" pitchFamily="34" charset="0"/>
              <a:buChar char="•"/>
            </a:pPr>
            <a:r>
              <a:rPr lang="en-US" sz="3200" dirty="0"/>
              <a:t>If there are enough participants we can try </a:t>
            </a:r>
          </a:p>
          <a:p>
            <a:r>
              <a:rPr lang="en-US" sz="3200" dirty="0"/>
              <a:t>breakout rooms!</a:t>
            </a:r>
          </a:p>
          <a:p>
            <a:endParaRPr lang="en-US" sz="3200" dirty="0"/>
          </a:p>
        </p:txBody>
      </p:sp>
    </p:spTree>
    <p:extLst>
      <p:ext uri="{BB962C8B-B14F-4D97-AF65-F5344CB8AC3E}">
        <p14:creationId xmlns:p14="http://schemas.microsoft.com/office/powerpoint/2010/main" val="314299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6</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82500" lnSpcReduction="100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Introduction to the idea of an online learning community</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3" name="TextBox 2">
            <a:extLst>
              <a:ext uri="{FF2B5EF4-FFF2-40B4-BE49-F238E27FC236}">
                <a16:creationId xmlns:a16="http://schemas.microsoft.com/office/drawing/2014/main" id="{5AD938F9-7D92-1F4F-B709-7611E077DA98}"/>
              </a:ext>
            </a:extLst>
          </p:cNvPr>
          <p:cNvSpPr txBox="1"/>
          <p:nvPr/>
        </p:nvSpPr>
        <p:spPr>
          <a:xfrm>
            <a:off x="573646" y="1898071"/>
            <a:ext cx="8309097" cy="6186309"/>
          </a:xfrm>
          <a:prstGeom prst="rect">
            <a:avLst/>
          </a:prstGeom>
          <a:noFill/>
        </p:spPr>
        <p:txBody>
          <a:bodyPr wrap="square" rtlCol="0">
            <a:spAutoFit/>
          </a:bodyPr>
          <a:lstStyle/>
          <a:p>
            <a:r>
              <a:rPr lang="en-US" sz="3600" b="1" dirty="0"/>
              <a:t>Learning is a social process</a:t>
            </a:r>
          </a:p>
          <a:p>
            <a:pPr marL="571500" indent="-571500">
              <a:buFont typeface="Arial" panose="020B0604020202020204" pitchFamily="34" charset="0"/>
              <a:buChar char="•"/>
            </a:pPr>
            <a:r>
              <a:rPr lang="en-US" sz="3600" dirty="0"/>
              <a:t>Social interaction plays a fundamental role in cognitive development (Vygotsky)</a:t>
            </a:r>
          </a:p>
          <a:p>
            <a:pPr marL="571500" indent="-571500">
              <a:buFont typeface="Arial" panose="020B0604020202020204" pitchFamily="34" charset="0"/>
              <a:buChar char="•"/>
            </a:pPr>
            <a:endParaRPr lang="en-US" sz="3600" dirty="0"/>
          </a:p>
          <a:p>
            <a:endParaRPr lang="en-US" sz="3600" dirty="0"/>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endParaRPr lang="en-US" sz="3600" dirty="0"/>
          </a:p>
          <a:p>
            <a:endParaRPr lang="en-US" sz="3600" dirty="0"/>
          </a:p>
          <a:p>
            <a:pPr marL="342900" indent="-342900">
              <a:buFont typeface="Arial" panose="020B0604020202020204" pitchFamily="34" charset="0"/>
              <a:buChar char="•"/>
            </a:pPr>
            <a:endParaRPr lang="en-US" sz="3600" dirty="0"/>
          </a:p>
          <a:p>
            <a:endParaRPr lang="en-US" sz="3600" dirty="0"/>
          </a:p>
        </p:txBody>
      </p:sp>
      <p:pic>
        <p:nvPicPr>
          <p:cNvPr id="2" name="Picture 1">
            <a:extLst>
              <a:ext uri="{FF2B5EF4-FFF2-40B4-BE49-F238E27FC236}">
                <a16:creationId xmlns:a16="http://schemas.microsoft.com/office/drawing/2014/main" id="{65DEABCD-FF42-C044-B570-A829C9100550}"/>
              </a:ext>
            </a:extLst>
          </p:cNvPr>
          <p:cNvPicPr>
            <a:picLocks noChangeAspect="1"/>
          </p:cNvPicPr>
          <p:nvPr/>
        </p:nvPicPr>
        <p:blipFill>
          <a:blip r:embed="rId3"/>
          <a:stretch>
            <a:fillRect/>
          </a:stretch>
        </p:blipFill>
        <p:spPr>
          <a:xfrm>
            <a:off x="1882804" y="3804453"/>
            <a:ext cx="1337411" cy="1337411"/>
          </a:xfrm>
          <a:prstGeom prst="rect">
            <a:avLst/>
          </a:prstGeom>
        </p:spPr>
      </p:pic>
      <p:pic>
        <p:nvPicPr>
          <p:cNvPr id="17" name="Picture 16">
            <a:extLst>
              <a:ext uri="{FF2B5EF4-FFF2-40B4-BE49-F238E27FC236}">
                <a16:creationId xmlns:a16="http://schemas.microsoft.com/office/drawing/2014/main" id="{EC2E3AD9-9021-204A-A0FA-0AD5E2E89EF3}"/>
              </a:ext>
            </a:extLst>
          </p:cNvPr>
          <p:cNvPicPr>
            <a:picLocks noChangeAspect="1"/>
          </p:cNvPicPr>
          <p:nvPr/>
        </p:nvPicPr>
        <p:blipFill>
          <a:blip r:embed="rId4"/>
          <a:stretch>
            <a:fillRect/>
          </a:stretch>
        </p:blipFill>
        <p:spPr>
          <a:xfrm>
            <a:off x="6947999" y="3751522"/>
            <a:ext cx="1700700" cy="2497311"/>
          </a:xfrm>
          <a:prstGeom prst="rect">
            <a:avLst/>
          </a:prstGeom>
        </p:spPr>
      </p:pic>
      <p:sp>
        <p:nvSpPr>
          <p:cNvPr id="5" name="TextBox 4">
            <a:extLst>
              <a:ext uri="{FF2B5EF4-FFF2-40B4-BE49-F238E27FC236}">
                <a16:creationId xmlns:a16="http://schemas.microsoft.com/office/drawing/2014/main" id="{A649566D-018C-BA4E-B218-5F82EB11F5C3}"/>
              </a:ext>
            </a:extLst>
          </p:cNvPr>
          <p:cNvSpPr txBox="1"/>
          <p:nvPr/>
        </p:nvSpPr>
        <p:spPr>
          <a:xfrm>
            <a:off x="4728194" y="5602502"/>
            <a:ext cx="2038315" cy="646331"/>
          </a:xfrm>
          <a:prstGeom prst="rect">
            <a:avLst/>
          </a:prstGeom>
          <a:noFill/>
        </p:spPr>
        <p:txBody>
          <a:bodyPr wrap="none" rtlCol="0">
            <a:spAutoFit/>
          </a:bodyPr>
          <a:lstStyle/>
          <a:p>
            <a:r>
              <a:rPr lang="en-US" dirty="0"/>
              <a:t>Further reading…</a:t>
            </a:r>
          </a:p>
          <a:p>
            <a:r>
              <a:rPr lang="en-US" dirty="0"/>
              <a:t>If you’re interested!</a:t>
            </a:r>
          </a:p>
        </p:txBody>
      </p:sp>
    </p:spTree>
    <p:extLst>
      <p:ext uri="{BB962C8B-B14F-4D97-AF65-F5344CB8AC3E}">
        <p14:creationId xmlns:p14="http://schemas.microsoft.com/office/powerpoint/2010/main" val="150095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7</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82500" lnSpcReduction="100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Introduction to the idea of an online learning community</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3" name="TextBox 2">
            <a:extLst>
              <a:ext uri="{FF2B5EF4-FFF2-40B4-BE49-F238E27FC236}">
                <a16:creationId xmlns:a16="http://schemas.microsoft.com/office/drawing/2014/main" id="{5AD938F9-7D92-1F4F-B709-7611E077DA98}"/>
              </a:ext>
            </a:extLst>
          </p:cNvPr>
          <p:cNvSpPr txBox="1"/>
          <p:nvPr/>
        </p:nvSpPr>
        <p:spPr>
          <a:xfrm>
            <a:off x="573648" y="1898073"/>
            <a:ext cx="7900651" cy="5078313"/>
          </a:xfrm>
          <a:prstGeom prst="rect">
            <a:avLst/>
          </a:prstGeom>
          <a:noFill/>
        </p:spPr>
        <p:txBody>
          <a:bodyPr wrap="square" rtlCol="0">
            <a:spAutoFit/>
          </a:bodyPr>
          <a:lstStyle/>
          <a:p>
            <a:r>
              <a:rPr lang="en-US" sz="3600" b="1" dirty="0"/>
              <a:t>Scaffolding</a:t>
            </a:r>
          </a:p>
          <a:p>
            <a:r>
              <a:rPr lang="en-US" sz="3600" dirty="0"/>
              <a:t>- Vygotsky’s concept of the </a:t>
            </a:r>
            <a:r>
              <a:rPr lang="en-US" sz="3600" b="1" dirty="0"/>
              <a:t>zone of proximal development (ZPD)</a:t>
            </a:r>
            <a:r>
              <a:rPr lang="en-US" sz="3600" dirty="0"/>
              <a:t> = what you can attain with social interaction exceeds what you can attain individually</a:t>
            </a:r>
          </a:p>
          <a:p>
            <a:pPr marL="342900" indent="-342900">
              <a:buFont typeface="Arial" panose="020B0604020202020204" pitchFamily="34" charset="0"/>
              <a:buChar char="•"/>
            </a:pPr>
            <a:endParaRPr lang="en-US" sz="3600" dirty="0"/>
          </a:p>
          <a:p>
            <a:endParaRPr lang="en-US" sz="3600" dirty="0"/>
          </a:p>
          <a:p>
            <a:pPr marL="342900" indent="-342900">
              <a:buFont typeface="Arial" panose="020B0604020202020204" pitchFamily="34" charset="0"/>
              <a:buChar char="•"/>
            </a:pPr>
            <a:endParaRPr lang="en-US" sz="3600" dirty="0"/>
          </a:p>
          <a:p>
            <a:endParaRPr lang="en-US" sz="3600" dirty="0"/>
          </a:p>
        </p:txBody>
      </p:sp>
      <p:pic>
        <p:nvPicPr>
          <p:cNvPr id="2" name="Picture 1">
            <a:extLst>
              <a:ext uri="{FF2B5EF4-FFF2-40B4-BE49-F238E27FC236}">
                <a16:creationId xmlns:a16="http://schemas.microsoft.com/office/drawing/2014/main" id="{65DEABCD-FF42-C044-B570-A829C9100550}"/>
              </a:ext>
            </a:extLst>
          </p:cNvPr>
          <p:cNvPicPr>
            <a:picLocks noChangeAspect="1"/>
          </p:cNvPicPr>
          <p:nvPr/>
        </p:nvPicPr>
        <p:blipFill>
          <a:blip r:embed="rId3"/>
          <a:stretch>
            <a:fillRect/>
          </a:stretch>
        </p:blipFill>
        <p:spPr>
          <a:xfrm>
            <a:off x="4663953" y="4736943"/>
            <a:ext cx="1337411" cy="1337411"/>
          </a:xfrm>
          <a:prstGeom prst="rect">
            <a:avLst/>
          </a:prstGeom>
        </p:spPr>
      </p:pic>
      <p:pic>
        <p:nvPicPr>
          <p:cNvPr id="12" name="Picture 11">
            <a:extLst>
              <a:ext uri="{FF2B5EF4-FFF2-40B4-BE49-F238E27FC236}">
                <a16:creationId xmlns:a16="http://schemas.microsoft.com/office/drawing/2014/main" id="{78005094-A2A6-A941-A08B-3691835D76FC}"/>
              </a:ext>
            </a:extLst>
          </p:cNvPr>
          <p:cNvPicPr>
            <a:picLocks noChangeAspect="1"/>
          </p:cNvPicPr>
          <p:nvPr/>
        </p:nvPicPr>
        <p:blipFill>
          <a:blip r:embed="rId4"/>
          <a:stretch>
            <a:fillRect/>
          </a:stretch>
        </p:blipFill>
        <p:spPr>
          <a:xfrm>
            <a:off x="6295900" y="4720840"/>
            <a:ext cx="1216449" cy="1353514"/>
          </a:xfrm>
          <a:prstGeom prst="rect">
            <a:avLst/>
          </a:prstGeom>
        </p:spPr>
      </p:pic>
      <p:pic>
        <p:nvPicPr>
          <p:cNvPr id="5" name="Picture 4">
            <a:extLst>
              <a:ext uri="{FF2B5EF4-FFF2-40B4-BE49-F238E27FC236}">
                <a16:creationId xmlns:a16="http://schemas.microsoft.com/office/drawing/2014/main" id="{BA2F62D8-B9E8-CF48-B46D-339BBA194682}"/>
              </a:ext>
            </a:extLst>
          </p:cNvPr>
          <p:cNvPicPr>
            <a:picLocks noChangeAspect="1"/>
          </p:cNvPicPr>
          <p:nvPr/>
        </p:nvPicPr>
        <p:blipFill>
          <a:blip r:embed="rId5"/>
          <a:stretch>
            <a:fillRect/>
          </a:stretch>
        </p:blipFill>
        <p:spPr>
          <a:xfrm>
            <a:off x="620732" y="4678758"/>
            <a:ext cx="1974194" cy="1504562"/>
          </a:xfrm>
          <a:prstGeom prst="rect">
            <a:avLst/>
          </a:prstGeom>
        </p:spPr>
      </p:pic>
      <p:sp>
        <p:nvSpPr>
          <p:cNvPr id="7" name="TextBox 6">
            <a:extLst>
              <a:ext uri="{FF2B5EF4-FFF2-40B4-BE49-F238E27FC236}">
                <a16:creationId xmlns:a16="http://schemas.microsoft.com/office/drawing/2014/main" id="{EDA27598-882F-484B-BF6E-D3491038087B}"/>
              </a:ext>
            </a:extLst>
          </p:cNvPr>
          <p:cNvSpPr txBox="1"/>
          <p:nvPr/>
        </p:nvSpPr>
        <p:spPr>
          <a:xfrm>
            <a:off x="7569404" y="4678758"/>
            <a:ext cx="1391688" cy="1200329"/>
          </a:xfrm>
          <a:prstGeom prst="rect">
            <a:avLst/>
          </a:prstGeom>
          <a:noFill/>
        </p:spPr>
        <p:txBody>
          <a:bodyPr wrap="square" rtlCol="0">
            <a:spAutoFit/>
          </a:bodyPr>
          <a:lstStyle/>
          <a:p>
            <a:r>
              <a:rPr lang="en-US" dirty="0"/>
              <a:t>Jerome Bruner</a:t>
            </a:r>
          </a:p>
          <a:p>
            <a:r>
              <a:rPr lang="en-US" dirty="0"/>
              <a:t>had similar ideas</a:t>
            </a:r>
          </a:p>
        </p:txBody>
      </p:sp>
      <p:sp>
        <p:nvSpPr>
          <p:cNvPr id="16" name="TextBox 15">
            <a:extLst>
              <a:ext uri="{FF2B5EF4-FFF2-40B4-BE49-F238E27FC236}">
                <a16:creationId xmlns:a16="http://schemas.microsoft.com/office/drawing/2014/main" id="{09376FCE-0D9E-F24F-9443-AB346AA8ED30}"/>
              </a:ext>
            </a:extLst>
          </p:cNvPr>
          <p:cNvSpPr txBox="1"/>
          <p:nvPr/>
        </p:nvSpPr>
        <p:spPr>
          <a:xfrm>
            <a:off x="2702519" y="4698086"/>
            <a:ext cx="1961434" cy="646331"/>
          </a:xfrm>
          <a:prstGeom prst="rect">
            <a:avLst/>
          </a:prstGeom>
          <a:noFill/>
        </p:spPr>
        <p:txBody>
          <a:bodyPr wrap="none" rtlCol="0">
            <a:spAutoFit/>
          </a:bodyPr>
          <a:lstStyle/>
          <a:p>
            <a:r>
              <a:rPr lang="en-US" dirty="0"/>
              <a:t>Vygotsky’s concept</a:t>
            </a:r>
          </a:p>
          <a:p>
            <a:r>
              <a:rPr lang="en-US" dirty="0"/>
              <a:t>of ZPD</a:t>
            </a:r>
          </a:p>
        </p:txBody>
      </p:sp>
    </p:spTree>
    <p:extLst>
      <p:ext uri="{BB962C8B-B14F-4D97-AF65-F5344CB8AC3E}">
        <p14:creationId xmlns:p14="http://schemas.microsoft.com/office/powerpoint/2010/main" val="85273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8</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82500" lnSpcReduction="100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Introduction to the idea of an online learning community</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3" name="TextBox 2">
            <a:extLst>
              <a:ext uri="{FF2B5EF4-FFF2-40B4-BE49-F238E27FC236}">
                <a16:creationId xmlns:a16="http://schemas.microsoft.com/office/drawing/2014/main" id="{5AD938F9-7D92-1F4F-B709-7611E077DA98}"/>
              </a:ext>
            </a:extLst>
          </p:cNvPr>
          <p:cNvSpPr txBox="1"/>
          <p:nvPr/>
        </p:nvSpPr>
        <p:spPr>
          <a:xfrm>
            <a:off x="417451" y="1807919"/>
            <a:ext cx="8309097" cy="3970318"/>
          </a:xfrm>
          <a:prstGeom prst="rect">
            <a:avLst/>
          </a:prstGeom>
          <a:noFill/>
        </p:spPr>
        <p:txBody>
          <a:bodyPr wrap="square" rtlCol="0">
            <a:spAutoFit/>
          </a:bodyPr>
          <a:lstStyle/>
          <a:p>
            <a:r>
              <a:rPr lang="en-US" sz="3600" b="1" dirty="0"/>
              <a:t>Knowledge construction</a:t>
            </a:r>
          </a:p>
          <a:p>
            <a:r>
              <a:rPr lang="en-US" sz="3600" dirty="0"/>
              <a:t>Students construct knowledge through social interaction…</a:t>
            </a:r>
            <a:r>
              <a:rPr lang="en-US" sz="3600" dirty="0" err="1"/>
              <a:t>Scardamalia</a:t>
            </a:r>
            <a:r>
              <a:rPr lang="en-US" sz="3600" dirty="0"/>
              <a:t> and Bereiter’s work in online space</a:t>
            </a:r>
          </a:p>
          <a:p>
            <a:pPr marL="342900" indent="-342900">
              <a:buFont typeface="Arial" panose="020B0604020202020204" pitchFamily="34" charset="0"/>
              <a:buChar char="•"/>
            </a:pPr>
            <a:endParaRPr lang="en-US" sz="3600" dirty="0"/>
          </a:p>
          <a:p>
            <a:endParaRPr lang="en-US" sz="3600" dirty="0"/>
          </a:p>
          <a:p>
            <a:endParaRPr lang="en-US" sz="3600" dirty="0"/>
          </a:p>
        </p:txBody>
      </p:sp>
      <p:pic>
        <p:nvPicPr>
          <p:cNvPr id="21" name="Picture 20">
            <a:extLst>
              <a:ext uri="{FF2B5EF4-FFF2-40B4-BE49-F238E27FC236}">
                <a16:creationId xmlns:a16="http://schemas.microsoft.com/office/drawing/2014/main" id="{06F267CC-66A7-8C4B-A79C-C42295E8B66D}"/>
              </a:ext>
            </a:extLst>
          </p:cNvPr>
          <p:cNvPicPr>
            <a:picLocks noChangeAspect="1"/>
          </p:cNvPicPr>
          <p:nvPr/>
        </p:nvPicPr>
        <p:blipFill>
          <a:blip r:embed="rId3"/>
          <a:stretch>
            <a:fillRect/>
          </a:stretch>
        </p:blipFill>
        <p:spPr>
          <a:xfrm>
            <a:off x="1109676" y="4421698"/>
            <a:ext cx="7009921" cy="1107311"/>
          </a:xfrm>
          <a:prstGeom prst="rect">
            <a:avLst/>
          </a:prstGeom>
        </p:spPr>
      </p:pic>
    </p:spTree>
    <p:extLst>
      <p:ext uri="{BB962C8B-B14F-4D97-AF65-F5344CB8AC3E}">
        <p14:creationId xmlns:p14="http://schemas.microsoft.com/office/powerpoint/2010/main" val="352087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CDD44F-E06D-7B40-94FC-9422E3BC6B11}"/>
              </a:ext>
            </a:extLst>
          </p:cNvPr>
          <p:cNvSpPr>
            <a:spLocks noGrp="1"/>
          </p:cNvSpPr>
          <p:nvPr>
            <p:ph type="dt" sz="half" idx="10"/>
          </p:nvPr>
        </p:nvSpPr>
        <p:spPr/>
        <p:txBody>
          <a:bodyPr/>
          <a:lstStyle/>
          <a:p>
            <a:fld id="{7ECA7C0A-6EA2-2945-92B3-332C9C649462}" type="datetime1">
              <a:rPr lang="en-US" smtClean="0"/>
              <a:pPr/>
              <a:t>4/21/2020</a:t>
            </a:fld>
            <a:endParaRPr lang="en-US" dirty="0"/>
          </a:p>
        </p:txBody>
      </p:sp>
      <p:sp>
        <p:nvSpPr>
          <p:cNvPr id="6" name="Slide Number Placeholder 5">
            <a:extLst>
              <a:ext uri="{FF2B5EF4-FFF2-40B4-BE49-F238E27FC236}">
                <a16:creationId xmlns:a16="http://schemas.microsoft.com/office/drawing/2014/main" id="{38CA858F-C4DE-0144-921E-C08D7BA8A76A}"/>
              </a:ext>
            </a:extLst>
          </p:cNvPr>
          <p:cNvSpPr>
            <a:spLocks noGrp="1"/>
          </p:cNvSpPr>
          <p:nvPr>
            <p:ph type="sldNum" sz="quarter" idx="12"/>
          </p:nvPr>
        </p:nvSpPr>
        <p:spPr/>
        <p:txBody>
          <a:bodyPr/>
          <a:lstStyle/>
          <a:p>
            <a:fld id="{C9EE3F8F-BFD3-9842-9D76-CADACBFBDD00}" type="slidenum">
              <a:rPr lang="en-AU" smtClean="0">
                <a:latin typeface="Gotham Narrow Bold" pitchFamily="50" charset="0"/>
              </a:rPr>
              <a:pPr/>
              <a:t>9</a:t>
            </a:fld>
            <a:endParaRPr lang="en-AU" dirty="0">
              <a:latin typeface="Gotham Narrow Bold" pitchFamily="50" charset="0"/>
            </a:endParaRPr>
          </a:p>
        </p:txBody>
      </p:sp>
      <p:sp>
        <p:nvSpPr>
          <p:cNvPr id="8" name="Rectangle 2">
            <a:extLst>
              <a:ext uri="{FF2B5EF4-FFF2-40B4-BE49-F238E27FC236}">
                <a16:creationId xmlns:a16="http://schemas.microsoft.com/office/drawing/2014/main" id="{F4EE8176-EC98-DA4D-A1C4-00FCBC9BF0FC}"/>
              </a:ext>
            </a:extLst>
          </p:cNvPr>
          <p:cNvSpPr>
            <a:spLocks noChangeArrowheads="1"/>
          </p:cNvSpPr>
          <p:nvPr/>
        </p:nvSpPr>
        <p:spPr bwMode="auto">
          <a:xfrm>
            <a:off x="495301" y="18980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Footer Placeholder 4">
            <a:extLst>
              <a:ext uri="{FF2B5EF4-FFF2-40B4-BE49-F238E27FC236}">
                <a16:creationId xmlns:a16="http://schemas.microsoft.com/office/drawing/2014/main" id="{639C8C71-FDB2-4F40-B74E-CBD78EAC0748}"/>
              </a:ext>
            </a:extLst>
          </p:cNvPr>
          <p:cNvSpPr txBox="1">
            <a:spLocks/>
          </p:cNvSpPr>
          <p:nvPr/>
        </p:nvSpPr>
        <p:spPr>
          <a:xfrm>
            <a:off x="3021730" y="6296939"/>
            <a:ext cx="4395942" cy="352058"/>
          </a:xfrm>
          <a:prstGeom prst="rect">
            <a:avLst/>
          </a:prstGeom>
        </p:spPr>
        <p:txBody>
          <a:bodyPr vert="horz" lIns="0" tIns="0" rIns="0" bIns="0" rtlCol="0" anchor="b" anchorCtr="0"/>
          <a:lstStyle>
            <a:defPPr>
              <a:defRPr lang="en-US"/>
            </a:defPPr>
            <a:lvl1pPr marL="0" algn="l" defTabSz="914400" rtl="0" eaLnBrk="1" latinLnBrk="0" hangingPunct="1">
              <a:defRPr lang="en-US" sz="525" b="1" i="0" kern="1200">
                <a:solidFill>
                  <a:schemeClr val="tx2"/>
                </a:solidFill>
                <a:latin typeface="Gotham Narrow Bold" pitchFamily="50" charset="0"/>
                <a:ea typeface="Gotham Narrow Bold" pitchFamily="50" charset="0"/>
                <a:cs typeface="Gotham Narrow Bold"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t>Turning learning on its head</a:t>
            </a:r>
          </a:p>
        </p:txBody>
      </p:sp>
      <p:sp>
        <p:nvSpPr>
          <p:cNvPr id="14" name="Rectangle 13">
            <a:extLst>
              <a:ext uri="{FF2B5EF4-FFF2-40B4-BE49-F238E27FC236}">
                <a16:creationId xmlns:a16="http://schemas.microsoft.com/office/drawing/2014/main" id="{A321CA6E-5BC2-D54D-A7AA-C0C24A593494}"/>
              </a:ext>
            </a:extLst>
          </p:cNvPr>
          <p:cNvSpPr/>
          <p:nvPr/>
        </p:nvSpPr>
        <p:spPr>
          <a:xfrm>
            <a:off x="0" y="6358159"/>
            <a:ext cx="9144000" cy="496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7B5C150-96FF-1240-9ACF-D93C6E0DBDE3}"/>
              </a:ext>
            </a:extLst>
          </p:cNvPr>
          <p:cNvSpPr txBox="1">
            <a:spLocks/>
          </p:cNvSpPr>
          <p:nvPr/>
        </p:nvSpPr>
        <p:spPr>
          <a:xfrm>
            <a:off x="573648" y="802891"/>
            <a:ext cx="7090687" cy="1095182"/>
          </a:xfrm>
          <a:prstGeom prst="rect">
            <a:avLst/>
          </a:prstGeom>
        </p:spPr>
        <p:txBody>
          <a:bodyPr vert="horz" lIns="0" tIns="0" rIns="0" bIns="0" rtlCol="0" anchor="t">
            <a:normAutofit fontScale="82500" lnSpcReduction="10000"/>
          </a:bodyPr>
          <a:lstStyle>
            <a:lvl1pPr algn="l" defTabSz="685800" rtl="0" eaLnBrk="1" latinLnBrk="0" hangingPunct="1">
              <a:lnSpc>
                <a:spcPts val="2025"/>
              </a:lnSpc>
              <a:spcBef>
                <a:spcPct val="0"/>
              </a:spcBef>
              <a:buNone/>
              <a:defRPr sz="1875" kern="1200">
                <a:solidFill>
                  <a:schemeClr val="tx2"/>
                </a:solidFill>
                <a:latin typeface="Chronicle Text G1" pitchFamily="50" charset="0"/>
                <a:ea typeface="+mj-ea"/>
                <a:cs typeface="+mj-cs"/>
              </a:defRPr>
            </a:lvl1pPr>
          </a:lstStyle>
          <a:p>
            <a:pPr>
              <a:lnSpc>
                <a:spcPct val="100000"/>
              </a:lnSpc>
            </a:pPr>
            <a:r>
              <a:rPr lang="en-US" sz="4400" b="1" dirty="0">
                <a:solidFill>
                  <a:schemeClr val="accent1"/>
                </a:solidFill>
                <a:latin typeface="Gotham Narrow Bold" pitchFamily="2" charset="0"/>
              </a:rPr>
              <a:t>Introduction to the idea of an online learning community</a:t>
            </a:r>
          </a:p>
          <a:p>
            <a:pPr>
              <a:lnSpc>
                <a:spcPct val="100000"/>
              </a:lnSpc>
            </a:pPr>
            <a:endParaRPr lang="en-US" sz="4400" b="1" dirty="0">
              <a:solidFill>
                <a:schemeClr val="accent1"/>
              </a:solidFill>
              <a:latin typeface="Gotham Narrow Bold" pitchFamily="2" charset="0"/>
            </a:endParaRPr>
          </a:p>
        </p:txBody>
      </p:sp>
      <p:sp>
        <p:nvSpPr>
          <p:cNvPr id="20" name="Rectangle 19">
            <a:extLst>
              <a:ext uri="{FF2B5EF4-FFF2-40B4-BE49-F238E27FC236}">
                <a16:creationId xmlns:a16="http://schemas.microsoft.com/office/drawing/2014/main" id="{44E0ECF9-2EF1-774D-9F29-CC1C168D0751}"/>
              </a:ext>
            </a:extLst>
          </p:cNvPr>
          <p:cNvSpPr/>
          <p:nvPr/>
        </p:nvSpPr>
        <p:spPr>
          <a:xfrm>
            <a:off x="400083" y="6472968"/>
            <a:ext cx="7719514" cy="307777"/>
          </a:xfrm>
          <a:prstGeom prst="rect">
            <a:avLst/>
          </a:prstGeom>
        </p:spPr>
        <p:txBody>
          <a:bodyPr wrap="square">
            <a:spAutoFit/>
          </a:bodyPr>
          <a:lstStyle/>
          <a:p>
            <a:r>
              <a:rPr lang="en-US" sz="1400" dirty="0">
                <a:solidFill>
                  <a:schemeClr val="bg2"/>
                </a:solidFill>
                <a:latin typeface="Gotham Narrow Light" pitchFamily="2" charset="0"/>
              </a:rPr>
              <a:t>Creating an online learning community</a:t>
            </a:r>
          </a:p>
        </p:txBody>
      </p:sp>
      <p:sp>
        <p:nvSpPr>
          <p:cNvPr id="11" name="TextBox 10">
            <a:extLst>
              <a:ext uri="{FF2B5EF4-FFF2-40B4-BE49-F238E27FC236}">
                <a16:creationId xmlns:a16="http://schemas.microsoft.com/office/drawing/2014/main" id="{1D209DE8-03AA-9A49-BFDC-09EBCB5DBD21}"/>
              </a:ext>
            </a:extLst>
          </p:cNvPr>
          <p:cNvSpPr txBox="1"/>
          <p:nvPr/>
        </p:nvSpPr>
        <p:spPr>
          <a:xfrm>
            <a:off x="573646" y="1898073"/>
            <a:ext cx="8348681" cy="4524315"/>
          </a:xfrm>
          <a:prstGeom prst="rect">
            <a:avLst/>
          </a:prstGeom>
          <a:noFill/>
        </p:spPr>
        <p:txBody>
          <a:bodyPr wrap="square" rtlCol="0">
            <a:spAutoFit/>
          </a:bodyPr>
          <a:lstStyle/>
          <a:p>
            <a:r>
              <a:rPr lang="en-US" sz="3600" b="1" dirty="0"/>
              <a:t>Putting this altogether…</a:t>
            </a:r>
          </a:p>
          <a:p>
            <a:endParaRPr lang="en-US" sz="3600" b="1" dirty="0"/>
          </a:p>
          <a:p>
            <a:r>
              <a:rPr lang="en-US" sz="3600" b="1" dirty="0"/>
              <a:t>Learning is a social process + </a:t>
            </a:r>
          </a:p>
          <a:p>
            <a:r>
              <a:rPr lang="en-US" sz="3600" b="1" dirty="0"/>
              <a:t>scaffolding + online tools </a:t>
            </a:r>
          </a:p>
          <a:p>
            <a:r>
              <a:rPr lang="en-US" sz="3600" b="1" dirty="0"/>
              <a:t>= cognitive development in online space </a:t>
            </a:r>
          </a:p>
          <a:p>
            <a:endParaRPr lang="en-US" sz="3600" b="1" dirty="0"/>
          </a:p>
          <a:p>
            <a:r>
              <a:rPr lang="en-US" sz="3600" b="1" dirty="0"/>
              <a:t>BUT…</a:t>
            </a:r>
          </a:p>
          <a:p>
            <a:endParaRPr lang="en-US" sz="3600" dirty="0"/>
          </a:p>
        </p:txBody>
      </p:sp>
    </p:spTree>
    <p:extLst>
      <p:ext uri="{BB962C8B-B14F-4D97-AF65-F5344CB8AC3E}">
        <p14:creationId xmlns:p14="http://schemas.microsoft.com/office/powerpoint/2010/main" val="1152057869"/>
      </p:ext>
    </p:extLst>
  </p:cSld>
  <p:clrMapOvr>
    <a:masterClrMapping/>
  </p:clrMapOvr>
</p:sld>
</file>

<file path=ppt/theme/theme1.xml><?xml version="1.0" encoding="utf-8"?>
<a:theme xmlns:a="http://schemas.openxmlformats.org/drawingml/2006/main" name="1_Office Theme">
  <a:themeElements>
    <a:clrScheme name="Western Sydney University 1">
      <a:dk1>
        <a:srgbClr val="000000"/>
      </a:dk1>
      <a:lt1>
        <a:srgbClr val="FFFFFF"/>
      </a:lt1>
      <a:dk2>
        <a:srgbClr val="A31E34"/>
      </a:dk2>
      <a:lt2>
        <a:srgbClr val="EBBCBB"/>
      </a:lt2>
      <a:accent1>
        <a:srgbClr val="FE7073"/>
      </a:accent1>
      <a:accent2>
        <a:srgbClr val="F6303D"/>
      </a:accent2>
      <a:accent3>
        <a:srgbClr val="5A2A82"/>
      </a:accent3>
      <a:accent4>
        <a:srgbClr val="027199"/>
      </a:accent4>
      <a:accent5>
        <a:srgbClr val="BA7FD1"/>
      </a:accent5>
      <a:accent6>
        <a:srgbClr val="FF7D78"/>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70808C6CA3F94DB3D066DEABCA68FE" ma:contentTypeVersion="12" ma:contentTypeDescription="Create a new document." ma:contentTypeScope="" ma:versionID="9e7f0e21707163d64e3eb9e09801c113">
  <xsd:schema xmlns:xsd="http://www.w3.org/2001/XMLSchema" xmlns:xs="http://www.w3.org/2001/XMLSchema" xmlns:p="http://schemas.microsoft.com/office/2006/metadata/properties" xmlns:ns2="6a7e7065-82f1-4b73-b0d2-d420dd51b77c" xmlns:ns3="d1451e70-cd14-4910-9f66-b2809bf32abb" targetNamespace="http://schemas.microsoft.com/office/2006/metadata/properties" ma:root="true" ma:fieldsID="c69fe859a3e435f88c5df3a13c0b4d4c" ns2:_="" ns3:_="">
    <xsd:import namespace="6a7e7065-82f1-4b73-b0d2-d420dd51b77c"/>
    <xsd:import namespace="d1451e70-cd14-4910-9f66-b2809bf32a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e7065-82f1-4b73-b0d2-d420dd51b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451e70-cd14-4910-9f66-b2809bf32ab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21D790-EDCF-4CD2-8BB7-511BEFA4EFE7}">
  <ds:schemaRefs>
    <ds:schemaRef ds:uri="http://schemas.microsoft.com/sharepoint/v3/contenttype/forms"/>
  </ds:schemaRefs>
</ds:datastoreItem>
</file>

<file path=customXml/itemProps2.xml><?xml version="1.0" encoding="utf-8"?>
<ds:datastoreItem xmlns:ds="http://schemas.openxmlformats.org/officeDocument/2006/customXml" ds:itemID="{51E67EE8-1C43-4E47-B133-269BEA5927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e7065-82f1-4b73-b0d2-d420dd51b77c"/>
    <ds:schemaRef ds:uri="d1451e70-cd14-4910-9f66-b2809bf32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12A555-CAB4-4FCE-AE75-C252B08FA83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21174</TotalTime>
  <Words>2914</Words>
  <Application>Microsoft Office PowerPoint</Application>
  <PresentationFormat>On-screen Show (4:3)</PresentationFormat>
  <Paragraphs>346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Creating an online learning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 Tapia</dc:creator>
  <cp:lastModifiedBy>Glenn Mason</cp:lastModifiedBy>
  <cp:revision>447</cp:revision>
  <dcterms:created xsi:type="dcterms:W3CDTF">2015-09-22T04:56:37Z</dcterms:created>
  <dcterms:modified xsi:type="dcterms:W3CDTF">2020-04-21T23:09:57Z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0x010100F570808C6CA3F94DB3D066DEABCA68FE</vt:lpwstr>
  </property>
</Properties>
</file>