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17"/>
  </p:notesMasterIdLst>
  <p:sldIdLst>
    <p:sldId id="638" r:id="rId5"/>
    <p:sldId id="564" r:id="rId6"/>
    <p:sldId id="258" r:id="rId7"/>
    <p:sldId id="327" r:id="rId8"/>
    <p:sldId id="418" r:id="rId9"/>
    <p:sldId id="641" r:id="rId10"/>
    <p:sldId id="642" r:id="rId11"/>
    <p:sldId id="316" r:id="rId12"/>
    <p:sldId id="640" r:id="rId13"/>
    <p:sldId id="590" r:id="rId14"/>
    <p:sldId id="588" r:id="rId15"/>
    <p:sldId id="63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0832"/>
    <a:srgbClr val="F20EED"/>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1" autoAdjust="0"/>
    <p:restoredTop sz="62888" autoAdjust="0"/>
  </p:normalViewPr>
  <p:slideViewPr>
    <p:cSldViewPr snapToGrid="0">
      <p:cViewPr varScale="1">
        <p:scale>
          <a:sx n="42" d="100"/>
          <a:sy n="42" d="100"/>
        </p:scale>
        <p:origin x="1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C92A4-E110-42EE-B367-6E9A98F7BBA7}" type="datetimeFigureOut">
              <a:rPr lang="en-AU" smtClean="0"/>
              <a:t>20/10/2022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FC29D-AE4A-492C-89AC-917338199F3D}" type="slidenum">
              <a:rPr lang="en-AU" smtClean="0"/>
              <a:t>‹#›</a:t>
            </a:fld>
            <a:endParaRPr lang="en-AU"/>
          </a:p>
        </p:txBody>
      </p:sp>
    </p:spTree>
    <p:extLst>
      <p:ext uri="{BB962C8B-B14F-4D97-AF65-F5344CB8AC3E}">
        <p14:creationId xmlns:p14="http://schemas.microsoft.com/office/powerpoint/2010/main" val="255410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esternsydney.edu.au/digital_futures/dft/services_and_resources/Learning_Futures_Online_Workshops/LF_Workshop_Schedul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vision6.com.au/ch/81515/17x4f/2480098/QW5osZGhHEkPlUAGUtbtIWjh10z4kGwgOKuNgwSf.html" TargetMode="External"/><Relationship Id="rId4" Type="http://schemas.openxmlformats.org/officeDocument/2006/relationships/hyperlink" Target="https://lf.westernsydney.edu.au/suppor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Welcome everyone, thank you for joining our Amazing Race themed workshops.</a:t>
            </a:r>
          </a:p>
        </p:txBody>
      </p:sp>
      <p:sp>
        <p:nvSpPr>
          <p:cNvPr id="4" name="Slide Number Placeholder 3"/>
          <p:cNvSpPr>
            <a:spLocks noGrp="1"/>
          </p:cNvSpPr>
          <p:nvPr>
            <p:ph type="sldNum" sz="quarter" idx="5"/>
          </p:nvPr>
        </p:nvSpPr>
        <p:spPr/>
        <p:txBody>
          <a:bodyPr/>
          <a:lstStyle/>
          <a:p>
            <a:fld id="{73DFC29D-AE4A-492C-89AC-917338199F3D}" type="slidenum">
              <a:rPr lang="en-AU" smtClean="0"/>
              <a:t>1</a:t>
            </a:fld>
            <a:endParaRPr lang="en-AU"/>
          </a:p>
        </p:txBody>
      </p:sp>
    </p:spTree>
    <p:extLst>
      <p:ext uri="{BB962C8B-B14F-4D97-AF65-F5344CB8AC3E}">
        <p14:creationId xmlns:p14="http://schemas.microsoft.com/office/powerpoint/2010/main" val="2058713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AU" sz="2400" b="1" i="0" spc="300" baseline="0" noProof="0" dirty="0">
              <a:ln>
                <a:noFill/>
              </a:ln>
              <a:solidFill>
                <a:srgbClr val="990033"/>
              </a:solidFill>
              <a:effectLst/>
              <a:latin typeface="Open Sans" panose="020B0606030504020204" pitchFamily="34" charset="0"/>
              <a:ea typeface="Open Sans" panose="020B0606030504020204" pitchFamily="34" charset="0"/>
              <a:cs typeface="Open Sans" panose="020B0606030504020204" pitchFamily="34" charset="0"/>
            </a:endParaRPr>
          </a:p>
          <a:p>
            <a:pPr hangingPunct="1"/>
            <a:r>
              <a:rPr lang="en-AU" sz="1800" dirty="0">
                <a:solidFill>
                  <a:schemeClr val="tx1"/>
                </a:solidFill>
              </a:rPr>
              <a:t>You can also find other </a:t>
            </a:r>
            <a:r>
              <a:rPr lang="en-AU" sz="1800" b="1" dirty="0">
                <a:solidFill>
                  <a:schemeClr val="tx1"/>
                </a:solidFill>
              </a:rPr>
              <a:t>Training Sessions </a:t>
            </a:r>
            <a:r>
              <a:rPr lang="en-AU" sz="1800" dirty="0">
                <a:solidFill>
                  <a:schemeClr val="tx1"/>
                </a:solidFill>
              </a:rPr>
              <a:t>on the </a:t>
            </a:r>
            <a:r>
              <a:rPr lang="en-AU" sz="1800" b="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Learning Futures Workshop Schedule </a:t>
            </a:r>
            <a:r>
              <a:rPr lang="en-AU" sz="1800" dirty="0">
                <a:solidFill>
                  <a:schemeClr val="tx1"/>
                </a:solidFill>
              </a:rPr>
              <a:t>website.</a:t>
            </a:r>
          </a:p>
          <a:p>
            <a:pPr marL="0" lvl="1" indent="0">
              <a:lnSpc>
                <a:spcPct val="150000"/>
              </a:lnSpc>
              <a:buNone/>
            </a:pPr>
            <a:endParaRPr lang="en-AU" b="1" noProof="0" dirty="0">
              <a:solidFill>
                <a:schemeClr val="tx1"/>
              </a:solidFill>
            </a:endParaRPr>
          </a:p>
          <a:p>
            <a:pPr marL="0" lvl="1" indent="0">
              <a:lnSpc>
                <a:spcPct val="150000"/>
              </a:lnSpc>
              <a:buNone/>
            </a:pPr>
            <a:r>
              <a:rPr lang="en-AU" b="0" noProof="0" dirty="0">
                <a:solidFill>
                  <a:schemeClr val="tx1"/>
                </a:solidFill>
              </a:rPr>
              <a:t>We have </a:t>
            </a:r>
            <a:r>
              <a:rPr lang="en-AU" b="1" noProof="0" dirty="0">
                <a:solidFill>
                  <a:schemeClr val="tx1"/>
                </a:solidFill>
              </a:rPr>
              <a:t>Self help </a:t>
            </a:r>
            <a:r>
              <a:rPr lang="en-AU" noProof="0" dirty="0">
                <a:solidFill>
                  <a:schemeClr val="tx1"/>
                </a:solidFill>
              </a:rPr>
              <a:t>articles (vUWS support):</a:t>
            </a:r>
            <a:r>
              <a:rPr lang="en-AU" noProof="0" dirty="0">
                <a:solidFill>
                  <a:schemeClr val="tx1">
                    <a:lumMod val="75000"/>
                    <a:lumOff val="25000"/>
                  </a:schemeClr>
                </a:solidFill>
              </a:rPr>
              <a:t> </a:t>
            </a:r>
            <a:r>
              <a:rPr lang="en-AU" noProof="0" dirty="0">
                <a:solidFill>
                  <a:srgbClr val="990033"/>
                </a:solidFill>
                <a:hlinkClick r:id="rId4">
                  <a:extLst>
                    <a:ext uri="{A12FA001-AC4F-418D-AE19-62706E023703}">
                      <ahyp:hlinkClr xmlns:ahyp="http://schemas.microsoft.com/office/drawing/2018/hyperlinkcolor" val="tx"/>
                    </a:ext>
                  </a:extLst>
                </a:hlinkClick>
              </a:rPr>
              <a:t>https://lf.westernsydney.edu.au/support/ </a:t>
            </a:r>
            <a:endParaRPr lang="en-AU" dirty="0">
              <a:solidFill>
                <a:srgbClr val="990033"/>
              </a:solidFill>
            </a:endParaRPr>
          </a:p>
          <a:p>
            <a:pPr marL="0" lvl="1" indent="0">
              <a:lnSpc>
                <a:spcPct val="150000"/>
              </a:lnSpc>
              <a:buNone/>
            </a:pPr>
            <a:endParaRPr lang="en-AU" b="1" dirty="0">
              <a:solidFill>
                <a:schemeClr val="tx1"/>
              </a:solidFill>
            </a:endParaRPr>
          </a:p>
          <a:p>
            <a:pPr marL="0" lvl="1" indent="0">
              <a:lnSpc>
                <a:spcPct val="150000"/>
              </a:lnSpc>
              <a:buNone/>
            </a:pPr>
            <a:r>
              <a:rPr lang="en-AU" b="0" dirty="0">
                <a:solidFill>
                  <a:schemeClr val="tx1"/>
                </a:solidFill>
              </a:rPr>
              <a:t>You can request for </a:t>
            </a:r>
            <a:r>
              <a:rPr lang="en-AU" b="1" dirty="0">
                <a:solidFill>
                  <a:schemeClr val="tx1"/>
                </a:solidFill>
              </a:rPr>
              <a:t>Support </a:t>
            </a:r>
            <a:r>
              <a:rPr lang="en-AU" b="0" dirty="0">
                <a:solidFill>
                  <a:schemeClr val="tx1"/>
                </a:solidFill>
              </a:rPr>
              <a:t>by</a:t>
            </a:r>
            <a:r>
              <a:rPr lang="en-AU" b="1" dirty="0">
                <a:solidFill>
                  <a:schemeClr val="tx1"/>
                </a:solidFill>
              </a:rPr>
              <a:t> </a:t>
            </a:r>
            <a:r>
              <a:rPr lang="en-AU" b="0" dirty="0">
                <a:solidFill>
                  <a:schemeClr val="tx1"/>
                </a:solidFill>
              </a:rPr>
              <a:t>contacting</a:t>
            </a:r>
            <a:r>
              <a:rPr lang="en-AU" dirty="0">
                <a:solidFill>
                  <a:schemeClr val="tx1"/>
                </a:solidFill>
              </a:rPr>
              <a:t> us at </a:t>
            </a:r>
            <a:r>
              <a:rPr lang="en-AU" dirty="0">
                <a:solidFill>
                  <a:srgbClr val="990033"/>
                </a:solidFill>
                <a:hlinkClick r:id="rId5">
                  <a:extLst>
                    <a:ext uri="{A12FA001-AC4F-418D-AE19-62706E023703}">
                      <ahyp:hlinkClr xmlns:ahyp="http://schemas.microsoft.com/office/drawing/2018/hyperlinkcolor" val="tx"/>
                    </a:ext>
                  </a:extLst>
                </a:hlinkClick>
              </a:rPr>
              <a:t>Western Now</a:t>
            </a:r>
            <a:r>
              <a:rPr lang="en-AU" dirty="0">
                <a:solidFill>
                  <a:srgbClr val="990033"/>
                </a:solidFill>
              </a:rPr>
              <a:t> </a:t>
            </a:r>
          </a:p>
          <a:p>
            <a:pPr marL="0" lvl="1" indent="0">
              <a:lnSpc>
                <a:spcPct val="150000"/>
              </a:lnSpc>
              <a:buNone/>
            </a:pPr>
            <a:endParaRPr lang="en-AU" dirty="0">
              <a:solidFill>
                <a:srgbClr val="990033"/>
              </a:solidFill>
            </a:endParaRPr>
          </a:p>
          <a:p>
            <a:pPr marL="0" lvl="1" indent="0">
              <a:lnSpc>
                <a:spcPct val="150000"/>
              </a:lnSpc>
              <a:buNone/>
            </a:pPr>
            <a:r>
              <a:rPr lang="en-AU" dirty="0">
                <a:solidFill>
                  <a:srgbClr val="990033"/>
                </a:solidFill>
              </a:rPr>
              <a:t>You can also schedule a 101 booking with us via our </a:t>
            </a:r>
            <a:r>
              <a:rPr lang="en-AU" b="1" dirty="0">
                <a:solidFill>
                  <a:srgbClr val="990033"/>
                </a:solidFill>
              </a:rPr>
              <a:t>Booking</a:t>
            </a:r>
            <a:r>
              <a:rPr lang="en-AU" dirty="0">
                <a:solidFill>
                  <a:srgbClr val="990033"/>
                </a:solidFill>
              </a:rPr>
              <a:t> form</a:t>
            </a:r>
          </a:p>
          <a:p>
            <a:pPr marL="0" lvl="1" indent="0">
              <a:lnSpc>
                <a:spcPct val="150000"/>
              </a:lnSpc>
              <a:buNone/>
            </a:pPr>
            <a:endParaRPr lang="en-AU" dirty="0">
              <a:solidFill>
                <a:srgbClr val="990033"/>
              </a:solidFill>
            </a:endParaRPr>
          </a:p>
          <a:p>
            <a:pPr marL="0" lvl="1" indent="0">
              <a:lnSpc>
                <a:spcPct val="150000"/>
              </a:lnSpc>
              <a:buNone/>
            </a:pPr>
            <a:r>
              <a:rPr lang="en-AU" dirty="0">
                <a:solidFill>
                  <a:srgbClr val="990033"/>
                </a:solidFill>
              </a:rPr>
              <a:t>And finally, you can browse through our Digital Learning Support </a:t>
            </a:r>
            <a:r>
              <a:rPr lang="en-AU" b="1" dirty="0">
                <a:solidFill>
                  <a:srgbClr val="990033"/>
                </a:solidFill>
              </a:rPr>
              <a:t>Website</a:t>
            </a:r>
          </a:p>
          <a:p>
            <a:pPr marL="0" lvl="1" indent="0">
              <a:lnSpc>
                <a:spcPct val="150000"/>
              </a:lnSpc>
              <a:buNone/>
            </a:pPr>
            <a:endParaRPr lang="en-AU" b="1" dirty="0">
              <a:solidFill>
                <a:srgbClr val="990033"/>
              </a:solidFill>
            </a:endParaRPr>
          </a:p>
          <a:p>
            <a:pPr marL="0" lvl="1" indent="0">
              <a:lnSpc>
                <a:spcPct val="150000"/>
              </a:lnSpc>
              <a:buNone/>
            </a:pPr>
            <a:r>
              <a:rPr lang="en-AU" b="0" dirty="0">
                <a:solidFill>
                  <a:srgbClr val="990033"/>
                </a:solidFill>
              </a:rPr>
              <a:t>All of the links will be provided.</a:t>
            </a:r>
          </a:p>
        </p:txBody>
      </p:sp>
    </p:spTree>
    <p:extLst>
      <p:ext uri="{BB962C8B-B14F-4D97-AF65-F5344CB8AC3E}">
        <p14:creationId xmlns:p14="http://schemas.microsoft.com/office/powerpoint/2010/main" val="734927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b="0" dirty="0">
                <a:latin typeface="Open Sans" panose="020B0606030504020204" pitchFamily="34" charset="0"/>
                <a:ea typeface="Open Sans" panose="020B0606030504020204" pitchFamily="34" charset="0"/>
                <a:cs typeface="Open Sans" panose="020B0606030504020204" pitchFamily="34" charset="0"/>
              </a:rPr>
              <a:t>Tell us what you think!</a:t>
            </a:r>
          </a:p>
          <a:p>
            <a:endParaRPr lang="en-AU" b="0" dirty="0">
              <a:latin typeface="Open Sans" panose="020B0606030504020204" pitchFamily="34" charset="0"/>
              <a:ea typeface="Open Sans" panose="020B0606030504020204" pitchFamily="34" charset="0"/>
              <a:cs typeface="Open Sans" panose="020B0606030504020204" pitchFamily="34" charset="0"/>
            </a:endParaRPr>
          </a:p>
          <a:p>
            <a:r>
              <a:rPr lang="en-AU" b="0" dirty="0">
                <a:latin typeface="Open Sans" panose="020B0606030504020204" pitchFamily="34" charset="0"/>
                <a:ea typeface="Open Sans" panose="020B0606030504020204" pitchFamily="34" charset="0"/>
                <a:cs typeface="Open Sans" panose="020B0606030504020204" pitchFamily="34" charset="0"/>
              </a:rPr>
              <a:t>A link is going into the chat now, any and all feedback is welcome.</a:t>
            </a:r>
          </a:p>
          <a:p>
            <a:endParaRPr lang="en-AU" b="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eaLnBrk="1" fontAlgn="auto" latinLnBrk="0" hangingPunct="1">
              <a:lnSpc>
                <a:spcPct val="117999"/>
              </a:lnSpc>
              <a:spcBef>
                <a:spcPts val="0"/>
              </a:spcBef>
              <a:spcAft>
                <a:spcPts val="0"/>
              </a:spcAft>
              <a:buClrTx/>
              <a:buSzTx/>
              <a:buFontTx/>
              <a:buNone/>
              <a:tabLst/>
              <a:defRPr/>
            </a:pPr>
            <a:r>
              <a:rPr lang="en-AU" sz="2000" b="0" dirty="0">
                <a:solidFill>
                  <a:srgbClr val="3A3537"/>
                </a:solidFill>
                <a:latin typeface="Open Sans" panose="020B0606030504020204" pitchFamily="34" charset="0"/>
                <a:ea typeface="Open Sans" panose="020B0606030504020204" pitchFamily="34" charset="0"/>
                <a:cs typeface="Open Sans" panose="020B0606030504020204" pitchFamily="34" charset="0"/>
              </a:rPr>
              <a:t>We use your feedback to fine-tune, create and schedule future workshops</a:t>
            </a:r>
            <a:endParaRPr lang="en-AU" b="0" dirty="0">
              <a:latin typeface="Open Sans" panose="020B0606030504020204" pitchFamily="34" charset="0"/>
              <a:ea typeface="Open Sans" panose="020B0606030504020204" pitchFamily="34" charset="0"/>
              <a:cs typeface="Open Sans" panose="020B0606030504020204" pitchFamily="34" charset="0"/>
            </a:endParaRPr>
          </a:p>
          <a:p>
            <a:pPr hangingPunct="1">
              <a:buFont typeface="Arial" panose="020B0604020202020204" pitchFamily="34" charset="0"/>
              <a:buNone/>
            </a:pPr>
            <a:endParaRPr lang="en-AU" sz="24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hangingPunct="1">
              <a:buFont typeface="Arial" panose="020B0604020202020204" pitchFamily="34" charset="0"/>
              <a:buNone/>
            </a:pPr>
            <a:r>
              <a:rPr lang="en-AU" sz="24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So please take the time to fill it in, It should only take 3 minutes</a:t>
            </a:r>
          </a:p>
        </p:txBody>
      </p:sp>
    </p:spTree>
    <p:extLst>
      <p:ext uri="{BB962C8B-B14F-4D97-AF65-F5344CB8AC3E}">
        <p14:creationId xmlns:p14="http://schemas.microsoft.com/office/powerpoint/2010/main" val="2505264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Any questions?</a:t>
            </a:r>
          </a:p>
        </p:txBody>
      </p:sp>
      <p:sp>
        <p:nvSpPr>
          <p:cNvPr id="4" name="Slide Number Placeholder 3"/>
          <p:cNvSpPr>
            <a:spLocks noGrp="1"/>
          </p:cNvSpPr>
          <p:nvPr>
            <p:ph type="sldNum" sz="quarter" idx="5"/>
          </p:nvPr>
        </p:nvSpPr>
        <p:spPr/>
        <p:txBody>
          <a:bodyPr/>
          <a:lstStyle/>
          <a:p>
            <a:fld id="{73DFC29D-AE4A-492C-89AC-917338199F3D}" type="slidenum">
              <a:rPr lang="en-AU" smtClean="0"/>
              <a:t>12</a:t>
            </a:fld>
            <a:endParaRPr lang="en-AU"/>
          </a:p>
        </p:txBody>
      </p:sp>
    </p:spTree>
    <p:extLst>
      <p:ext uri="{BB962C8B-B14F-4D97-AF65-F5344CB8AC3E}">
        <p14:creationId xmlns:p14="http://schemas.microsoft.com/office/powerpoint/2010/main" val="2046955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900" dirty="0">
                <a:effectLst/>
                <a:latin typeface="Calibri" panose="020F0502020204030204" pitchFamily="34" charset="0"/>
                <a:ea typeface="Calibri" panose="020F0502020204030204" pitchFamily="34" charset="0"/>
                <a:cs typeface="Times New Roman" panose="02020603050405020304" pitchFamily="18" charset="0"/>
              </a:rPr>
              <a:t>Today is pitstop 4 which is titled: Road Block! Setting up Blackboard Rubrics and deploying the Rubric for marking, my name is Robert from Learning Futures and I will be your Digital Learning presenter for todays session. </a:t>
            </a:r>
          </a:p>
          <a:p>
            <a:pPr marL="0" marR="0" lvl="0" indent="0" algn="l" defTabSz="457200" rtl="0" eaLnBrk="1" fontAlgn="auto" latinLnBrk="0" hangingPunct="1">
              <a:lnSpc>
                <a:spcPct val="117999"/>
              </a:lnSpc>
              <a:spcBef>
                <a:spcPts val="0"/>
              </a:spcBef>
              <a:spcAft>
                <a:spcPts val="0"/>
              </a:spcAft>
              <a:buClrTx/>
              <a:buSzTx/>
              <a:buFontTx/>
              <a:buNone/>
              <a:tabLst/>
              <a:defRPr/>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7999"/>
              </a:lnSpc>
              <a:spcBef>
                <a:spcPts val="0"/>
              </a:spcBef>
              <a:spcAft>
                <a:spcPts val="0"/>
              </a:spcAft>
              <a:buClrTx/>
              <a:buSzTx/>
              <a:buFontTx/>
              <a:buNone/>
              <a:tabLst/>
              <a:defRPr/>
            </a:pPr>
            <a:r>
              <a:rPr lang="en-US" sz="900" dirty="0">
                <a:effectLst/>
                <a:latin typeface="Calibri" panose="020F0502020204030204" pitchFamily="34" charset="0"/>
                <a:ea typeface="Calibri" panose="020F0502020204030204" pitchFamily="34" charset="0"/>
                <a:cs typeface="Times New Roman" panose="02020603050405020304" pitchFamily="18" charset="0"/>
              </a:rPr>
              <a:t>Joining me today and monitoring the chat we have my colleague Stephanie Lynch and Rhoda O’Higgins in the Digital Learning team.</a:t>
            </a:r>
          </a:p>
          <a:p>
            <a:pPr>
              <a:lnSpc>
                <a:spcPct val="107000"/>
              </a:lnSpc>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F61EA0F-A667-4B49-8422-0062BC55E249}" type="slidenum">
              <a:rPr lang="en-US" smtClean="0"/>
              <a:t>2</a:t>
            </a:fld>
            <a:endParaRPr lang="en-US"/>
          </a:p>
        </p:txBody>
      </p:sp>
    </p:spTree>
    <p:extLst>
      <p:ext uri="{BB962C8B-B14F-4D97-AF65-F5344CB8AC3E}">
        <p14:creationId xmlns:p14="http://schemas.microsoft.com/office/powerpoint/2010/main" val="1226563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would like to begin today’s workshop by </a:t>
            </a:r>
            <a:r>
              <a:rPr lang="en-AU" b="0" i="0" dirty="0">
                <a:solidFill>
                  <a:srgbClr val="3A3A44"/>
                </a:solidFill>
                <a:effectLst/>
                <a:latin typeface="Calibri" panose="020F0502020204030204" pitchFamily="34" charset="0"/>
              </a:rPr>
              <a:t>acknowledging the Traditional Custodians of the land on which we meet today, and pay my respects to their Elders past and present. I extend that respect to Aboriginal and Torres Strait Islander peoples here today.</a:t>
            </a:r>
          </a:p>
          <a:p>
            <a:endParaRPr lang="en-AU" b="0" i="0" dirty="0">
              <a:solidFill>
                <a:srgbClr val="3A3A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prstClr val="white"/>
                </a:solidFill>
                <a:latin typeface="+mn-lt"/>
              </a:rPr>
              <a:t>I am joining you today from [</a:t>
            </a:r>
            <a:r>
              <a:rPr lang="en-GB" sz="1200" b="0" i="1" dirty="0" err="1">
                <a:solidFill>
                  <a:prstClr val="white"/>
                </a:solidFill>
                <a:latin typeface="+mn-lt"/>
              </a:rPr>
              <a:t>Darug</a:t>
            </a:r>
            <a:r>
              <a:rPr lang="en-GB" sz="1200" b="0" dirty="0">
                <a:solidFill>
                  <a:prstClr val="white"/>
                </a:solidFill>
                <a:latin typeface="+mn-lt"/>
              </a:rPr>
              <a:t>] Land. You may wish to add in the chat which land you are joining us from. </a:t>
            </a:r>
            <a:endParaRPr lang="en-AU" sz="1200" b="0" dirty="0">
              <a:solidFill>
                <a:prstClr val="white"/>
              </a:solidFill>
              <a:latin typeface="+mn-lt"/>
            </a:endParaRPr>
          </a:p>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BB1405-97A7-4939-B0C1-08666212746F}"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1902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RECORDING/MUTE</a:t>
            </a:r>
          </a:p>
          <a:p>
            <a:r>
              <a:rPr lang="en-US" dirty="0"/>
              <a:t>Please note that this session will be recorded, please make sure your microphone is muted and disable your camera if you don’t want to be visible on the recording. </a:t>
            </a:r>
          </a:p>
          <a:p>
            <a:endParaRPr lang="en-US" dirty="0"/>
          </a:p>
          <a:p>
            <a:r>
              <a:rPr lang="en-US" b="1" dirty="0"/>
              <a:t>QUESTIONS</a:t>
            </a:r>
          </a:p>
          <a:p>
            <a:r>
              <a:rPr lang="en-US" dirty="0"/>
              <a:t>If you do have any questions, please post them in the chat and one of my colleagues will respond to you, I will also be available to answer your questions at the end of the workshop.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B3D88-1CE6-DA43-B589-2F3912E95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206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AU" sz="2800" dirty="0"/>
              <a:t>In this session we will look over the following items: </a:t>
            </a:r>
          </a:p>
          <a:p>
            <a:pPr marL="457200" indent="-457200">
              <a:buFont typeface="Arial" panose="020B0604020202020204" pitchFamily="34" charset="0"/>
              <a:buChar char="•"/>
            </a:pPr>
            <a:r>
              <a:rPr lang="en-AU" sz="2800" dirty="0"/>
              <a:t>Learn how to create a new Blackboard rubric</a:t>
            </a:r>
          </a:p>
          <a:p>
            <a:pPr marL="457200" indent="-457200">
              <a:buFont typeface="Arial" panose="020B0604020202020204" pitchFamily="34" charset="0"/>
              <a:buChar char="•"/>
            </a:pPr>
            <a:r>
              <a:rPr lang="en-AU" sz="2800" dirty="0"/>
              <a:t>Importing and Exporting an existing rubric</a:t>
            </a:r>
          </a:p>
          <a:p>
            <a:pPr marL="457200" indent="-457200">
              <a:buFont typeface="Arial" panose="020B0604020202020204" pitchFamily="34" charset="0"/>
              <a:buChar char="•"/>
            </a:pPr>
            <a:r>
              <a:rPr lang="en-AU" sz="2800" dirty="0"/>
              <a:t>Attaching a rubric to an Assignment submission</a:t>
            </a:r>
          </a:p>
          <a:p>
            <a:pPr marL="457200" indent="-457200">
              <a:buFont typeface="Arial" panose="020B0604020202020204" pitchFamily="34" charset="0"/>
              <a:buChar char="•"/>
            </a:pPr>
            <a:r>
              <a:rPr lang="en-AU" sz="2800" dirty="0"/>
              <a:t>Effectively mark using the Blackboard rubric</a:t>
            </a:r>
          </a:p>
          <a:p>
            <a:pPr marL="0" indent="0">
              <a:buFont typeface="Arial" panose="020B0604020202020204" pitchFamily="34" charset="0"/>
              <a:buNone/>
            </a:pPr>
            <a:endParaRPr lang="en-AU" sz="2800" dirty="0"/>
          </a:p>
          <a:p>
            <a:r>
              <a:rPr lang="en-AU" sz="2800" dirty="0"/>
              <a:t>Please note that this is a beginner level workshop.</a:t>
            </a:r>
          </a:p>
        </p:txBody>
      </p:sp>
    </p:spTree>
    <p:extLst>
      <p:ext uri="{BB962C8B-B14F-4D97-AF65-F5344CB8AC3E}">
        <p14:creationId xmlns:p14="http://schemas.microsoft.com/office/powerpoint/2010/main" val="1554281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is a Rubric?</a:t>
            </a:r>
          </a:p>
          <a:p>
            <a:r>
              <a:rPr lang="en-AU" sz="1200" b="0" i="0" dirty="0">
                <a:solidFill>
                  <a:srgbClr val="202124"/>
                </a:solidFill>
                <a:effectLst/>
                <a:latin typeface="arial" panose="020B0604020202020204" pitchFamily="34" charset="0"/>
              </a:rPr>
              <a:t>A rubric for assessment, usually in the form of a matrix or grid, is </a:t>
            </a:r>
            <a:r>
              <a:rPr lang="en-AU" sz="1200" b="1" i="0" dirty="0">
                <a:solidFill>
                  <a:srgbClr val="202124"/>
                </a:solidFill>
                <a:effectLst/>
                <a:latin typeface="arial" panose="020B0604020202020204" pitchFamily="34" charset="0"/>
              </a:rPr>
              <a:t>a tool used to interpret and grade students' work against criteria and standards</a:t>
            </a:r>
            <a:r>
              <a:rPr lang="en-AU" sz="1200" b="0" i="0" dirty="0">
                <a:solidFill>
                  <a:srgbClr val="202124"/>
                </a:solidFill>
                <a:effectLst/>
                <a:latin typeface="arial" panose="020B0604020202020204" pitchFamily="34" charset="0"/>
              </a:rPr>
              <a:t>. </a:t>
            </a:r>
          </a:p>
          <a:p>
            <a:r>
              <a:rPr lang="en-AU" sz="1200" b="0" i="0" dirty="0">
                <a:solidFill>
                  <a:srgbClr val="202124"/>
                </a:solidFill>
                <a:effectLst/>
                <a:latin typeface="arial" panose="020B0604020202020204" pitchFamily="34" charset="0"/>
              </a:rPr>
              <a:t>Rubrics are sometimes called "criteria sheets", "grading schemes", or "scoring guides". Rubrics can be designed for any content domain.</a:t>
            </a:r>
            <a:endParaRPr lang="en-AU" sz="1200"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dirty="0">
                <a:solidFill>
                  <a:srgbClr val="000000"/>
                </a:solidFill>
                <a:effectLst/>
              </a:rPr>
              <a:t>You can use rubrics to structure discussions with students about different levels of performance on an assessment task.</a:t>
            </a:r>
            <a:endParaRPr lang="en-AU" sz="1200" dirty="0"/>
          </a:p>
        </p:txBody>
      </p:sp>
      <p:sp>
        <p:nvSpPr>
          <p:cNvPr id="4" name="Slide Number Placeholder 3"/>
          <p:cNvSpPr>
            <a:spLocks noGrp="1"/>
          </p:cNvSpPr>
          <p:nvPr>
            <p:ph type="sldNum" sz="quarter" idx="5"/>
          </p:nvPr>
        </p:nvSpPr>
        <p:spPr/>
        <p:txBody>
          <a:bodyPr/>
          <a:lstStyle/>
          <a:p>
            <a:fld id="{73DFC29D-AE4A-492C-89AC-917338199F3D}" type="slidenum">
              <a:rPr lang="en-AU" smtClean="0"/>
              <a:t>6</a:t>
            </a:fld>
            <a:endParaRPr lang="en-AU"/>
          </a:p>
        </p:txBody>
      </p:sp>
    </p:spTree>
    <p:extLst>
      <p:ext uri="{BB962C8B-B14F-4D97-AF65-F5344CB8AC3E}">
        <p14:creationId xmlns:p14="http://schemas.microsoft.com/office/powerpoint/2010/main" val="320745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are some examples of some already created Rubrics:</a:t>
            </a:r>
          </a:p>
          <a:p>
            <a:endParaRPr lang="en-AU" dirty="0"/>
          </a:p>
          <a:p>
            <a:r>
              <a:rPr lang="en-AU" dirty="0"/>
              <a:t>On the horizontal axis, we have the scale or level of achievement, and the vertical axis we have the criteria</a:t>
            </a:r>
          </a:p>
          <a:p>
            <a:endParaRPr lang="en-AU" dirty="0"/>
          </a:p>
          <a:p>
            <a:r>
              <a:rPr lang="en-AU" dirty="0"/>
              <a:t>On the left example, we have a percentage rubric, with the left side being the highest mark and the right being the lowest mark possible.</a:t>
            </a:r>
          </a:p>
          <a:p>
            <a:r>
              <a:rPr lang="en-AU" dirty="0"/>
              <a:t>Each Criteria is worth 25% of the mark, so if a student was to meet the requirements for Excellent along the scale for the Criteria: State a position. The student would get 100% of the 25%. Same concept applies if a student meets the requirements for Unsatisfactory, they will receive 25% of 25%.</a:t>
            </a:r>
          </a:p>
          <a:p>
            <a:endParaRPr lang="en-AU" dirty="0"/>
          </a:p>
          <a:p>
            <a:r>
              <a:rPr lang="en-AU" dirty="0"/>
              <a:t>On the right example, we have a points rubric, similar to the example on the left, we have the scale containing points 4, 3, 2, 1 with the left being the highest mark and the right being the lowest.</a:t>
            </a:r>
          </a:p>
          <a:p>
            <a:r>
              <a:rPr lang="en-AU" dirty="0"/>
              <a:t>If a student was to meet the requirements for criteria 1 under Level of engagement in class, the student would then receive a 1 score for that criterion.</a:t>
            </a:r>
          </a:p>
        </p:txBody>
      </p:sp>
      <p:sp>
        <p:nvSpPr>
          <p:cNvPr id="4" name="Slide Number Placeholder 3"/>
          <p:cNvSpPr>
            <a:spLocks noGrp="1"/>
          </p:cNvSpPr>
          <p:nvPr>
            <p:ph type="sldNum" sz="quarter" idx="5"/>
          </p:nvPr>
        </p:nvSpPr>
        <p:spPr/>
        <p:txBody>
          <a:bodyPr/>
          <a:lstStyle/>
          <a:p>
            <a:fld id="{73DFC29D-AE4A-492C-89AC-917338199F3D}" type="slidenum">
              <a:rPr lang="en-AU" smtClean="0"/>
              <a:t>7</a:t>
            </a:fld>
            <a:endParaRPr lang="en-AU"/>
          </a:p>
        </p:txBody>
      </p:sp>
    </p:spTree>
    <p:extLst>
      <p:ext uri="{BB962C8B-B14F-4D97-AF65-F5344CB8AC3E}">
        <p14:creationId xmlns:p14="http://schemas.microsoft.com/office/powerpoint/2010/main" val="3168936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will now go through a Live Demo to explain the process.</a:t>
            </a:r>
          </a:p>
        </p:txBody>
      </p:sp>
    </p:spTree>
    <p:extLst>
      <p:ext uri="{BB962C8B-B14F-4D97-AF65-F5344CB8AC3E}">
        <p14:creationId xmlns:p14="http://schemas.microsoft.com/office/powerpoint/2010/main" val="4249196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AU" sz="2800" dirty="0"/>
              <a:t>That about wraps it up for our Setting up Blackboard Rubrics session.</a:t>
            </a:r>
          </a:p>
          <a:p>
            <a:endParaRPr lang="en-AU" sz="2800" dirty="0"/>
          </a:p>
          <a:p>
            <a:r>
              <a:rPr lang="en-AU" sz="2800" dirty="0"/>
              <a:t>Our final pitstop within our Amazing Race theme is our Speed Bump! Setting up Quizzes in vUWS workshop which will be running tomorrow.</a:t>
            </a:r>
          </a:p>
          <a:p>
            <a:endParaRPr lang="en-AU" sz="2800" dirty="0"/>
          </a:p>
          <a:p>
            <a:r>
              <a:rPr lang="en-AU" sz="2800" dirty="0"/>
              <a:t>There’s still time left to register.</a:t>
            </a:r>
          </a:p>
        </p:txBody>
      </p:sp>
    </p:spTree>
    <p:extLst>
      <p:ext uri="{BB962C8B-B14F-4D97-AF65-F5344CB8AC3E}">
        <p14:creationId xmlns:p14="http://schemas.microsoft.com/office/powerpoint/2010/main" val="3560187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59CD5-3D97-4C2F-A058-3CB6C3F4D5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D9C9ADE-C2C9-4EB4-B144-5905D592E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DFB260C-9CD1-4283-8C7D-8F9E56AB9EA5}"/>
              </a:ext>
            </a:extLst>
          </p:cNvPr>
          <p:cNvSpPr>
            <a:spLocks noGrp="1"/>
          </p:cNvSpPr>
          <p:nvPr>
            <p:ph type="dt" sz="half" idx="10"/>
          </p:nvPr>
        </p:nvSpPr>
        <p:spPr/>
        <p:txBody>
          <a:bodyPr/>
          <a:lstStyle/>
          <a:p>
            <a:fld id="{43FBA730-C35E-4F4F-A93F-2A6643D0DE14}" type="datetimeFigureOut">
              <a:rPr lang="en-AU" smtClean="0"/>
              <a:t>20/10/2022</a:t>
            </a:fld>
            <a:endParaRPr lang="en-AU"/>
          </a:p>
        </p:txBody>
      </p:sp>
      <p:sp>
        <p:nvSpPr>
          <p:cNvPr id="5" name="Footer Placeholder 4">
            <a:extLst>
              <a:ext uri="{FF2B5EF4-FFF2-40B4-BE49-F238E27FC236}">
                <a16:creationId xmlns:a16="http://schemas.microsoft.com/office/drawing/2014/main" id="{8E0348E6-551F-4D30-BCDE-6FBEDA9B825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042FF8-9A50-43FB-B9AB-DEBDCCF3C5D6}"/>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423075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BAF7D-EFB0-44D9-8440-FA8AD9DC7B5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8B0F3E2-559D-4402-BBB3-C890C65737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BEDDFDD-0A80-459E-8AEC-6609069E64C9}"/>
              </a:ext>
            </a:extLst>
          </p:cNvPr>
          <p:cNvSpPr>
            <a:spLocks noGrp="1"/>
          </p:cNvSpPr>
          <p:nvPr>
            <p:ph type="dt" sz="half" idx="10"/>
          </p:nvPr>
        </p:nvSpPr>
        <p:spPr/>
        <p:txBody>
          <a:bodyPr/>
          <a:lstStyle/>
          <a:p>
            <a:fld id="{43FBA730-C35E-4F4F-A93F-2A6643D0DE14}" type="datetimeFigureOut">
              <a:rPr lang="en-AU" smtClean="0"/>
              <a:t>20/10/2022</a:t>
            </a:fld>
            <a:endParaRPr lang="en-AU"/>
          </a:p>
        </p:txBody>
      </p:sp>
      <p:sp>
        <p:nvSpPr>
          <p:cNvPr id="5" name="Footer Placeholder 4">
            <a:extLst>
              <a:ext uri="{FF2B5EF4-FFF2-40B4-BE49-F238E27FC236}">
                <a16:creationId xmlns:a16="http://schemas.microsoft.com/office/drawing/2014/main" id="{19E31CB0-FAD7-40B7-BAB3-B864EBD509B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CA63BF2-4EC5-4291-8F7F-EC708DAECA4B}"/>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363580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1C9B80-2512-45AD-B2FE-7528A3080F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495FDB8-1F30-40B3-9261-77D640F78B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CBF6A48-86F4-47BD-8215-8BD25D3D1EB4}"/>
              </a:ext>
            </a:extLst>
          </p:cNvPr>
          <p:cNvSpPr>
            <a:spLocks noGrp="1"/>
          </p:cNvSpPr>
          <p:nvPr>
            <p:ph type="dt" sz="half" idx="10"/>
          </p:nvPr>
        </p:nvSpPr>
        <p:spPr/>
        <p:txBody>
          <a:bodyPr/>
          <a:lstStyle/>
          <a:p>
            <a:fld id="{43FBA730-C35E-4F4F-A93F-2A6643D0DE14}" type="datetimeFigureOut">
              <a:rPr lang="en-AU" smtClean="0"/>
              <a:t>20/10/2022</a:t>
            </a:fld>
            <a:endParaRPr lang="en-AU"/>
          </a:p>
        </p:txBody>
      </p:sp>
      <p:sp>
        <p:nvSpPr>
          <p:cNvPr id="5" name="Footer Placeholder 4">
            <a:extLst>
              <a:ext uri="{FF2B5EF4-FFF2-40B4-BE49-F238E27FC236}">
                <a16:creationId xmlns:a16="http://schemas.microsoft.com/office/drawing/2014/main" id="{2E65A99B-222F-4D29-810B-373EE6F4F0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00F336-6376-44DE-B1CC-D4BB7E5933B7}"/>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1062761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hronicle Text G1" pitchFamily="50" charset="0"/>
              </a:defRPr>
            </a:lvl1pPr>
          </a:lstStyle>
          <a:p>
            <a:r>
              <a:rPr lang="en-AU" dirty="0"/>
              <a:t>Click to edit Master title style</a:t>
            </a:r>
            <a:endParaRPr lang="en-US" dirty="0"/>
          </a:p>
        </p:txBody>
      </p:sp>
      <p:sp>
        <p:nvSpPr>
          <p:cNvPr id="3" name="Content Placeholder 2"/>
          <p:cNvSpPr>
            <a:spLocks noGrp="1"/>
          </p:cNvSpPr>
          <p:nvPr>
            <p:ph idx="1"/>
          </p:nvPr>
        </p:nvSpPr>
        <p:spPr>
          <a:xfrm>
            <a:off x="660071" y="1871498"/>
            <a:ext cx="10871529" cy="4326102"/>
          </a:xfrm>
        </p:spPr>
        <p:txBody>
          <a:bodyPr/>
          <a:lstStyle>
            <a:lvl1pPr marL="0">
              <a:lnSpc>
                <a:spcPts val="1600"/>
              </a:lnSpc>
              <a:spcAft>
                <a:spcPts val="1500"/>
              </a:spcAft>
              <a:defRPr sz="1800" b="1" i="0">
                <a:solidFill>
                  <a:schemeClr val="tx2"/>
                </a:solidFill>
                <a:latin typeface="Gotham Narrow Bold" pitchFamily="50" charset="0"/>
                <a:ea typeface="Gotham Narrow Bold" pitchFamily="50" charset="0"/>
                <a:cs typeface="Gotham Narrow Bold" pitchFamily="50" charset="0"/>
              </a:defRPr>
            </a:lvl1pPr>
            <a:lvl2pPr marL="177800" indent="-177800">
              <a:lnSpc>
                <a:spcPts val="2000"/>
              </a:lnSpc>
              <a:spcAft>
                <a:spcPts val="1500"/>
              </a:spcAft>
              <a:buFont typeface="Arial" charset="0"/>
              <a:buChar char="•"/>
              <a:tabLst/>
              <a:defRPr sz="1800" b="0" i="0">
                <a:solidFill>
                  <a:schemeClr val="tx1"/>
                </a:solidFill>
                <a:latin typeface="Gotham Narrow Light" charset="0"/>
                <a:ea typeface="Gotham Narrow Light" charset="0"/>
                <a:cs typeface="Gotham Narrow Light" charset="0"/>
              </a:defRPr>
            </a:lvl2pPr>
            <a:lvl3pPr marL="0">
              <a:lnSpc>
                <a:spcPts val="1400"/>
              </a:lnSpc>
              <a:spcAft>
                <a:spcPts val="300"/>
              </a:spcAft>
              <a:defRPr sz="1200" b="0" i="0">
                <a:latin typeface="Gotham Narrow Book" charset="0"/>
                <a:ea typeface="Gotham Narrow Book" charset="0"/>
                <a:cs typeface="Gotham Narrow Book"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fld id="{3A0E362F-15F3-414F-AD19-772E0A70F7DD}" type="datetime1">
              <a:rPr lang="en-US" smtClean="0"/>
              <a:pPr/>
              <a:t>10/20/2022</a:t>
            </a:fld>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r>
              <a:rPr lang="en-AU" dirty="0"/>
              <a:t>SECTION TITLE GOTHAM NARROW BOLD 7PT</a:t>
            </a:r>
          </a:p>
        </p:txBody>
      </p:sp>
      <p:sp>
        <p:nvSpPr>
          <p:cNvPr id="6" name="Slide Number Placeholder 5"/>
          <p:cNvSpPr>
            <a:spLocks noGrp="1"/>
          </p:cNvSpPr>
          <p:nvPr>
            <p:ph type="sldNum" sz="quarter" idx="12"/>
          </p:nvPr>
        </p:nvSpPr>
        <p:spPr/>
        <p:txBody>
          <a:bodyPr/>
          <a:lstStyle>
            <a:lvl1pPr algn="r">
              <a:defRPr b="1" i="0">
                <a:latin typeface="Gotham Narrow" charset="0"/>
                <a:ea typeface="Gotham Narrow" charset="0"/>
                <a:cs typeface="Gotham Narrow" charset="0"/>
              </a:defRPr>
            </a:lvl1pPr>
          </a:lstStyle>
          <a:p>
            <a:r>
              <a:rPr lang="en-AU" dirty="0">
                <a:latin typeface="Gotham Narrow Bold" pitchFamily="50" charset="0"/>
              </a:rPr>
              <a:t>PAGE </a:t>
            </a:r>
            <a:fld id="{C9EE3F8F-BFD3-9842-9D76-CADACBFBDD00}" type="slidenum">
              <a:rPr lang="en-AU" smtClean="0">
                <a:latin typeface="Gotham Narrow Bold" pitchFamily="50" charset="0"/>
              </a:rPr>
              <a:pPr/>
              <a:t>‹#›</a:t>
            </a:fld>
            <a:endParaRPr lang="en-AU" dirty="0">
              <a:latin typeface="Gotham Narrow Bold" pitchFamily="50" charset="0"/>
            </a:endParaRPr>
          </a:p>
        </p:txBody>
      </p:sp>
    </p:spTree>
    <p:extLst>
      <p:ext uri="{BB962C8B-B14F-4D97-AF65-F5344CB8AC3E}">
        <p14:creationId xmlns:p14="http://schemas.microsoft.com/office/powerpoint/2010/main" val="490456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copy &amp; photo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DD149E-E971-416F-BC27-CD21AFA5104C}"/>
              </a:ext>
            </a:extLst>
          </p:cNvPr>
          <p:cNvSpPr>
            <a:spLocks noGrp="1"/>
          </p:cNvSpPr>
          <p:nvPr>
            <p:ph type="sldNum" sz="quarter" idx="10"/>
          </p:nvPr>
        </p:nvSpPr>
        <p:spPr/>
        <p:txBody>
          <a:bodyPr/>
          <a:lstStyle/>
          <a:p>
            <a:fld id="{86CB4B4D-7CA3-9044-876B-883B54F8677D}" type="slidenum">
              <a:rPr lang="en-GB" smtClean="0"/>
              <a:t>‹#›</a:t>
            </a:fld>
            <a:endParaRPr lang="en-GB" dirty="0"/>
          </a:p>
        </p:txBody>
      </p:sp>
      <p:sp>
        <p:nvSpPr>
          <p:cNvPr id="6" name="Рисунок 4">
            <a:extLst>
              <a:ext uri="{FF2B5EF4-FFF2-40B4-BE49-F238E27FC236}">
                <a16:creationId xmlns:a16="http://schemas.microsoft.com/office/drawing/2014/main" id="{1F03DD34-7D81-48AB-A09A-CC4E0707C0C5}"/>
              </a:ext>
            </a:extLst>
          </p:cNvPr>
          <p:cNvSpPr>
            <a:spLocks noGrp="1"/>
          </p:cNvSpPr>
          <p:nvPr>
            <p:ph type="pic" sz="quarter" idx="13"/>
          </p:nvPr>
        </p:nvSpPr>
        <p:spPr>
          <a:xfrm>
            <a:off x="6686245" y="333971"/>
            <a:ext cx="5178287" cy="6138248"/>
          </a:xfrm>
          <a:solidFill>
            <a:schemeClr val="bg1">
              <a:lumMod val="85000"/>
            </a:schemeClr>
          </a:solidFill>
        </p:spPr>
      </p:sp>
      <p:sp>
        <p:nvSpPr>
          <p:cNvPr id="9" name="Title 1">
            <a:extLst>
              <a:ext uri="{FF2B5EF4-FFF2-40B4-BE49-F238E27FC236}">
                <a16:creationId xmlns:a16="http://schemas.microsoft.com/office/drawing/2014/main" id="{D0A9EEAB-7A05-4174-8E65-319F7A1970C9}"/>
              </a:ext>
            </a:extLst>
          </p:cNvPr>
          <p:cNvSpPr>
            <a:spLocks noGrp="1"/>
          </p:cNvSpPr>
          <p:nvPr>
            <p:ph type="title"/>
          </p:nvPr>
        </p:nvSpPr>
        <p:spPr>
          <a:xfrm>
            <a:off x="1450718" y="1139707"/>
            <a:ext cx="4645283" cy="1088418"/>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26CB2508-FAF2-4BB9-85CF-E4EACBDDD8BE}"/>
              </a:ext>
            </a:extLst>
          </p:cNvPr>
          <p:cNvSpPr>
            <a:spLocks noGrp="1"/>
          </p:cNvSpPr>
          <p:nvPr>
            <p:ph type="body" sz="quarter" idx="11"/>
          </p:nvPr>
        </p:nvSpPr>
        <p:spPr>
          <a:xfrm>
            <a:off x="1450718" y="3344779"/>
            <a:ext cx="4645283" cy="27480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Shape 10">
            <a:extLst>
              <a:ext uri="{FF2B5EF4-FFF2-40B4-BE49-F238E27FC236}">
                <a16:creationId xmlns:a16="http://schemas.microsoft.com/office/drawing/2014/main" id="{5F3DA87B-5620-495F-A9E3-3C06D165EFAE}"/>
              </a:ext>
            </a:extLst>
          </p:cNvPr>
          <p:cNvSpPr/>
          <p:nvPr userDrawn="1"/>
        </p:nvSpPr>
        <p:spPr>
          <a:xfrm flipV="1">
            <a:off x="433974" y="827527"/>
            <a:ext cx="1" cy="1712779"/>
          </a:xfrm>
          <a:prstGeom prst="line">
            <a:avLst/>
          </a:prstGeom>
          <a:ln w="127000">
            <a:solidFill>
              <a:schemeClr val="accent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82403762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elcome Slide v1">
    <p:bg>
      <p:bgPr>
        <a:solidFill>
          <a:srgbClr val="990033"/>
        </a:solidFill>
        <a:effectLst/>
      </p:bgPr>
    </p:bg>
    <p:spTree>
      <p:nvGrpSpPr>
        <p:cNvPr id="1" name=""/>
        <p:cNvGrpSpPr/>
        <p:nvPr/>
      </p:nvGrpSpPr>
      <p:grpSpPr>
        <a:xfrm>
          <a:off x="0" y="0"/>
          <a:ext cx="0" cy="0"/>
          <a:chOff x="0" y="0"/>
          <a:chExt cx="0" cy="0"/>
        </a:xfrm>
      </p:grpSpPr>
      <p:pic>
        <p:nvPicPr>
          <p:cNvPr id="3" name="Picture 2" descr="Western Sydney University Logo">
            <a:extLst>
              <a:ext uri="{FF2B5EF4-FFF2-40B4-BE49-F238E27FC236}">
                <a16:creationId xmlns:a16="http://schemas.microsoft.com/office/drawing/2014/main" id="{D4763BB7-C310-493A-9333-AD6FCA4F9F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1698" y="441093"/>
            <a:ext cx="1768815" cy="744241"/>
          </a:xfrm>
          <a:prstGeom prst="rect">
            <a:avLst/>
          </a:prstGeom>
        </p:spPr>
      </p:pic>
      <p:sp>
        <p:nvSpPr>
          <p:cNvPr id="5" name="Text Placeholder 12">
            <a:extLst>
              <a:ext uri="{FF2B5EF4-FFF2-40B4-BE49-F238E27FC236}">
                <a16:creationId xmlns:a16="http://schemas.microsoft.com/office/drawing/2014/main" id="{3CBCF908-36C3-44ED-AFE0-02B326B0A4B2}"/>
              </a:ext>
            </a:extLst>
          </p:cNvPr>
          <p:cNvSpPr>
            <a:spLocks noGrp="1"/>
          </p:cNvSpPr>
          <p:nvPr>
            <p:ph type="body" sz="quarter" idx="12" hasCustomPrompt="1"/>
          </p:nvPr>
        </p:nvSpPr>
        <p:spPr>
          <a:xfrm>
            <a:off x="266701" y="205180"/>
            <a:ext cx="4896360" cy="471824"/>
          </a:xfrm>
          <a:prstGeom prst="rect">
            <a:avLst/>
          </a:prstGeom>
        </p:spPr>
        <p:txBody>
          <a:bodyPr>
            <a:noAutofit/>
          </a:bodyPr>
          <a:lstStyle>
            <a:lvl1pPr algn="l">
              <a:lnSpc>
                <a:spcPct val="100000"/>
              </a:lnSpc>
              <a:spcBef>
                <a:spcPts val="0"/>
              </a:spcBef>
              <a:spcAft>
                <a:spcPts val="0"/>
              </a:spcAft>
              <a:defRPr lang="en-AU" sz="1867"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School</a:t>
            </a:r>
            <a:endParaRPr lang="en-AU" dirty="0"/>
          </a:p>
        </p:txBody>
      </p:sp>
      <p:sp>
        <p:nvSpPr>
          <p:cNvPr id="8" name="Text Placeholder 12">
            <a:extLst>
              <a:ext uri="{FF2B5EF4-FFF2-40B4-BE49-F238E27FC236}">
                <a16:creationId xmlns:a16="http://schemas.microsoft.com/office/drawing/2014/main" id="{9B1C4973-DEF3-4A48-B515-44A6932AA24C}"/>
              </a:ext>
            </a:extLst>
          </p:cNvPr>
          <p:cNvSpPr>
            <a:spLocks noGrp="1"/>
          </p:cNvSpPr>
          <p:nvPr>
            <p:ph type="body" sz="quarter" idx="11" hasCustomPrompt="1"/>
          </p:nvPr>
        </p:nvSpPr>
        <p:spPr>
          <a:xfrm>
            <a:off x="266701" y="5031656"/>
            <a:ext cx="11709400" cy="1013545"/>
          </a:xfrm>
          <a:prstGeom prst="rect">
            <a:avLst/>
          </a:prstGeom>
        </p:spPr>
        <p:txBody>
          <a:bodyPr>
            <a:noAutofit/>
          </a:bodyPr>
          <a:lstStyle>
            <a:lvl1pPr algn="ctr">
              <a:lnSpc>
                <a:spcPct val="100000"/>
              </a:lnSpc>
              <a:spcBef>
                <a:spcPts val="0"/>
              </a:spcBef>
              <a:spcAft>
                <a:spcPts val="0"/>
              </a:spcAft>
              <a:defRPr lang="en-AU" sz="6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Topic</a:t>
            </a:r>
            <a:endParaRPr lang="en-AU" dirty="0"/>
          </a:p>
        </p:txBody>
      </p:sp>
      <p:sp>
        <p:nvSpPr>
          <p:cNvPr id="2" name="Title 1">
            <a:extLst>
              <a:ext uri="{FF2B5EF4-FFF2-40B4-BE49-F238E27FC236}">
                <a16:creationId xmlns:a16="http://schemas.microsoft.com/office/drawing/2014/main" id="{E87450E2-950B-4E2F-AAC4-E09964D41CCF}"/>
              </a:ext>
            </a:extLst>
          </p:cNvPr>
          <p:cNvSpPr>
            <a:spLocks noGrp="1"/>
          </p:cNvSpPr>
          <p:nvPr>
            <p:ph type="title" hasCustomPrompt="1"/>
          </p:nvPr>
        </p:nvSpPr>
        <p:spPr>
          <a:xfrm>
            <a:off x="266702" y="1506305"/>
            <a:ext cx="11594373" cy="3017020"/>
          </a:xfrm>
        </p:spPr>
        <p:txBody>
          <a:bodyPr anchor="t"/>
          <a:lstStyle>
            <a:lvl1pPr>
              <a:defRPr sz="7200"/>
            </a:lvl1pPr>
          </a:lstStyle>
          <a:p>
            <a:pPr marL="0" lvl="0" indent="0" algn="ctr" defTabSz="914377" rtl="0" eaLnBrk="1" latinLnBrk="0" hangingPunct="1">
              <a:lnSpc>
                <a:spcPct val="100000"/>
              </a:lnSpc>
              <a:spcBef>
                <a:spcPts val="0"/>
              </a:spcBef>
              <a:spcAft>
                <a:spcPts val="0"/>
              </a:spcAft>
              <a:buFontTx/>
              <a:buNone/>
            </a:pPr>
            <a:r>
              <a:rPr lang="en-US" dirty="0"/>
              <a:t>Unit Number</a:t>
            </a:r>
            <a:br>
              <a:rPr lang="en-US" dirty="0"/>
            </a:br>
            <a:r>
              <a:rPr lang="en-US" dirty="0"/>
              <a:t>Unit Name</a:t>
            </a:r>
            <a:endParaRPr lang="en-AU" dirty="0"/>
          </a:p>
        </p:txBody>
      </p:sp>
    </p:spTree>
    <p:extLst>
      <p:ext uri="{BB962C8B-B14F-4D97-AF65-F5344CB8AC3E}">
        <p14:creationId xmlns:p14="http://schemas.microsoft.com/office/powerpoint/2010/main" val="303569519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hape Photo (2)">
    <p:spTree>
      <p:nvGrpSpPr>
        <p:cNvPr id="1" name=""/>
        <p:cNvGrpSpPr/>
        <p:nvPr/>
      </p:nvGrpSpPr>
      <p:grpSpPr>
        <a:xfrm>
          <a:off x="0" y="0"/>
          <a:ext cx="0" cy="0"/>
          <a:chOff x="0" y="0"/>
          <a:chExt cx="0" cy="0"/>
        </a:xfrm>
      </p:grpSpPr>
      <p:sp>
        <p:nvSpPr>
          <p:cNvPr id="26" name="Shape 26"/>
          <p:cNvSpPr>
            <a:spLocks noGrp="1"/>
          </p:cNvSpPr>
          <p:nvPr>
            <p:ph type="sldNum" sz="quarter" idx="2"/>
          </p:nvPr>
        </p:nvSpPr>
        <p:spPr>
          <a:xfrm>
            <a:off x="215635" y="303683"/>
            <a:ext cx="436679" cy="230832"/>
          </a:xfrm>
          <a:prstGeom prst="rect">
            <a:avLst/>
          </a:prstGeom>
        </p:spPr>
        <p:txBody>
          <a:bodyPr/>
          <a:lstStyle/>
          <a:p>
            <a:fld id="{86CB4B4D-7CA3-9044-876B-883B54F8677D}" type="slidenum">
              <a:t>‹#›</a:t>
            </a:fld>
            <a:endParaRPr/>
          </a:p>
        </p:txBody>
      </p:sp>
      <p:sp>
        <p:nvSpPr>
          <p:cNvPr id="13" name="Полилиния 12"/>
          <p:cNvSpPr>
            <a:spLocks noGrp="1"/>
          </p:cNvSpPr>
          <p:nvPr>
            <p:ph type="pic" sz="quarter" idx="14"/>
          </p:nvPr>
        </p:nvSpPr>
        <p:spPr>
          <a:xfrm>
            <a:off x="6458600" y="-13062"/>
            <a:ext cx="4984597" cy="6881852"/>
          </a:xfrm>
          <a:custGeom>
            <a:avLst/>
            <a:gdLst>
              <a:gd name="connsiteX0" fmla="*/ 1503648 w 9969194"/>
              <a:gd name="connsiteY0" fmla="*/ 0 h 13763703"/>
              <a:gd name="connsiteX1" fmla="*/ 5527552 w 9969194"/>
              <a:gd name="connsiteY1" fmla="*/ 0 h 13763703"/>
              <a:gd name="connsiteX2" fmla="*/ 5527552 w 9969194"/>
              <a:gd name="connsiteY2" fmla="*/ 1227909 h 13763703"/>
              <a:gd name="connsiteX3" fmla="*/ 7022614 w 9969194"/>
              <a:gd name="connsiteY3" fmla="*/ 1227909 h 13763703"/>
              <a:gd name="connsiteX4" fmla="*/ 7022614 w 9969194"/>
              <a:gd name="connsiteY4" fmla="*/ 2794727 h 13763703"/>
              <a:gd name="connsiteX5" fmla="*/ 9969194 w 9969194"/>
              <a:gd name="connsiteY5" fmla="*/ 2794727 h 13763703"/>
              <a:gd name="connsiteX6" fmla="*/ 9969194 w 9969194"/>
              <a:gd name="connsiteY6" fmla="*/ 5957026 h 13763703"/>
              <a:gd name="connsiteX7" fmla="*/ 8950610 w 9969194"/>
              <a:gd name="connsiteY7" fmla="*/ 5957026 h 13763703"/>
              <a:gd name="connsiteX8" fmla="*/ 8950610 w 9969194"/>
              <a:gd name="connsiteY8" fmla="*/ 12565789 h 13763703"/>
              <a:gd name="connsiteX9" fmla="*/ 1869952 w 9969194"/>
              <a:gd name="connsiteY9" fmla="*/ 12565789 h 13763703"/>
              <a:gd name="connsiteX10" fmla="*/ 1869952 w 9969194"/>
              <a:gd name="connsiteY10" fmla="*/ 13763703 h 13763703"/>
              <a:gd name="connsiteX11" fmla="*/ 0 w 9969194"/>
              <a:gd name="connsiteY11" fmla="*/ 13763703 h 13763703"/>
              <a:gd name="connsiteX12" fmla="*/ 0 w 9969194"/>
              <a:gd name="connsiteY12" fmla="*/ 12096207 h 13763703"/>
              <a:gd name="connsiteX13" fmla="*/ 1503648 w 9969194"/>
              <a:gd name="connsiteY13" fmla="*/ 12096207 h 13763703"/>
              <a:gd name="connsiteX14" fmla="*/ 1503648 w 9969194"/>
              <a:gd name="connsiteY14" fmla="*/ 5147401 h 13763703"/>
              <a:gd name="connsiteX15" fmla="*/ 6808482 w 9969194"/>
              <a:gd name="connsiteY15" fmla="*/ 5147401 h 13763703"/>
              <a:gd name="connsiteX16" fmla="*/ 6808482 w 9969194"/>
              <a:gd name="connsiteY16" fmla="*/ 3088415 h 13763703"/>
              <a:gd name="connsiteX17" fmla="*/ 5160598 w 9969194"/>
              <a:gd name="connsiteY17" fmla="*/ 3088415 h 13763703"/>
              <a:gd name="connsiteX18" fmla="*/ 5160598 w 9969194"/>
              <a:gd name="connsiteY18" fmla="*/ 1436915 h 13763703"/>
              <a:gd name="connsiteX19" fmla="*/ 1503648 w 9969194"/>
              <a:gd name="connsiteY19" fmla="*/ 1436915 h 137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9194" h="13763703">
                <a:moveTo>
                  <a:pt x="1503648" y="0"/>
                </a:moveTo>
                <a:lnTo>
                  <a:pt x="5527552" y="0"/>
                </a:lnTo>
                <a:lnTo>
                  <a:pt x="5527552" y="1227909"/>
                </a:lnTo>
                <a:lnTo>
                  <a:pt x="7022614" y="1227909"/>
                </a:lnTo>
                <a:lnTo>
                  <a:pt x="7022614" y="2794727"/>
                </a:lnTo>
                <a:lnTo>
                  <a:pt x="9969194" y="2794727"/>
                </a:lnTo>
                <a:lnTo>
                  <a:pt x="9969194" y="5957026"/>
                </a:lnTo>
                <a:lnTo>
                  <a:pt x="8950610" y="5957026"/>
                </a:lnTo>
                <a:lnTo>
                  <a:pt x="8950610" y="12565789"/>
                </a:lnTo>
                <a:lnTo>
                  <a:pt x="1869952" y="12565789"/>
                </a:lnTo>
                <a:lnTo>
                  <a:pt x="1869952" y="13763703"/>
                </a:lnTo>
                <a:lnTo>
                  <a:pt x="0" y="13763703"/>
                </a:lnTo>
                <a:lnTo>
                  <a:pt x="0" y="12096207"/>
                </a:lnTo>
                <a:lnTo>
                  <a:pt x="1503648" y="12096207"/>
                </a:lnTo>
                <a:lnTo>
                  <a:pt x="1503648" y="5147401"/>
                </a:lnTo>
                <a:lnTo>
                  <a:pt x="6808482" y="5147401"/>
                </a:lnTo>
                <a:lnTo>
                  <a:pt x="6808482" y="3088415"/>
                </a:lnTo>
                <a:lnTo>
                  <a:pt x="5160598" y="3088415"/>
                </a:lnTo>
                <a:lnTo>
                  <a:pt x="5160598" y="1436915"/>
                </a:lnTo>
                <a:lnTo>
                  <a:pt x="1503648" y="1436915"/>
                </a:lnTo>
                <a:close/>
              </a:path>
            </a:pathLst>
          </a:custGeom>
          <a:solidFill>
            <a:schemeClr val="bg1">
              <a:lumMod val="85000"/>
            </a:schemeClr>
          </a:solidFill>
          <a:ln w="3175">
            <a:miter lim="400000"/>
          </a:ln>
          <a:extLst>
            <a:ext uri="{C572A759-6A51-4108-AA02-DFA0A04FC94B}">
              <ma14:wrappingTextBoxFlag xmlns="" xmlns:ma14="http://schemas.microsoft.com/office/mac/drawingml/2011/main" val="1"/>
            </a:ext>
          </a:extLst>
        </p:spPr>
        <p:txBody>
          <a:bodyPr wrap="square">
            <a:noAutofit/>
          </a:bodyPr>
          <a:lstStyle/>
          <a:p>
            <a:r>
              <a:rPr lang="en-US"/>
              <a:t>Click icon to add picture</a:t>
            </a:r>
          </a:p>
        </p:txBody>
      </p:sp>
    </p:spTree>
    <p:extLst>
      <p:ext uri="{BB962C8B-B14F-4D97-AF65-F5344CB8AC3E}">
        <p14:creationId xmlns:p14="http://schemas.microsoft.com/office/powerpoint/2010/main" val="392182344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copy &amp; photo left">
    <p:spTree>
      <p:nvGrpSpPr>
        <p:cNvPr id="1" name=""/>
        <p:cNvGrpSpPr/>
        <p:nvPr/>
      </p:nvGrpSpPr>
      <p:grpSpPr>
        <a:xfrm>
          <a:off x="0" y="0"/>
          <a:ext cx="0" cy="0"/>
          <a:chOff x="0" y="0"/>
          <a:chExt cx="0" cy="0"/>
        </a:xfrm>
      </p:grpSpPr>
      <p:sp>
        <p:nvSpPr>
          <p:cNvPr id="6" name="Рисунок 4">
            <a:extLst>
              <a:ext uri="{FF2B5EF4-FFF2-40B4-BE49-F238E27FC236}">
                <a16:creationId xmlns:a16="http://schemas.microsoft.com/office/drawing/2014/main" id="{1F03DD34-7D81-48AB-A09A-CC4E0707C0C5}"/>
              </a:ext>
            </a:extLst>
          </p:cNvPr>
          <p:cNvSpPr>
            <a:spLocks noGrp="1"/>
          </p:cNvSpPr>
          <p:nvPr>
            <p:ph type="pic" sz="quarter" idx="13"/>
          </p:nvPr>
        </p:nvSpPr>
        <p:spPr>
          <a:xfrm>
            <a:off x="6686246" y="333971"/>
            <a:ext cx="5178287" cy="6138248"/>
          </a:xfrm>
          <a:solidFill>
            <a:schemeClr val="bg1">
              <a:lumMod val="85000"/>
            </a:schemeClr>
          </a:solidFill>
        </p:spPr>
      </p:sp>
      <p:sp>
        <p:nvSpPr>
          <p:cNvPr id="9" name="Title 1">
            <a:extLst>
              <a:ext uri="{FF2B5EF4-FFF2-40B4-BE49-F238E27FC236}">
                <a16:creationId xmlns:a16="http://schemas.microsoft.com/office/drawing/2014/main" id="{D0A9EEAB-7A05-4174-8E65-319F7A1970C9}"/>
              </a:ext>
            </a:extLst>
          </p:cNvPr>
          <p:cNvSpPr>
            <a:spLocks noGrp="1"/>
          </p:cNvSpPr>
          <p:nvPr>
            <p:ph type="title"/>
          </p:nvPr>
        </p:nvSpPr>
        <p:spPr>
          <a:xfrm>
            <a:off x="660400" y="457201"/>
            <a:ext cx="5435600" cy="1384300"/>
          </a:xfrm>
        </p:spPr>
        <p:txBody>
          <a:bodyPr anchor="t">
            <a:noAutofit/>
          </a:bodyPr>
          <a:lstStyle>
            <a:lvl1pPr>
              <a:defRPr sz="3600"/>
            </a:lvl1pPr>
          </a:lstStyle>
          <a:p>
            <a:r>
              <a:rPr lang="en-US"/>
              <a:t>Click to edit Master title style</a:t>
            </a:r>
            <a:endParaRPr lang="en-GB" dirty="0"/>
          </a:p>
        </p:txBody>
      </p:sp>
      <p:sp>
        <p:nvSpPr>
          <p:cNvPr id="10" name="Text Placeholder 5">
            <a:extLst>
              <a:ext uri="{FF2B5EF4-FFF2-40B4-BE49-F238E27FC236}">
                <a16:creationId xmlns:a16="http://schemas.microsoft.com/office/drawing/2014/main" id="{26CB2508-FAF2-4BB9-85CF-E4EACBDDD8BE}"/>
              </a:ext>
            </a:extLst>
          </p:cNvPr>
          <p:cNvSpPr>
            <a:spLocks noGrp="1"/>
          </p:cNvSpPr>
          <p:nvPr>
            <p:ph type="body" sz="quarter" idx="11"/>
          </p:nvPr>
        </p:nvSpPr>
        <p:spPr>
          <a:xfrm>
            <a:off x="660400" y="2082801"/>
            <a:ext cx="5435600" cy="4010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6914173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073" y="408427"/>
            <a:ext cx="9919028" cy="793840"/>
          </a:xfrm>
        </p:spPr>
        <p:txBody>
          <a:bodyPr anchor="t">
            <a:noAutofit/>
          </a:bodyPr>
          <a:lstStyle>
            <a:lvl1pPr>
              <a:lnSpc>
                <a:spcPct val="100000"/>
              </a:lnSpc>
              <a:defRPr lang="en-US" sz="4000" b="1" i="0" u="none" strike="noStrike" cap="none" spc="151" baseline="0" dirty="0">
                <a:ln>
                  <a:noFill/>
                </a:ln>
                <a:solidFill>
                  <a:srgbClr val="990033"/>
                </a:solidFill>
                <a:uFillTx/>
                <a:latin typeface="Gotham Narrow"/>
                <a:ea typeface="Gotham Narrow"/>
                <a:cs typeface="Gotham Narrow"/>
                <a:sym typeface="Bebas"/>
              </a:defRPr>
            </a:lvl1pPr>
          </a:lstStyle>
          <a:p>
            <a:r>
              <a:rPr lang="en-US"/>
              <a:t>Click to edit Master title style</a:t>
            </a:r>
            <a:endParaRPr lang="en-US" dirty="0"/>
          </a:p>
        </p:txBody>
      </p:sp>
      <p:sp>
        <p:nvSpPr>
          <p:cNvPr id="3" name="Content Placeholder 2"/>
          <p:cNvSpPr>
            <a:spLocks noGrp="1"/>
          </p:cNvSpPr>
          <p:nvPr>
            <p:ph idx="1"/>
          </p:nvPr>
        </p:nvSpPr>
        <p:spPr>
          <a:xfrm>
            <a:off x="660237" y="1371601"/>
            <a:ext cx="10871529" cy="4762500"/>
          </a:xfrm>
        </p:spPr>
        <p:txBody>
          <a:bodyPr/>
          <a:lstStyle>
            <a:lvl1pPr marL="0">
              <a:lnSpc>
                <a:spcPct val="150000"/>
              </a:lnSpc>
              <a:spcAft>
                <a:spcPts val="900"/>
              </a:spcAft>
              <a:defRPr sz="2400" b="1" i="0">
                <a:solidFill>
                  <a:schemeClr val="tx1"/>
                </a:solidFill>
                <a:latin typeface="+mj-lt"/>
                <a:ea typeface="Gotham Narrow Bold"/>
                <a:cs typeface="Gotham Narrow Bold"/>
              </a:defRPr>
            </a:lvl1pPr>
            <a:lvl2pPr marL="0" indent="0">
              <a:lnSpc>
                <a:spcPts val="2000"/>
              </a:lnSpc>
              <a:spcAft>
                <a:spcPts val="1500"/>
              </a:spcAft>
              <a:buFont typeface="Arial" charset="0"/>
              <a:buNone/>
              <a:tabLst/>
              <a:defRPr lang="en-AU" sz="2000" b="0" i="0" u="none" strike="noStrike" cap="none" spc="0" baseline="0" dirty="0" smtClean="0">
                <a:ln>
                  <a:noFill/>
                </a:ln>
                <a:solidFill>
                  <a:srgbClr val="3A3537"/>
                </a:solidFill>
                <a:uFillTx/>
                <a:latin typeface="Open Sans" panose="020B0606030504020204" pitchFamily="34" charset="0"/>
                <a:ea typeface="Open Sans" panose="020B0606030504020204" pitchFamily="34" charset="0"/>
                <a:cs typeface="Open Sans" panose="020B0606030504020204" pitchFamily="34" charset="0"/>
                <a:sym typeface="Avenir Book"/>
              </a:defRPr>
            </a:lvl2pPr>
            <a:lvl3pPr marL="0">
              <a:lnSpc>
                <a:spcPts val="1400"/>
              </a:lnSpc>
              <a:spcAft>
                <a:spcPts val="300"/>
              </a:spcAft>
              <a:defRPr sz="1200" b="0" i="0">
                <a:latin typeface="Gotham Narrow Book" charset="0"/>
                <a:ea typeface="Gotham Narrow Book" charset="0"/>
                <a:cs typeface="Gotham Narrow Book" charset="0"/>
              </a:defRPr>
            </a:lvl3pPr>
            <a:lvl4pPr>
              <a:defRPr>
                <a:latin typeface="Chronicle Text G1 Roman" charset="0"/>
              </a:defRPr>
            </a:lvl4pPr>
            <a:lvl5pPr>
              <a:defRPr>
                <a:latin typeface="Chronicle Text G1 Roman" charset="0"/>
              </a:defRPr>
            </a:lvl5pPr>
          </a:lstStyle>
          <a:p>
            <a:pPr marL="0" marR="0" lvl="0" indent="0" algn="l" defTabSz="412740" rtl="0" eaLnBrk="1" fontAlgn="auto" latinLnBrk="0" hangingPunct="1">
              <a:lnSpc>
                <a:spcPts val="2000"/>
              </a:lnSpc>
              <a:spcBef>
                <a:spcPts val="0"/>
              </a:spcBef>
              <a:spcAft>
                <a:spcPts val="1500"/>
              </a:spcAft>
              <a:buClrTx/>
              <a:buSzTx/>
              <a:buFont typeface="Arial" charset="0"/>
              <a:buNone/>
              <a:tabLst/>
              <a:defRPr/>
            </a:pPr>
            <a:r>
              <a:rPr lang="en-US"/>
              <a:t>Click to edit Master text styles</a:t>
            </a:r>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endParaRPr lang="en-AU" dirty="0"/>
          </a:p>
        </p:txBody>
      </p:sp>
      <p:sp>
        <p:nvSpPr>
          <p:cNvPr id="6" name="Slide Number Placeholder 5"/>
          <p:cNvSpPr>
            <a:spLocks noGrp="1"/>
          </p:cNvSpPr>
          <p:nvPr>
            <p:ph type="sldNum" sz="quarter" idx="12"/>
          </p:nvPr>
        </p:nvSpPr>
        <p:spPr/>
        <p:txBody>
          <a:bodyPr/>
          <a:lstStyle>
            <a:lvl1pPr algn="r">
              <a:defRPr b="1" i="0">
                <a:latin typeface="Gotham Narrow" charset="0"/>
                <a:ea typeface="Gotham Narrow" charset="0"/>
                <a:cs typeface="Gotham Narrow" charset="0"/>
              </a:defRPr>
            </a:lvl1pPr>
          </a:lstStyle>
          <a:p>
            <a:endParaRPr lang="en-AU" dirty="0">
              <a:latin typeface="Gotham Narrow Bold" pitchFamily="50" charset="0"/>
            </a:endParaRPr>
          </a:p>
        </p:txBody>
      </p:sp>
    </p:spTree>
    <p:extLst>
      <p:ext uri="{BB962C8B-B14F-4D97-AF65-F5344CB8AC3E}">
        <p14:creationId xmlns:p14="http://schemas.microsoft.com/office/powerpoint/2010/main" val="539828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nd Slide v1">
    <p:bg>
      <p:bgPr>
        <a:solidFill>
          <a:srgbClr val="990033"/>
        </a:solidFill>
        <a:effectLst/>
      </p:bgPr>
    </p:bg>
    <p:spTree>
      <p:nvGrpSpPr>
        <p:cNvPr id="1" name=""/>
        <p:cNvGrpSpPr/>
        <p:nvPr/>
      </p:nvGrpSpPr>
      <p:grpSpPr>
        <a:xfrm>
          <a:off x="0" y="0"/>
          <a:ext cx="0" cy="0"/>
          <a:chOff x="0" y="0"/>
          <a:chExt cx="0" cy="0"/>
        </a:xfrm>
      </p:grpSpPr>
      <p:pic>
        <p:nvPicPr>
          <p:cNvPr id="3" name="Picture 2" descr="Decorative ">
            <a:extLst>
              <a:ext uri="{FF2B5EF4-FFF2-40B4-BE49-F238E27FC236}">
                <a16:creationId xmlns:a16="http://schemas.microsoft.com/office/drawing/2014/main" id="{C3B7C749-7836-49F2-8652-225F660A8D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2585" y="1202267"/>
            <a:ext cx="3166831" cy="3951471"/>
          </a:xfrm>
          <a:prstGeom prst="rect">
            <a:avLst/>
          </a:prstGeom>
        </p:spPr>
      </p:pic>
      <p:sp>
        <p:nvSpPr>
          <p:cNvPr id="9" name="TextBox 8">
            <a:extLst>
              <a:ext uri="{FF2B5EF4-FFF2-40B4-BE49-F238E27FC236}">
                <a16:creationId xmlns:a16="http://schemas.microsoft.com/office/drawing/2014/main" id="{ED5ABB4D-5E42-4187-806D-4165665E3959}"/>
              </a:ext>
            </a:extLst>
          </p:cNvPr>
          <p:cNvSpPr txBox="1"/>
          <p:nvPr userDrawn="1"/>
        </p:nvSpPr>
        <p:spPr>
          <a:xfrm>
            <a:off x="0" y="5317179"/>
            <a:ext cx="12192000" cy="95410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WESTERNSYDNEY.EDU.AU</a:t>
            </a:r>
          </a:p>
          <a:p>
            <a:endParaRPr lang="en-AU" sz="2400" dirty="0"/>
          </a:p>
        </p:txBody>
      </p:sp>
      <p:sp>
        <p:nvSpPr>
          <p:cNvPr id="4" name="Title 3">
            <a:extLst>
              <a:ext uri="{FF2B5EF4-FFF2-40B4-BE49-F238E27FC236}">
                <a16:creationId xmlns:a16="http://schemas.microsoft.com/office/drawing/2014/main" id="{977CEBBA-D9C2-4FFE-9A6F-C3AE3A56B384}"/>
              </a:ext>
            </a:extLst>
          </p:cNvPr>
          <p:cNvSpPr>
            <a:spLocks noGrp="1"/>
          </p:cNvSpPr>
          <p:nvPr>
            <p:ph type="title"/>
          </p:nvPr>
        </p:nvSpPr>
        <p:spPr>
          <a:xfrm>
            <a:off x="0" y="-640080"/>
            <a:ext cx="11434272" cy="640080"/>
          </a:xfrm>
        </p:spPr>
        <p:txBody>
          <a:bodyPr/>
          <a:lstStyle/>
          <a:p>
            <a:r>
              <a:rPr lang="en-US"/>
              <a:t>Click to edit Master title style</a:t>
            </a:r>
            <a:endParaRPr lang="en-AU" dirty="0"/>
          </a:p>
        </p:txBody>
      </p:sp>
    </p:spTree>
    <p:extLst>
      <p:ext uri="{BB962C8B-B14F-4D97-AF65-F5344CB8AC3E}">
        <p14:creationId xmlns:p14="http://schemas.microsoft.com/office/powerpoint/2010/main" val="176611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A5E6-91E7-4F70-8D00-6C98F763B81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57B9D86-B85F-46B8-987C-A4960612BF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74064FA-C027-45E5-939C-98A0E428D0B5}"/>
              </a:ext>
            </a:extLst>
          </p:cNvPr>
          <p:cNvSpPr>
            <a:spLocks noGrp="1"/>
          </p:cNvSpPr>
          <p:nvPr>
            <p:ph type="dt" sz="half" idx="10"/>
          </p:nvPr>
        </p:nvSpPr>
        <p:spPr/>
        <p:txBody>
          <a:bodyPr/>
          <a:lstStyle/>
          <a:p>
            <a:fld id="{43FBA730-C35E-4F4F-A93F-2A6643D0DE14}" type="datetimeFigureOut">
              <a:rPr lang="en-AU" smtClean="0"/>
              <a:t>20/10/2022</a:t>
            </a:fld>
            <a:endParaRPr lang="en-AU"/>
          </a:p>
        </p:txBody>
      </p:sp>
      <p:sp>
        <p:nvSpPr>
          <p:cNvPr id="5" name="Footer Placeholder 4">
            <a:extLst>
              <a:ext uri="{FF2B5EF4-FFF2-40B4-BE49-F238E27FC236}">
                <a16:creationId xmlns:a16="http://schemas.microsoft.com/office/drawing/2014/main" id="{79E70A09-D699-490F-B276-EF6DAE402BF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DA7F7E1-29C0-4913-851F-20164FD5DD30}"/>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99999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1FFC-719F-46A8-895A-A413C73CE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B00CC9E-3528-4D85-82D0-00EAE17A6A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DCBE38-2D0F-424A-81A3-6A25DD2C07AD}"/>
              </a:ext>
            </a:extLst>
          </p:cNvPr>
          <p:cNvSpPr>
            <a:spLocks noGrp="1"/>
          </p:cNvSpPr>
          <p:nvPr>
            <p:ph type="dt" sz="half" idx="10"/>
          </p:nvPr>
        </p:nvSpPr>
        <p:spPr/>
        <p:txBody>
          <a:bodyPr/>
          <a:lstStyle/>
          <a:p>
            <a:fld id="{43FBA730-C35E-4F4F-A93F-2A6643D0DE14}" type="datetimeFigureOut">
              <a:rPr lang="en-AU" smtClean="0"/>
              <a:t>20/10/2022</a:t>
            </a:fld>
            <a:endParaRPr lang="en-AU"/>
          </a:p>
        </p:txBody>
      </p:sp>
      <p:sp>
        <p:nvSpPr>
          <p:cNvPr id="5" name="Footer Placeholder 4">
            <a:extLst>
              <a:ext uri="{FF2B5EF4-FFF2-40B4-BE49-F238E27FC236}">
                <a16:creationId xmlns:a16="http://schemas.microsoft.com/office/drawing/2014/main" id="{583369DF-C2BA-475E-8E08-D3FD18DB31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B55A33A-35EF-4D11-B4EB-D3A4610A3110}"/>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759529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D96D0-FB44-4BA7-B4D8-75A28B3F4D9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FA2568A-01A9-44D0-9FA6-29E1DDE4F9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99A217E-3363-439D-9579-59A1714924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C733B1E-B56B-45BE-ABEF-611731666BA9}"/>
              </a:ext>
            </a:extLst>
          </p:cNvPr>
          <p:cNvSpPr>
            <a:spLocks noGrp="1"/>
          </p:cNvSpPr>
          <p:nvPr>
            <p:ph type="dt" sz="half" idx="10"/>
          </p:nvPr>
        </p:nvSpPr>
        <p:spPr/>
        <p:txBody>
          <a:bodyPr/>
          <a:lstStyle/>
          <a:p>
            <a:fld id="{43FBA730-C35E-4F4F-A93F-2A6643D0DE14}" type="datetimeFigureOut">
              <a:rPr lang="en-AU" smtClean="0"/>
              <a:t>20/10/2022</a:t>
            </a:fld>
            <a:endParaRPr lang="en-AU"/>
          </a:p>
        </p:txBody>
      </p:sp>
      <p:sp>
        <p:nvSpPr>
          <p:cNvPr id="6" name="Footer Placeholder 5">
            <a:extLst>
              <a:ext uri="{FF2B5EF4-FFF2-40B4-BE49-F238E27FC236}">
                <a16:creationId xmlns:a16="http://schemas.microsoft.com/office/drawing/2014/main" id="{D8D00BB1-8A35-4B3F-9ACD-0A8B08CEFAA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B352376-7860-4871-8CAC-D404E0E40655}"/>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77044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037D3-D83C-4D79-A1B0-6A791EECBE9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092091A-C424-4E8E-89F1-F50906AC2F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E64E6E-1B69-4CF3-9DDD-97332FC275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66ED257-0898-4000-8AF4-3A54A9BB49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F828F6-F2C4-46C0-9BE0-C7741DCA29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9F4A90A-1E73-4F8E-96F0-CAA4B53DA967}"/>
              </a:ext>
            </a:extLst>
          </p:cNvPr>
          <p:cNvSpPr>
            <a:spLocks noGrp="1"/>
          </p:cNvSpPr>
          <p:nvPr>
            <p:ph type="dt" sz="half" idx="10"/>
          </p:nvPr>
        </p:nvSpPr>
        <p:spPr/>
        <p:txBody>
          <a:bodyPr/>
          <a:lstStyle/>
          <a:p>
            <a:fld id="{43FBA730-C35E-4F4F-A93F-2A6643D0DE14}" type="datetimeFigureOut">
              <a:rPr lang="en-AU" smtClean="0"/>
              <a:t>20/10/2022</a:t>
            </a:fld>
            <a:endParaRPr lang="en-AU"/>
          </a:p>
        </p:txBody>
      </p:sp>
      <p:sp>
        <p:nvSpPr>
          <p:cNvPr id="8" name="Footer Placeholder 7">
            <a:extLst>
              <a:ext uri="{FF2B5EF4-FFF2-40B4-BE49-F238E27FC236}">
                <a16:creationId xmlns:a16="http://schemas.microsoft.com/office/drawing/2014/main" id="{E13CBB45-88AF-482E-B868-779344B3C04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B316877-2650-420E-80DE-A9D549993EF0}"/>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110118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14F70-7F78-4B80-83D4-F9074CE97D4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5D8751E-2606-44F8-924D-6000CD2A6D37}"/>
              </a:ext>
            </a:extLst>
          </p:cNvPr>
          <p:cNvSpPr>
            <a:spLocks noGrp="1"/>
          </p:cNvSpPr>
          <p:nvPr>
            <p:ph type="dt" sz="half" idx="10"/>
          </p:nvPr>
        </p:nvSpPr>
        <p:spPr/>
        <p:txBody>
          <a:bodyPr/>
          <a:lstStyle/>
          <a:p>
            <a:fld id="{43FBA730-C35E-4F4F-A93F-2A6643D0DE14}" type="datetimeFigureOut">
              <a:rPr lang="en-AU" smtClean="0"/>
              <a:t>20/10/2022</a:t>
            </a:fld>
            <a:endParaRPr lang="en-AU"/>
          </a:p>
        </p:txBody>
      </p:sp>
      <p:sp>
        <p:nvSpPr>
          <p:cNvPr id="4" name="Footer Placeholder 3">
            <a:extLst>
              <a:ext uri="{FF2B5EF4-FFF2-40B4-BE49-F238E27FC236}">
                <a16:creationId xmlns:a16="http://schemas.microsoft.com/office/drawing/2014/main" id="{CA296749-0300-470F-BED8-35DB06AB4DD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F9D8CB2-08DE-4996-AB20-48E5F8236B12}"/>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312173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5A2302-D475-4395-9150-2ADB9570C380}"/>
              </a:ext>
            </a:extLst>
          </p:cNvPr>
          <p:cNvSpPr>
            <a:spLocks noGrp="1"/>
          </p:cNvSpPr>
          <p:nvPr>
            <p:ph type="dt" sz="half" idx="10"/>
          </p:nvPr>
        </p:nvSpPr>
        <p:spPr/>
        <p:txBody>
          <a:bodyPr/>
          <a:lstStyle/>
          <a:p>
            <a:fld id="{43FBA730-C35E-4F4F-A93F-2A6643D0DE14}" type="datetimeFigureOut">
              <a:rPr lang="en-AU" smtClean="0"/>
              <a:t>20/10/2022</a:t>
            </a:fld>
            <a:endParaRPr lang="en-AU"/>
          </a:p>
        </p:txBody>
      </p:sp>
      <p:sp>
        <p:nvSpPr>
          <p:cNvPr id="3" name="Footer Placeholder 2">
            <a:extLst>
              <a:ext uri="{FF2B5EF4-FFF2-40B4-BE49-F238E27FC236}">
                <a16:creationId xmlns:a16="http://schemas.microsoft.com/office/drawing/2014/main" id="{C9D2E075-21AE-4AB4-91A0-DDC67010435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87385BC-24E8-49B9-BBDC-551CF9003888}"/>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3042699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E63B-B394-4D91-8EAE-87FEEFFC01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FA3EF18-048D-4118-905E-405C59A707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F7F76B1-5C2F-48D2-99FA-E0B3E2F45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9531DA-0343-4B92-ABFC-61CAB19E7DAF}"/>
              </a:ext>
            </a:extLst>
          </p:cNvPr>
          <p:cNvSpPr>
            <a:spLocks noGrp="1"/>
          </p:cNvSpPr>
          <p:nvPr>
            <p:ph type="dt" sz="half" idx="10"/>
          </p:nvPr>
        </p:nvSpPr>
        <p:spPr/>
        <p:txBody>
          <a:bodyPr/>
          <a:lstStyle/>
          <a:p>
            <a:fld id="{43FBA730-C35E-4F4F-A93F-2A6643D0DE14}" type="datetimeFigureOut">
              <a:rPr lang="en-AU" smtClean="0"/>
              <a:t>20/10/2022</a:t>
            </a:fld>
            <a:endParaRPr lang="en-AU"/>
          </a:p>
        </p:txBody>
      </p:sp>
      <p:sp>
        <p:nvSpPr>
          <p:cNvPr id="6" name="Footer Placeholder 5">
            <a:extLst>
              <a:ext uri="{FF2B5EF4-FFF2-40B4-BE49-F238E27FC236}">
                <a16:creationId xmlns:a16="http://schemas.microsoft.com/office/drawing/2014/main" id="{D9719CC3-9962-4168-AA18-99739A85C49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E8EA1EF-DB24-4488-9069-8EAE3046E2D5}"/>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87741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7ACE-57EA-41D4-832D-1E8144300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41F884B-C755-467B-B0CB-E77C528E4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ED8172D-1135-4D13-813F-5769A836F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94E66-A294-41F0-B645-57999A6310D1}"/>
              </a:ext>
            </a:extLst>
          </p:cNvPr>
          <p:cNvSpPr>
            <a:spLocks noGrp="1"/>
          </p:cNvSpPr>
          <p:nvPr>
            <p:ph type="dt" sz="half" idx="10"/>
          </p:nvPr>
        </p:nvSpPr>
        <p:spPr/>
        <p:txBody>
          <a:bodyPr/>
          <a:lstStyle/>
          <a:p>
            <a:fld id="{43FBA730-C35E-4F4F-A93F-2A6643D0DE14}" type="datetimeFigureOut">
              <a:rPr lang="en-AU" smtClean="0"/>
              <a:t>20/10/2022</a:t>
            </a:fld>
            <a:endParaRPr lang="en-AU"/>
          </a:p>
        </p:txBody>
      </p:sp>
      <p:sp>
        <p:nvSpPr>
          <p:cNvPr id="6" name="Footer Placeholder 5">
            <a:extLst>
              <a:ext uri="{FF2B5EF4-FFF2-40B4-BE49-F238E27FC236}">
                <a16:creationId xmlns:a16="http://schemas.microsoft.com/office/drawing/2014/main" id="{D22CE448-BC6D-43E9-AA3B-F62953ABEE4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E3F64C3-BA6D-4DC0-8C84-0C316B909551}"/>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147464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F6CAA-28AE-4E90-90C6-8728991854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4FDD96D-2798-4B78-BCA7-C0092D67D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CA1D4CC-09DE-435E-9E32-7EDAC5F2C6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BA730-C35E-4F4F-A93F-2A6643D0DE14}" type="datetimeFigureOut">
              <a:rPr lang="en-AU" smtClean="0"/>
              <a:t>20/10/2022</a:t>
            </a:fld>
            <a:endParaRPr lang="en-AU"/>
          </a:p>
        </p:txBody>
      </p:sp>
      <p:sp>
        <p:nvSpPr>
          <p:cNvPr id="5" name="Footer Placeholder 4">
            <a:extLst>
              <a:ext uri="{FF2B5EF4-FFF2-40B4-BE49-F238E27FC236}">
                <a16:creationId xmlns:a16="http://schemas.microsoft.com/office/drawing/2014/main" id="{01476DF5-4581-4819-9C07-ECC2074BA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09ED1E6-CE4C-4DC0-A882-A6D9AF1EB7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C8971-0770-4B83-B864-7EF3C1220F51}" type="slidenum">
              <a:rPr lang="en-AU" smtClean="0"/>
              <a:t>‹#›</a:t>
            </a:fld>
            <a:endParaRPr lang="en-AU"/>
          </a:p>
        </p:txBody>
      </p:sp>
    </p:spTree>
    <p:extLst>
      <p:ext uri="{BB962C8B-B14F-4D97-AF65-F5344CB8AC3E}">
        <p14:creationId xmlns:p14="http://schemas.microsoft.com/office/powerpoint/2010/main" val="3050898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8"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tmp"/><Relationship Id="rId3" Type="http://schemas.openxmlformats.org/officeDocument/2006/relationships/hyperlink" Target="https://www.westernsydney.edu.au/digital_futures/dft/services_and_resources/Learning_Futures_Online_Workshops/LF_Workshop_Schedule" TargetMode="External"/><Relationship Id="rId7" Type="http://schemas.openxmlformats.org/officeDocument/2006/relationships/hyperlink" Target="https://www.westernsydney.edu.au/learning_futures/home/teaching_support/DigitalLearning"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hyperlink" Target="https://outlook.office365.com/owa/calendar/DigitalLearningSupport101@westernsydneyedu.onmicrosoft.com/bookings/s/Zdai0b_bUk6ADvEtAmGWRQ2" TargetMode="External"/><Relationship Id="rId5" Type="http://schemas.openxmlformats.org/officeDocument/2006/relationships/hyperlink" Target="https://www.vision6.com.au/ch/81515/17x4f/2480098/QW5osZGhHEkPlUAGUtbtIWjh10z4kGwgOKuNgwSf.html" TargetMode="External"/><Relationship Id="rId4" Type="http://schemas.openxmlformats.org/officeDocument/2006/relationships/hyperlink" Target="https://lf.westernsydney.edu.au/suppor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428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61609-388A-43CC-8BD1-DEE4F0C08014}"/>
              </a:ext>
            </a:extLst>
          </p:cNvPr>
          <p:cNvSpPr>
            <a:spLocks noGrp="1"/>
          </p:cNvSpPr>
          <p:nvPr>
            <p:ph type="title"/>
          </p:nvPr>
        </p:nvSpPr>
        <p:spPr>
          <a:xfrm>
            <a:off x="272303" y="285907"/>
            <a:ext cx="7324271" cy="808108"/>
          </a:xfrm>
        </p:spPr>
        <p:txBody>
          <a:bodyPr/>
          <a:lstStyle/>
          <a:p>
            <a:pPr rtl="0" eaLnBrk="1" fontAlgn="auto" latinLnBrk="0" hangingPunct="1"/>
            <a:r>
              <a:rPr lang="en-AU" sz="4800" spc="151" dirty="0">
                <a:solidFill>
                  <a:srgbClr val="990033"/>
                </a:solidFill>
              </a:rPr>
              <a:t>Further information </a:t>
            </a:r>
            <a:endParaRPr lang="en-AU" b="0" noProof="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4" name="Text Placeholder 3"/>
          <p:cNvSpPr>
            <a:spLocks noGrp="1"/>
          </p:cNvSpPr>
          <p:nvPr>
            <p:ph type="body" sz="quarter" idx="11"/>
          </p:nvPr>
        </p:nvSpPr>
        <p:spPr>
          <a:xfrm>
            <a:off x="378320" y="1386094"/>
            <a:ext cx="6632080" cy="4408869"/>
          </a:xfrm>
          <a:prstGeom prst="rect">
            <a:avLst/>
          </a:prstGeom>
        </p:spPr>
        <p:txBody>
          <a:bodyPr>
            <a:noAutofit/>
          </a:bodyPr>
          <a:lstStyle/>
          <a:p>
            <a:pPr hangingPunct="1"/>
            <a:r>
              <a:rPr lang="en-AU" sz="2400" dirty="0"/>
              <a:t>You can also find other </a:t>
            </a:r>
            <a:r>
              <a:rPr lang="en-AU" sz="2400" b="1" dirty="0"/>
              <a:t>Training Sessions </a:t>
            </a:r>
            <a:r>
              <a:rPr lang="en-AU" sz="2400" dirty="0"/>
              <a:t>on the </a:t>
            </a:r>
            <a:r>
              <a:rPr lang="en-AU" sz="240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Learning Futures Workshop Schedule </a:t>
            </a:r>
            <a:r>
              <a:rPr lang="en-AU" sz="2400" dirty="0"/>
              <a:t>website.</a:t>
            </a:r>
          </a:p>
          <a:p>
            <a:pPr marL="0" lvl="1" indent="0">
              <a:lnSpc>
                <a:spcPct val="150000"/>
              </a:lnSpc>
              <a:buNone/>
            </a:pPr>
            <a:r>
              <a:rPr lang="en-AU" b="1" noProof="0" dirty="0">
                <a:solidFill>
                  <a:schemeClr val="tx1"/>
                </a:solidFill>
              </a:rPr>
              <a:t>Self help </a:t>
            </a:r>
            <a:r>
              <a:rPr lang="en-AU" noProof="0" dirty="0">
                <a:solidFill>
                  <a:schemeClr val="tx1"/>
                </a:solidFill>
              </a:rPr>
              <a:t>articles (vUWS support):</a:t>
            </a:r>
            <a:r>
              <a:rPr lang="en-AU" noProof="0" dirty="0">
                <a:solidFill>
                  <a:schemeClr val="tx1">
                    <a:lumMod val="75000"/>
                    <a:lumOff val="25000"/>
                  </a:schemeClr>
                </a:solidFill>
              </a:rPr>
              <a:t> </a:t>
            </a:r>
            <a:r>
              <a:rPr lang="en-AU" noProof="0" dirty="0">
                <a:solidFill>
                  <a:srgbClr val="990033"/>
                </a:solidFill>
                <a:hlinkClick r:id="rId4">
                  <a:extLst>
                    <a:ext uri="{A12FA001-AC4F-418D-AE19-62706E023703}">
                      <ahyp:hlinkClr xmlns:ahyp="http://schemas.microsoft.com/office/drawing/2018/hyperlinkcolor" val="tx"/>
                    </a:ext>
                  </a:extLst>
                </a:hlinkClick>
              </a:rPr>
              <a:t>https://lf.westernsydney.edu.au/support/ </a:t>
            </a:r>
            <a:endParaRPr lang="en-AU" dirty="0">
              <a:solidFill>
                <a:srgbClr val="990033"/>
              </a:solidFill>
            </a:endParaRPr>
          </a:p>
          <a:p>
            <a:pPr marL="0" lvl="1" indent="0">
              <a:lnSpc>
                <a:spcPct val="150000"/>
              </a:lnSpc>
              <a:buNone/>
            </a:pPr>
            <a:r>
              <a:rPr lang="en-AU" b="1" dirty="0">
                <a:solidFill>
                  <a:schemeClr val="tx1"/>
                </a:solidFill>
              </a:rPr>
              <a:t>Support - </a:t>
            </a:r>
            <a:r>
              <a:rPr lang="en-AU" dirty="0">
                <a:solidFill>
                  <a:schemeClr val="tx1"/>
                </a:solidFill>
              </a:rPr>
              <a:t>Contact us at </a:t>
            </a:r>
            <a:r>
              <a:rPr lang="en-AU" dirty="0">
                <a:solidFill>
                  <a:srgbClr val="990033"/>
                </a:solidFill>
                <a:hlinkClick r:id="rId5">
                  <a:extLst>
                    <a:ext uri="{A12FA001-AC4F-418D-AE19-62706E023703}">
                      <ahyp:hlinkClr xmlns:ahyp="http://schemas.microsoft.com/office/drawing/2018/hyperlinkcolor" val="tx"/>
                    </a:ext>
                  </a:extLst>
                </a:hlinkClick>
              </a:rPr>
              <a:t>Western Now</a:t>
            </a:r>
            <a:r>
              <a:rPr lang="en-AU" dirty="0">
                <a:solidFill>
                  <a:srgbClr val="990033"/>
                </a:solidFill>
              </a:rPr>
              <a:t> </a:t>
            </a:r>
          </a:p>
          <a:p>
            <a:pPr marL="0" lvl="1" indent="0">
              <a:lnSpc>
                <a:spcPct val="150000"/>
              </a:lnSpc>
              <a:buNone/>
            </a:pPr>
            <a:r>
              <a:rPr lang="en-AU" b="1" dirty="0">
                <a:solidFill>
                  <a:schemeClr val="tx1"/>
                </a:solidFill>
              </a:rPr>
              <a:t>101 – </a:t>
            </a:r>
            <a:r>
              <a:rPr lang="en-AU" dirty="0">
                <a:solidFill>
                  <a:schemeClr val="tx1"/>
                </a:solidFill>
              </a:rPr>
              <a:t>Schedule a </a:t>
            </a:r>
            <a:r>
              <a:rPr lang="en-AU" dirty="0">
                <a:solidFill>
                  <a:srgbClr val="990033"/>
                </a:solidFill>
                <a:hlinkClick r:id="rId6">
                  <a:extLst>
                    <a:ext uri="{A12FA001-AC4F-418D-AE19-62706E023703}">
                      <ahyp:hlinkClr xmlns:ahyp="http://schemas.microsoft.com/office/drawing/2018/hyperlinkcolor" val="tx"/>
                    </a:ext>
                  </a:extLst>
                </a:hlinkClick>
              </a:rPr>
              <a:t>Booking</a:t>
            </a:r>
            <a:r>
              <a:rPr lang="en-AU" dirty="0">
                <a:solidFill>
                  <a:schemeClr val="tx1"/>
                </a:solidFill>
              </a:rPr>
              <a:t> </a:t>
            </a:r>
            <a:endParaRPr lang="en-AU" dirty="0">
              <a:solidFill>
                <a:srgbClr val="990033"/>
              </a:solidFill>
            </a:endParaRPr>
          </a:p>
          <a:p>
            <a:pPr marL="0" lvl="1" indent="0">
              <a:lnSpc>
                <a:spcPct val="150000"/>
              </a:lnSpc>
              <a:buNone/>
            </a:pPr>
            <a:r>
              <a:rPr lang="en-AU" b="1" dirty="0"/>
              <a:t>Digital Learning Support - </a:t>
            </a:r>
            <a:r>
              <a:rPr lang="en-AU" dirty="0">
                <a:solidFill>
                  <a:srgbClr val="990033"/>
                </a:solidFill>
                <a:hlinkClick r:id="rId7">
                  <a:extLst>
                    <a:ext uri="{A12FA001-AC4F-418D-AE19-62706E023703}">
                      <ahyp:hlinkClr xmlns:ahyp="http://schemas.microsoft.com/office/drawing/2018/hyperlinkcolor" val="tx"/>
                    </a:ext>
                  </a:extLst>
                </a:hlinkClick>
              </a:rPr>
              <a:t>Website</a:t>
            </a:r>
            <a:endParaRPr lang="en-AU" dirty="0">
              <a:solidFill>
                <a:srgbClr val="990033"/>
              </a:solidFill>
            </a:endParaRPr>
          </a:p>
        </p:txBody>
      </p:sp>
      <p:pic>
        <p:nvPicPr>
          <p:cNvPr id="7" name="Picture 6">
            <a:extLst>
              <a:ext uri="{FF2B5EF4-FFF2-40B4-BE49-F238E27FC236}">
                <a16:creationId xmlns:a16="http://schemas.microsoft.com/office/drawing/2014/main" id="{6D4BD885-B0C6-47C7-9C46-DA1EFD22364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6573" y="285908"/>
            <a:ext cx="4042699" cy="64207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6053688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66E9-5633-46F0-B768-4C215AF5B60E}"/>
              </a:ext>
            </a:extLst>
          </p:cNvPr>
          <p:cNvSpPr>
            <a:spLocks noGrp="1"/>
          </p:cNvSpPr>
          <p:nvPr>
            <p:ph type="title"/>
          </p:nvPr>
        </p:nvSpPr>
        <p:spPr>
          <a:xfrm>
            <a:off x="660071" y="553932"/>
            <a:ext cx="9919028" cy="793840"/>
          </a:xfrm>
        </p:spPr>
        <p:txBody>
          <a:bodyPr/>
          <a:lstStyle/>
          <a:p>
            <a:r>
              <a:rPr lang="en-AU" sz="5751" dirty="0">
                <a:latin typeface="Open Sans" panose="020B0606030504020204" pitchFamily="34" charset="0"/>
                <a:ea typeface="Open Sans" panose="020B0606030504020204" pitchFamily="34" charset="0"/>
                <a:cs typeface="Open Sans" panose="020B0606030504020204" pitchFamily="34" charset="0"/>
              </a:rPr>
              <a:t>Tell us what you think!</a:t>
            </a:r>
          </a:p>
        </p:txBody>
      </p:sp>
      <p:sp>
        <p:nvSpPr>
          <p:cNvPr id="3" name="Content Placeholder 2">
            <a:extLst>
              <a:ext uri="{FF2B5EF4-FFF2-40B4-BE49-F238E27FC236}">
                <a16:creationId xmlns:a16="http://schemas.microsoft.com/office/drawing/2014/main" id="{14A594E9-DE9D-4B74-99AC-177243F452E8}"/>
              </a:ext>
            </a:extLst>
          </p:cNvPr>
          <p:cNvSpPr>
            <a:spLocks noGrp="1"/>
          </p:cNvSpPr>
          <p:nvPr>
            <p:ph idx="1"/>
          </p:nvPr>
        </p:nvSpPr>
        <p:spPr>
          <a:xfrm>
            <a:off x="434783" y="2100777"/>
            <a:ext cx="6256924" cy="3352800"/>
          </a:xfrm>
        </p:spPr>
        <p:txBody>
          <a:bodyPr>
            <a:normAutofit/>
          </a:bodyPr>
          <a:lstStyle/>
          <a:p>
            <a:pPr hangingPunct="1">
              <a:lnSpc>
                <a:spcPct val="100000"/>
              </a:lnSpc>
            </a:pPr>
            <a:r>
              <a:rPr lang="en-AU"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Did you like the workshop design and delivery?</a:t>
            </a:r>
          </a:p>
          <a:p>
            <a:pPr hangingPunct="1">
              <a:lnSpc>
                <a:spcPct val="100000"/>
              </a:lnSpc>
            </a:pPr>
            <a:r>
              <a:rPr lang="en-AU"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What would you like to know more about?</a:t>
            </a:r>
          </a:p>
          <a:p>
            <a:pPr hangingPunct="1">
              <a:lnSpc>
                <a:spcPct val="100000"/>
              </a:lnSpc>
              <a:buFont typeface="Arial" panose="020B0604020202020204" pitchFamily="34" charset="0"/>
              <a:buNone/>
            </a:pPr>
            <a:endParaRPr lang="en-AU" b="0" noProof="0" dirty="0">
              <a:latin typeface="Open Sans" panose="020B0606030504020204" pitchFamily="34" charset="0"/>
              <a:ea typeface="Open Sans" panose="020B0606030504020204" pitchFamily="34" charset="0"/>
              <a:cs typeface="Open Sans" panose="020B0606030504020204" pitchFamily="34" charset="0"/>
            </a:endParaRPr>
          </a:p>
          <a:p>
            <a:pPr hangingPunct="1">
              <a:lnSpc>
                <a:spcPct val="100000"/>
              </a:lnSpc>
              <a:buFont typeface="Arial" panose="020B0604020202020204" pitchFamily="34" charset="0"/>
              <a:buNone/>
            </a:pPr>
            <a:r>
              <a:rPr lang="en-AU"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It should only take 3 minutes</a:t>
            </a:r>
            <a:endParaRPr lang="en-AU" b="0" i="1"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endParaRPr lang="en-AU" noProof="0" dirty="0"/>
          </a:p>
        </p:txBody>
      </p:sp>
      <p:sp>
        <p:nvSpPr>
          <p:cNvPr id="5" name="Rectangle 4">
            <a:extLst>
              <a:ext uri="{FF2B5EF4-FFF2-40B4-BE49-F238E27FC236}">
                <a16:creationId xmlns:a16="http://schemas.microsoft.com/office/drawing/2014/main" id="{B53EFD93-3ACA-430C-A797-4294D6D9CF27}"/>
              </a:ext>
            </a:extLst>
          </p:cNvPr>
          <p:cNvSpPr/>
          <p:nvPr/>
        </p:nvSpPr>
        <p:spPr>
          <a:xfrm>
            <a:off x="2494858" y="5942431"/>
            <a:ext cx="7694797" cy="769441"/>
          </a:xfrm>
          <a:prstGeom prst="rect">
            <a:avLst/>
          </a:prstGeom>
        </p:spPr>
        <p:txBody>
          <a:bodyPr wrap="square">
            <a:spAutoFit/>
          </a:bodyPr>
          <a:lstStyle/>
          <a:p>
            <a:pPr algn="ctr"/>
            <a:r>
              <a:rPr lang="en-AU" sz="2200" dirty="0">
                <a:solidFill>
                  <a:srgbClr val="3A3537"/>
                </a:solidFill>
                <a:latin typeface="Open Sans" panose="020B0606030504020204" pitchFamily="34" charset="0"/>
                <a:ea typeface="Open Sans" panose="020B0606030504020204" pitchFamily="34" charset="0"/>
                <a:cs typeface="Open Sans" panose="020B0606030504020204" pitchFamily="34" charset="0"/>
              </a:rPr>
              <a:t>**We use your feedback to fine-tune, create and schedule future workshops**</a:t>
            </a:r>
          </a:p>
        </p:txBody>
      </p:sp>
      <p:pic>
        <p:nvPicPr>
          <p:cNvPr id="4" name="Picture 2">
            <a:extLst>
              <a:ext uri="{FF2B5EF4-FFF2-40B4-BE49-F238E27FC236}">
                <a16:creationId xmlns:a16="http://schemas.microsoft.com/office/drawing/2014/main" id="{3FF7FBA3-6ABF-417B-9A48-A973CD3BFC1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995" y="2100778"/>
            <a:ext cx="4743888" cy="308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97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5F8D5C-72D3-47C7-94D5-3A02EFDC76B4}"/>
              </a:ext>
            </a:extLst>
          </p:cNvPr>
          <p:cNvSpPr>
            <a:spLocks noGrp="1"/>
          </p:cNvSpPr>
          <p:nvPr>
            <p:ph type="title"/>
          </p:nvPr>
        </p:nvSpPr>
        <p:spPr/>
        <p:txBody>
          <a:bodyPr>
            <a:normAutofit fontScale="90000"/>
          </a:bodyPr>
          <a:lstStyle/>
          <a:p>
            <a:r>
              <a:rPr lang="en-AU" dirty="0"/>
              <a:t>End </a:t>
            </a:r>
          </a:p>
        </p:txBody>
      </p:sp>
    </p:spTree>
    <p:extLst>
      <p:ext uri="{BB962C8B-B14F-4D97-AF65-F5344CB8AC3E}">
        <p14:creationId xmlns:p14="http://schemas.microsoft.com/office/powerpoint/2010/main" val="3745156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alendar&#10;&#10;Description automatically generated">
            <a:extLst>
              <a:ext uri="{FF2B5EF4-FFF2-40B4-BE49-F238E27FC236}">
                <a16:creationId xmlns:a16="http://schemas.microsoft.com/office/drawing/2014/main" id="{CD07B603-B950-4F86-BADD-6F460048D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919" y="194423"/>
            <a:ext cx="5376161" cy="2399833"/>
          </a:xfrm>
          <a:prstGeom prst="rect">
            <a:avLst/>
          </a:prstGeom>
        </p:spPr>
      </p:pic>
      <p:sp>
        <p:nvSpPr>
          <p:cNvPr id="3" name="Title 2">
            <a:extLst>
              <a:ext uri="{FF2B5EF4-FFF2-40B4-BE49-F238E27FC236}">
                <a16:creationId xmlns:a16="http://schemas.microsoft.com/office/drawing/2014/main" id="{7B1FFAAA-84B2-4715-8180-85373963B977}"/>
              </a:ext>
            </a:extLst>
          </p:cNvPr>
          <p:cNvSpPr>
            <a:spLocks noGrp="1"/>
          </p:cNvSpPr>
          <p:nvPr>
            <p:ph type="title"/>
          </p:nvPr>
        </p:nvSpPr>
        <p:spPr>
          <a:xfrm>
            <a:off x="513253" y="2718698"/>
            <a:ext cx="9953068" cy="3148701"/>
          </a:xfrm>
        </p:spPr>
        <p:txBody>
          <a:bodyPr>
            <a:normAutofit/>
          </a:bodyPr>
          <a:lstStyle/>
          <a:p>
            <a:r>
              <a:rPr lang="en-AU" sz="6600" b="1" dirty="0"/>
              <a:t>Road Block!</a:t>
            </a:r>
            <a:br>
              <a:rPr lang="en-AU" sz="6600" b="1" dirty="0"/>
            </a:br>
            <a:r>
              <a:rPr lang="en-AU" sz="4900" b="1" dirty="0"/>
              <a:t>Setting up Blackboard Rubrics and deploying the Rubric for marking</a:t>
            </a:r>
          </a:p>
        </p:txBody>
      </p:sp>
      <p:sp>
        <p:nvSpPr>
          <p:cNvPr id="5" name="TextBox 4">
            <a:extLst>
              <a:ext uri="{FF2B5EF4-FFF2-40B4-BE49-F238E27FC236}">
                <a16:creationId xmlns:a16="http://schemas.microsoft.com/office/drawing/2014/main" id="{8E7BF906-8F60-4583-BB82-6503D0918AD3}"/>
              </a:ext>
            </a:extLst>
          </p:cNvPr>
          <p:cNvSpPr txBox="1"/>
          <p:nvPr/>
        </p:nvSpPr>
        <p:spPr>
          <a:xfrm>
            <a:off x="5489787" y="5055215"/>
            <a:ext cx="6096000" cy="1107996"/>
          </a:xfrm>
          <a:prstGeom prst="rect">
            <a:avLst/>
          </a:prstGeom>
          <a:noFill/>
        </p:spPr>
        <p:txBody>
          <a:bodyPr wrap="square">
            <a:spAutoFit/>
          </a:bodyPr>
          <a:lstStyle/>
          <a:p>
            <a:pPr algn="r"/>
            <a:r>
              <a:rPr lang="en-AU" sz="2200" dirty="0"/>
              <a:t>Presenter:</a:t>
            </a:r>
            <a:r>
              <a:rPr lang="en-AU" sz="2200" i="1" dirty="0"/>
              <a:t> Robert Ycasiano</a:t>
            </a:r>
          </a:p>
          <a:p>
            <a:pPr algn="r"/>
            <a:r>
              <a:rPr lang="en-AU" sz="2200" i="1" dirty="0"/>
              <a:t>Digital Learning Administration Officer,</a:t>
            </a:r>
          </a:p>
          <a:p>
            <a:pPr algn="r"/>
            <a:r>
              <a:rPr lang="en-AU" sz="2200" i="1" dirty="0"/>
              <a:t>Learning Futures</a:t>
            </a:r>
          </a:p>
        </p:txBody>
      </p:sp>
      <p:pic>
        <p:nvPicPr>
          <p:cNvPr id="14" name="Picture 13" descr="Logo, icon&#10;&#10;Description automatically generated">
            <a:extLst>
              <a:ext uri="{FF2B5EF4-FFF2-40B4-BE49-F238E27FC236}">
                <a16:creationId xmlns:a16="http://schemas.microsoft.com/office/drawing/2014/main" id="{1CECF8E8-E09C-44E5-B3A3-4E54B698C3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539" y="502386"/>
            <a:ext cx="1920500" cy="1920500"/>
          </a:xfrm>
          <a:prstGeom prst="rect">
            <a:avLst/>
          </a:prstGeom>
        </p:spPr>
      </p:pic>
    </p:spTree>
    <p:extLst>
      <p:ext uri="{BB962C8B-B14F-4D97-AF65-F5344CB8AC3E}">
        <p14:creationId xmlns:p14="http://schemas.microsoft.com/office/powerpoint/2010/main" val="3363087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108"/>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990033"/>
          </a:solidFill>
        </p:spPr>
        <p:txBody>
          <a:bodyPr wrap="square" lIns="0" tIns="0" rIns="0" bIns="0" rtlCol="0"/>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AU" sz="1013"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object 3"/>
          <p:cNvPicPr/>
          <p:nvPr/>
        </p:nvPicPr>
        <p:blipFill>
          <a:blip r:embed="rId3" cstate="print"/>
          <a:stretch>
            <a:fillRect/>
          </a:stretch>
        </p:blipFill>
        <p:spPr>
          <a:xfrm>
            <a:off x="6836229" y="2416630"/>
            <a:ext cx="5355771" cy="4431262"/>
          </a:xfrm>
          <a:prstGeom prst="rect">
            <a:avLst/>
          </a:prstGeom>
        </p:spPr>
      </p:pic>
      <p:sp>
        <p:nvSpPr>
          <p:cNvPr id="4" name="object 4"/>
          <p:cNvSpPr/>
          <p:nvPr/>
        </p:nvSpPr>
        <p:spPr>
          <a:xfrm>
            <a:off x="1763486" y="245873"/>
            <a:ext cx="506492" cy="632936"/>
          </a:xfrm>
          <a:custGeom>
            <a:avLst/>
            <a:gdLst/>
            <a:ahLst/>
            <a:cxnLst/>
            <a:rect l="l" t="t" r="r" b="b"/>
            <a:pathLst>
              <a:path w="900430" h="1125220">
                <a:moveTo>
                  <a:pt x="899998" y="0"/>
                </a:moveTo>
                <a:lnTo>
                  <a:pt x="0" y="0"/>
                </a:lnTo>
                <a:lnTo>
                  <a:pt x="0" y="676782"/>
                </a:lnTo>
                <a:lnTo>
                  <a:pt x="5728" y="725796"/>
                </a:lnTo>
                <a:lnTo>
                  <a:pt x="21849" y="773243"/>
                </a:lnTo>
                <a:lnTo>
                  <a:pt x="46764" y="818852"/>
                </a:lnTo>
                <a:lnTo>
                  <a:pt x="78875" y="862357"/>
                </a:lnTo>
                <a:lnTo>
                  <a:pt x="116584" y="903486"/>
                </a:lnTo>
                <a:lnTo>
                  <a:pt x="158293" y="941973"/>
                </a:lnTo>
                <a:lnTo>
                  <a:pt x="202404" y="977546"/>
                </a:lnTo>
                <a:lnTo>
                  <a:pt x="247319" y="1009939"/>
                </a:lnTo>
                <a:lnTo>
                  <a:pt x="291440" y="1038880"/>
                </a:lnTo>
                <a:lnTo>
                  <a:pt x="333168" y="1064102"/>
                </a:lnTo>
                <a:lnTo>
                  <a:pt x="370907" y="1085336"/>
                </a:lnTo>
                <a:lnTo>
                  <a:pt x="428021" y="1114761"/>
                </a:lnTo>
                <a:lnTo>
                  <a:pt x="449999" y="1125004"/>
                </a:lnTo>
                <a:lnTo>
                  <a:pt x="455798" y="1122415"/>
                </a:lnTo>
                <a:lnTo>
                  <a:pt x="496945" y="1102312"/>
                </a:lnTo>
                <a:lnTo>
                  <a:pt x="566834" y="1064102"/>
                </a:lnTo>
                <a:lnTo>
                  <a:pt x="608563" y="1038880"/>
                </a:lnTo>
                <a:lnTo>
                  <a:pt x="652683" y="1009939"/>
                </a:lnTo>
                <a:lnTo>
                  <a:pt x="697598" y="977546"/>
                </a:lnTo>
                <a:lnTo>
                  <a:pt x="741708" y="941973"/>
                </a:lnTo>
                <a:lnTo>
                  <a:pt x="783416" y="903486"/>
                </a:lnTo>
                <a:lnTo>
                  <a:pt x="821124" y="862357"/>
                </a:lnTo>
                <a:lnTo>
                  <a:pt x="853234" y="818852"/>
                </a:lnTo>
                <a:lnTo>
                  <a:pt x="238975" y="810183"/>
                </a:lnTo>
                <a:lnTo>
                  <a:pt x="90004" y="179997"/>
                </a:lnTo>
                <a:lnTo>
                  <a:pt x="899998" y="179997"/>
                </a:lnTo>
                <a:lnTo>
                  <a:pt x="899998" y="0"/>
                </a:lnTo>
                <a:close/>
              </a:path>
              <a:path w="900430" h="1125220">
                <a:moveTo>
                  <a:pt x="449630" y="378790"/>
                </a:moveTo>
                <a:lnTo>
                  <a:pt x="356882" y="767676"/>
                </a:lnTo>
                <a:lnTo>
                  <a:pt x="324800" y="775275"/>
                </a:lnTo>
                <a:lnTo>
                  <a:pt x="294328" y="784977"/>
                </a:lnTo>
                <a:lnTo>
                  <a:pt x="265657" y="796655"/>
                </a:lnTo>
                <a:lnTo>
                  <a:pt x="238975" y="810183"/>
                </a:lnTo>
                <a:lnTo>
                  <a:pt x="660577" y="810183"/>
                </a:lnTo>
                <a:lnTo>
                  <a:pt x="633894" y="796653"/>
                </a:lnTo>
                <a:lnTo>
                  <a:pt x="605218" y="784972"/>
                </a:lnTo>
                <a:lnTo>
                  <a:pt x="574742" y="775270"/>
                </a:lnTo>
                <a:lnTo>
                  <a:pt x="542658" y="767676"/>
                </a:lnTo>
                <a:lnTo>
                  <a:pt x="449630" y="378790"/>
                </a:lnTo>
                <a:close/>
              </a:path>
              <a:path w="900430" h="1125220">
                <a:moveTo>
                  <a:pt x="899998" y="179997"/>
                </a:moveTo>
                <a:lnTo>
                  <a:pt x="809244" y="179997"/>
                </a:lnTo>
                <a:lnTo>
                  <a:pt x="660577" y="810183"/>
                </a:lnTo>
                <a:lnTo>
                  <a:pt x="857970" y="810183"/>
                </a:lnTo>
                <a:lnTo>
                  <a:pt x="878149" y="773243"/>
                </a:lnTo>
                <a:lnTo>
                  <a:pt x="894269" y="725796"/>
                </a:lnTo>
                <a:lnTo>
                  <a:pt x="899998" y="676782"/>
                </a:lnTo>
                <a:lnTo>
                  <a:pt x="899998" y="179997"/>
                </a:lnTo>
                <a:close/>
              </a:path>
              <a:path w="900430" h="1125220">
                <a:moveTo>
                  <a:pt x="409905" y="179997"/>
                </a:moveTo>
                <a:lnTo>
                  <a:pt x="183451" y="179997"/>
                </a:lnTo>
                <a:lnTo>
                  <a:pt x="297091" y="652005"/>
                </a:lnTo>
                <a:lnTo>
                  <a:pt x="409905" y="179997"/>
                </a:lnTo>
                <a:close/>
              </a:path>
              <a:path w="900430" h="1125220">
                <a:moveTo>
                  <a:pt x="716102" y="179997"/>
                </a:moveTo>
                <a:lnTo>
                  <a:pt x="489343" y="179997"/>
                </a:lnTo>
                <a:lnTo>
                  <a:pt x="604545" y="652005"/>
                </a:lnTo>
                <a:lnTo>
                  <a:pt x="716102" y="179997"/>
                </a:lnTo>
                <a:close/>
              </a:path>
            </a:pathLst>
          </a:custGeom>
          <a:solidFill>
            <a:srgbClr val="FFFFFF"/>
          </a:solidFill>
        </p:spPr>
        <p:txBody>
          <a:bodyPr wrap="square" lIns="0" tIns="0" rIns="0" bIns="0" rtlCol="0"/>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238126" y="1144898"/>
            <a:ext cx="4486275" cy="5713102"/>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42" normalizeH="0" baseline="0" noProof="0" dirty="0">
                <a:ln>
                  <a:noFill/>
                </a:ln>
                <a:solidFill>
                  <a:prstClr val="white"/>
                </a:solidFill>
                <a:effectLst/>
                <a:uLnTx/>
                <a:uFillTx/>
                <a:latin typeface="Cronicle"/>
                <a:ea typeface="+mn-ea"/>
                <a:cs typeface="+mn-cs"/>
              </a:rPr>
              <a:t>ACKNOWLEDGEMENT OF COUNTRY</a:t>
            </a: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AU" sz="2025" b="0" i="0" u="none" strike="noStrike" kern="1200" cap="none" spc="-42" normalizeH="0" baseline="0" noProof="0" dirty="0">
              <a:ln>
                <a:noFill/>
              </a:ln>
              <a:solidFill>
                <a:prstClr val="black"/>
              </a:solidFill>
              <a:effectLst/>
              <a:uLnTx/>
              <a:uFillTx/>
              <a:latin typeface="Cronicle"/>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AU" sz="2025" b="0" i="0" u="none" strike="noStrike" kern="1200" cap="none" spc="-42" normalizeH="0" baseline="0" noProof="0" dirty="0">
              <a:ln>
                <a:noFill/>
              </a:ln>
              <a:solidFill>
                <a:prstClr val="black"/>
              </a:solidFill>
              <a:effectLst/>
              <a:uLnTx/>
              <a:uFillTx/>
              <a:latin typeface="Cronicle"/>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a:ea typeface="+mn-ea"/>
                <a:cs typeface="+mn-cs"/>
              </a:rPr>
              <a:t>With respect for Aboriginal cultural protocol and out of recognition that its campuses occupy their traditional lands, Western Sydney University acknowledges the Darug, Eora, Dharawal (also referred to as Tharawal) and Wiradjuri peoples and thank them for their support of its work on their lands (Greater Western Sydney and beyond).</a:t>
            </a:r>
            <a:endParaRPr kumimoji="0" lang="en-AU" sz="2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AU" sz="2025" b="0" i="0" u="none" strike="noStrike" kern="1200" cap="none" spc="-42" normalizeH="0" baseline="0" noProof="0" dirty="0">
              <a:ln>
                <a:noFill/>
              </a:ln>
              <a:solidFill>
                <a:prstClr val="black"/>
              </a:solidFill>
              <a:effectLst/>
              <a:uLnTx/>
              <a:uFillTx/>
              <a:latin typeface="Cronicle"/>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AU" sz="2025" b="0" i="0" u="none" strike="noStrike" kern="1200" cap="none" spc="-42" normalizeH="0" baseline="0" noProof="0" dirty="0">
              <a:ln>
                <a:noFill/>
              </a:ln>
              <a:solidFill>
                <a:prstClr val="black"/>
              </a:solidFill>
              <a:effectLst/>
              <a:uLnTx/>
              <a:uFillTx/>
              <a:latin typeface="Cronicle"/>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AU" sz="2025" b="0" i="0" u="none" strike="noStrike" kern="1200" cap="none" spc="0" normalizeH="0" baseline="0" noProof="0" dirty="0">
              <a:ln>
                <a:noFill/>
              </a:ln>
              <a:solidFill>
                <a:prstClr val="black"/>
              </a:solidFill>
              <a:effectLst/>
              <a:uLnTx/>
              <a:uFillTx/>
              <a:latin typeface="Cronicle"/>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email&#10;&#10;Description automatically generated">
            <a:extLst>
              <a:ext uri="{FF2B5EF4-FFF2-40B4-BE49-F238E27FC236}">
                <a16:creationId xmlns:a16="http://schemas.microsoft.com/office/drawing/2014/main" id="{38ADA8FF-30A2-5840-B181-C4E91247798D}"/>
              </a:ext>
            </a:extLst>
          </p:cNvPr>
          <p:cNvPicPr>
            <a:picLocks noChangeAspect="1"/>
          </p:cNvPicPr>
          <p:nvPr/>
        </p:nvPicPr>
        <p:blipFill rotWithShape="1">
          <a:blip r:embed="rId3"/>
          <a:srcRect l="14568" t="1657" r="14235" b="11670"/>
          <a:stretch/>
        </p:blipFill>
        <p:spPr>
          <a:xfrm>
            <a:off x="1279302" y="130670"/>
            <a:ext cx="9633395" cy="6596659"/>
          </a:xfrm>
          <a:prstGeom prst="rect">
            <a:avLst/>
          </a:prstGeom>
        </p:spPr>
      </p:pic>
    </p:spTree>
    <p:extLst>
      <p:ext uri="{BB962C8B-B14F-4D97-AF65-F5344CB8AC3E}">
        <p14:creationId xmlns:p14="http://schemas.microsoft.com/office/powerpoint/2010/main" val="1640462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p:nvPr/>
        </p:nvSpPr>
        <p:spPr>
          <a:xfrm>
            <a:off x="689577" y="1690728"/>
            <a:ext cx="6183717" cy="4714034"/>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19051" tIns="19051" rIns="19051" bIns="19051" numCol="1" anchor="t">
            <a:noAutofit/>
          </a:bodyPr>
          <a:lstStyle/>
          <a:p>
            <a:pPr defTabSz="412740" hangingPunct="0">
              <a:spcAft>
                <a:spcPts val="300"/>
              </a:spcAft>
              <a:defRPr/>
            </a:pPr>
            <a:endParaRPr lang="en-AU" sz="2000" kern="0" dirty="0">
              <a:solidFill>
                <a:srgbClr val="000000">
                  <a:lumMod val="75000"/>
                  <a:lumOff val="25000"/>
                </a:srgbClr>
              </a:solidFill>
              <a:sym typeface="Avenir Book"/>
            </a:endParaRP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E9B1511E-E6FB-4147-AE23-64312980B5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1" y="200801"/>
            <a:ext cx="4773896" cy="6203961"/>
          </a:xfrm>
          <a:prstGeom prst="rect">
            <a:avLst/>
          </a:prstGeom>
        </p:spPr>
      </p:pic>
      <p:pic>
        <p:nvPicPr>
          <p:cNvPr id="8" name="Picture 7" descr="Logo&#10;&#10;Description automatically generated">
            <a:extLst>
              <a:ext uri="{FF2B5EF4-FFF2-40B4-BE49-F238E27FC236}">
                <a16:creationId xmlns:a16="http://schemas.microsoft.com/office/drawing/2014/main" id="{1E1BDBB8-37AF-407E-BFEB-7E39B9BF1C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5465" y="376046"/>
            <a:ext cx="3664884" cy="2059664"/>
          </a:xfrm>
          <a:prstGeom prst="rect">
            <a:avLst/>
          </a:prstGeom>
        </p:spPr>
      </p:pic>
      <p:pic>
        <p:nvPicPr>
          <p:cNvPr id="10" name="Picture 9" descr="Calendar&#10;&#10;Description automatically generated">
            <a:extLst>
              <a:ext uri="{FF2B5EF4-FFF2-40B4-BE49-F238E27FC236}">
                <a16:creationId xmlns:a16="http://schemas.microsoft.com/office/drawing/2014/main" id="{8B5F00EF-614F-4242-8F53-D9BA5486AF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9882" y="2361448"/>
            <a:ext cx="6176051" cy="4043314"/>
          </a:xfrm>
          <a:prstGeom prst="rect">
            <a:avLst/>
          </a:prstGeom>
        </p:spPr>
      </p:pic>
    </p:spTree>
    <p:custDataLst>
      <p:tags r:id="rId1"/>
    </p:custDataLst>
    <p:extLst>
      <p:ext uri="{BB962C8B-B14F-4D97-AF65-F5344CB8AC3E}">
        <p14:creationId xmlns:p14="http://schemas.microsoft.com/office/powerpoint/2010/main" val="338270179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11CE-5B85-4412-B001-9EA8312A4DD8}"/>
              </a:ext>
            </a:extLst>
          </p:cNvPr>
          <p:cNvSpPr>
            <a:spLocks noGrp="1"/>
          </p:cNvSpPr>
          <p:nvPr>
            <p:ph type="title"/>
          </p:nvPr>
        </p:nvSpPr>
        <p:spPr>
          <a:xfrm>
            <a:off x="831850" y="533400"/>
            <a:ext cx="10515600" cy="1133475"/>
          </a:xfrm>
        </p:spPr>
        <p:txBody>
          <a:bodyPr/>
          <a:lstStyle/>
          <a:p>
            <a:r>
              <a:rPr lang="en-AU" dirty="0">
                <a:solidFill>
                  <a:srgbClr val="AD0832"/>
                </a:solidFill>
              </a:rPr>
              <a:t>What is a Rubric?</a:t>
            </a:r>
          </a:p>
        </p:txBody>
      </p:sp>
      <p:sp>
        <p:nvSpPr>
          <p:cNvPr id="3" name="Text Placeholder 2">
            <a:extLst>
              <a:ext uri="{FF2B5EF4-FFF2-40B4-BE49-F238E27FC236}">
                <a16:creationId xmlns:a16="http://schemas.microsoft.com/office/drawing/2014/main" id="{C2E0808D-288D-416F-B08D-CC86B0D28A9A}"/>
              </a:ext>
            </a:extLst>
          </p:cNvPr>
          <p:cNvSpPr>
            <a:spLocks noGrp="1"/>
          </p:cNvSpPr>
          <p:nvPr>
            <p:ph type="body" idx="1"/>
          </p:nvPr>
        </p:nvSpPr>
        <p:spPr>
          <a:xfrm>
            <a:off x="838200" y="1863566"/>
            <a:ext cx="10317480" cy="3729514"/>
          </a:xfrm>
        </p:spPr>
        <p:txBody>
          <a:bodyPr>
            <a:noAutofit/>
          </a:bodyPr>
          <a:lstStyle/>
          <a:p>
            <a:r>
              <a:rPr lang="en-AU" sz="3200" b="0" i="0" dirty="0">
                <a:solidFill>
                  <a:srgbClr val="202124"/>
                </a:solidFill>
                <a:effectLst/>
              </a:rPr>
              <a:t>A rubric for assessment, is </a:t>
            </a:r>
            <a:r>
              <a:rPr lang="en-AU" sz="3200" i="0" dirty="0">
                <a:solidFill>
                  <a:srgbClr val="202124"/>
                </a:solidFill>
                <a:effectLst/>
              </a:rPr>
              <a:t>a </a:t>
            </a:r>
            <a:r>
              <a:rPr lang="en-AU" sz="3200" b="1" i="0" dirty="0">
                <a:solidFill>
                  <a:srgbClr val="202124"/>
                </a:solidFill>
                <a:effectLst/>
              </a:rPr>
              <a:t>tool </a:t>
            </a:r>
            <a:r>
              <a:rPr lang="en-AU" sz="3200" i="0" dirty="0">
                <a:solidFill>
                  <a:srgbClr val="202124"/>
                </a:solidFill>
                <a:effectLst/>
              </a:rPr>
              <a:t>used to </a:t>
            </a:r>
            <a:r>
              <a:rPr lang="en-AU" sz="3200" b="1" i="0" dirty="0">
                <a:solidFill>
                  <a:srgbClr val="202124"/>
                </a:solidFill>
                <a:effectLst/>
              </a:rPr>
              <a:t>interpret</a:t>
            </a:r>
            <a:r>
              <a:rPr lang="en-AU" sz="3200" i="0" dirty="0">
                <a:solidFill>
                  <a:srgbClr val="202124"/>
                </a:solidFill>
                <a:effectLst/>
              </a:rPr>
              <a:t> and </a:t>
            </a:r>
            <a:r>
              <a:rPr lang="en-AU" sz="3200" b="1" i="0" dirty="0">
                <a:solidFill>
                  <a:srgbClr val="202124"/>
                </a:solidFill>
                <a:effectLst/>
              </a:rPr>
              <a:t>grade</a:t>
            </a:r>
            <a:r>
              <a:rPr lang="en-AU" sz="3200" i="0" dirty="0">
                <a:solidFill>
                  <a:srgbClr val="202124"/>
                </a:solidFill>
                <a:effectLst/>
              </a:rPr>
              <a:t> students' work against </a:t>
            </a:r>
            <a:r>
              <a:rPr lang="en-AU" sz="3200" b="1" i="0" dirty="0">
                <a:solidFill>
                  <a:srgbClr val="202124"/>
                </a:solidFill>
                <a:effectLst/>
              </a:rPr>
              <a:t>criteria</a:t>
            </a:r>
            <a:r>
              <a:rPr lang="en-AU" sz="3200" i="0" dirty="0">
                <a:solidFill>
                  <a:srgbClr val="202124"/>
                </a:solidFill>
                <a:effectLst/>
              </a:rPr>
              <a:t> and </a:t>
            </a:r>
            <a:r>
              <a:rPr lang="en-AU" sz="3200" b="1" i="0" dirty="0">
                <a:solidFill>
                  <a:srgbClr val="202124"/>
                </a:solidFill>
                <a:effectLst/>
              </a:rPr>
              <a:t>standards</a:t>
            </a:r>
            <a:r>
              <a:rPr lang="en-AU" sz="3200" i="0" dirty="0">
                <a:solidFill>
                  <a:srgbClr val="202124"/>
                </a:solidFill>
                <a:effectLst/>
              </a:rPr>
              <a:t>. </a:t>
            </a:r>
          </a:p>
          <a:p>
            <a:r>
              <a:rPr lang="en-AU" sz="3200" b="0" i="0" dirty="0">
                <a:solidFill>
                  <a:srgbClr val="202124"/>
                </a:solidFill>
                <a:effectLst/>
              </a:rPr>
              <a:t>Rubrics are sometimes called "</a:t>
            </a:r>
            <a:r>
              <a:rPr lang="en-AU" sz="3200" b="1" i="0" dirty="0">
                <a:solidFill>
                  <a:srgbClr val="202124"/>
                </a:solidFill>
                <a:effectLst/>
              </a:rPr>
              <a:t>criteria sheets</a:t>
            </a:r>
            <a:r>
              <a:rPr lang="en-AU" sz="3200" b="0" i="0" dirty="0">
                <a:solidFill>
                  <a:srgbClr val="202124"/>
                </a:solidFill>
                <a:effectLst/>
              </a:rPr>
              <a:t>", "</a:t>
            </a:r>
            <a:r>
              <a:rPr lang="en-AU" sz="3200" b="1" i="0" dirty="0">
                <a:solidFill>
                  <a:srgbClr val="202124"/>
                </a:solidFill>
                <a:effectLst/>
              </a:rPr>
              <a:t>grading schemes</a:t>
            </a:r>
            <a:r>
              <a:rPr lang="en-AU" sz="3200" b="0" i="0" dirty="0">
                <a:solidFill>
                  <a:srgbClr val="202124"/>
                </a:solidFill>
                <a:effectLst/>
              </a:rPr>
              <a:t>", or "</a:t>
            </a:r>
            <a:r>
              <a:rPr lang="en-AU" sz="3200" b="1" i="0" dirty="0">
                <a:solidFill>
                  <a:srgbClr val="202124"/>
                </a:solidFill>
                <a:effectLst/>
              </a:rPr>
              <a:t>scoring guides</a:t>
            </a:r>
            <a:r>
              <a:rPr lang="en-AU" sz="3200" b="0" i="0" dirty="0">
                <a:solidFill>
                  <a:srgbClr val="202124"/>
                </a:solidFill>
                <a:effectLst/>
              </a:rPr>
              <a:t>". Rubrics can be designed for any content domain.</a:t>
            </a:r>
            <a:endParaRPr lang="en-AU" sz="3200" dirty="0">
              <a:solidFill>
                <a:srgbClr val="202124"/>
              </a:solidFill>
            </a:endParaRPr>
          </a:p>
          <a:p>
            <a:r>
              <a:rPr lang="en-AU" sz="3200" b="0" i="0" dirty="0">
                <a:solidFill>
                  <a:srgbClr val="000000"/>
                </a:solidFill>
                <a:effectLst/>
              </a:rPr>
              <a:t>You can use rubrics to structure discussions with students about different levels of performance on an assessment task.</a:t>
            </a:r>
            <a:endParaRPr lang="en-AU" sz="3200" dirty="0"/>
          </a:p>
        </p:txBody>
      </p:sp>
      <p:pic>
        <p:nvPicPr>
          <p:cNvPr id="5" name="Picture 4">
            <a:extLst>
              <a:ext uri="{FF2B5EF4-FFF2-40B4-BE49-F238E27FC236}">
                <a16:creationId xmlns:a16="http://schemas.microsoft.com/office/drawing/2014/main" id="{F3585695-7F95-4F54-A7D2-34B4E29B6ED0}"/>
              </a:ext>
            </a:extLst>
          </p:cNvPr>
          <p:cNvPicPr>
            <a:picLocks noChangeAspect="1"/>
          </p:cNvPicPr>
          <p:nvPr/>
        </p:nvPicPr>
        <p:blipFill>
          <a:blip r:embed="rId3"/>
          <a:stretch>
            <a:fillRect/>
          </a:stretch>
        </p:blipFill>
        <p:spPr>
          <a:xfrm>
            <a:off x="9585960" y="319347"/>
            <a:ext cx="1981200" cy="945573"/>
          </a:xfrm>
          <a:prstGeom prst="rect">
            <a:avLst/>
          </a:prstGeom>
        </p:spPr>
      </p:pic>
    </p:spTree>
    <p:extLst>
      <p:ext uri="{BB962C8B-B14F-4D97-AF65-F5344CB8AC3E}">
        <p14:creationId xmlns:p14="http://schemas.microsoft.com/office/powerpoint/2010/main" val="838030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7C192-70B1-4089-B35C-B6A25E6C5F30}"/>
              </a:ext>
            </a:extLst>
          </p:cNvPr>
          <p:cNvSpPr>
            <a:spLocks noGrp="1"/>
          </p:cNvSpPr>
          <p:nvPr>
            <p:ph type="title"/>
          </p:nvPr>
        </p:nvSpPr>
        <p:spPr>
          <a:xfrm>
            <a:off x="609600" y="34766"/>
            <a:ext cx="10515600" cy="1325563"/>
          </a:xfrm>
        </p:spPr>
        <p:txBody>
          <a:bodyPr/>
          <a:lstStyle/>
          <a:p>
            <a:pPr algn="ctr"/>
            <a:r>
              <a:rPr lang="en-AU" dirty="0">
                <a:solidFill>
                  <a:srgbClr val="AD0832"/>
                </a:solidFill>
              </a:rPr>
              <a:t>Examples of Rubrics:</a:t>
            </a:r>
          </a:p>
        </p:txBody>
      </p:sp>
      <p:pic>
        <p:nvPicPr>
          <p:cNvPr id="8" name="Content Placeholder 7" descr="A picture containing text, newspaper, document&#10;&#10;Description automatically generated">
            <a:extLst>
              <a:ext uri="{FF2B5EF4-FFF2-40B4-BE49-F238E27FC236}">
                <a16:creationId xmlns:a16="http://schemas.microsoft.com/office/drawing/2014/main" id="{8176E83C-5672-429C-8799-7014F41A348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13223" y="1508760"/>
            <a:ext cx="5090160" cy="5120640"/>
          </a:xfrm>
        </p:spPr>
      </p:pic>
      <p:pic>
        <p:nvPicPr>
          <p:cNvPr id="16" name="Picture 15" descr="Table&#10;&#10;Description automatically generated">
            <a:extLst>
              <a:ext uri="{FF2B5EF4-FFF2-40B4-BE49-F238E27FC236}">
                <a16:creationId xmlns:a16="http://schemas.microsoft.com/office/drawing/2014/main" id="{CC8169E9-6632-4BD2-944C-E25A7FFA3F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14" y="1508760"/>
            <a:ext cx="6493183" cy="4963953"/>
          </a:xfrm>
          <a:prstGeom prst="rect">
            <a:avLst/>
          </a:prstGeom>
        </p:spPr>
      </p:pic>
      <p:sp>
        <p:nvSpPr>
          <p:cNvPr id="17" name="TextBox 16">
            <a:extLst>
              <a:ext uri="{FF2B5EF4-FFF2-40B4-BE49-F238E27FC236}">
                <a16:creationId xmlns:a16="http://schemas.microsoft.com/office/drawing/2014/main" id="{62E8F596-B45A-40C1-B37F-1D1FF8B3866A}"/>
              </a:ext>
            </a:extLst>
          </p:cNvPr>
          <p:cNvSpPr txBox="1"/>
          <p:nvPr/>
        </p:nvSpPr>
        <p:spPr>
          <a:xfrm>
            <a:off x="17911" y="1139428"/>
            <a:ext cx="1308948" cy="369332"/>
          </a:xfrm>
          <a:prstGeom prst="rect">
            <a:avLst/>
          </a:prstGeom>
          <a:noFill/>
        </p:spPr>
        <p:txBody>
          <a:bodyPr wrap="none" rtlCol="0">
            <a:spAutoFit/>
          </a:bodyPr>
          <a:lstStyle/>
          <a:p>
            <a:r>
              <a:rPr lang="en-AU" b="1" dirty="0"/>
              <a:t>Percentage:</a:t>
            </a:r>
          </a:p>
        </p:txBody>
      </p:sp>
      <p:sp>
        <p:nvSpPr>
          <p:cNvPr id="18" name="TextBox 17">
            <a:extLst>
              <a:ext uri="{FF2B5EF4-FFF2-40B4-BE49-F238E27FC236}">
                <a16:creationId xmlns:a16="http://schemas.microsoft.com/office/drawing/2014/main" id="{D745A3B3-F640-488B-AB27-B83A3E61883E}"/>
              </a:ext>
            </a:extLst>
          </p:cNvPr>
          <p:cNvSpPr txBox="1"/>
          <p:nvPr/>
        </p:nvSpPr>
        <p:spPr>
          <a:xfrm>
            <a:off x="6781800" y="1168122"/>
            <a:ext cx="840871" cy="369332"/>
          </a:xfrm>
          <a:prstGeom prst="rect">
            <a:avLst/>
          </a:prstGeom>
          <a:noFill/>
        </p:spPr>
        <p:txBody>
          <a:bodyPr wrap="none" rtlCol="0">
            <a:spAutoFit/>
          </a:bodyPr>
          <a:lstStyle/>
          <a:p>
            <a:r>
              <a:rPr lang="en-AU" b="1" dirty="0"/>
              <a:t>Points:</a:t>
            </a:r>
          </a:p>
        </p:txBody>
      </p:sp>
    </p:spTree>
    <p:extLst>
      <p:ext uri="{BB962C8B-B14F-4D97-AF65-F5344CB8AC3E}">
        <p14:creationId xmlns:p14="http://schemas.microsoft.com/office/powerpoint/2010/main" val="3123642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Go to Live Demo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963" r="496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907605972"/>
      </p:ext>
    </p:extLst>
  </p:cSld>
  <p:clrMapOvr>
    <a:overrideClrMapping bg1="dk1" tx1="lt1" bg2="dk2" tx2="lt2" accent1="accent1" accent2="accent2" accent3="accent3" accent4="accent4" accent5="accent5" accent6="accent6" hlink="hlink" folHlink="folHlink"/>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2B7FD-1FBB-4C7F-9218-A7D1663AEE33}"/>
              </a:ext>
            </a:extLst>
          </p:cNvPr>
          <p:cNvSpPr>
            <a:spLocks noGrp="1"/>
          </p:cNvSpPr>
          <p:nvPr>
            <p:ph type="title" idx="4294967295"/>
          </p:nvPr>
        </p:nvSpPr>
        <p:spPr>
          <a:xfrm>
            <a:off x="1028700" y="1967266"/>
            <a:ext cx="2628900" cy="2547257"/>
          </a:xfrm>
          <a:noFill/>
        </p:spPr>
        <p:txBody>
          <a:bodyPr vert="horz" lIns="91440" tIns="45720" rIns="91440" bIns="45720" rtlCol="0" anchor="ctr">
            <a:normAutofit/>
          </a:bodyPr>
          <a:lstStyle/>
          <a:p>
            <a:pPr algn="ctr" fontAlgn="auto"/>
            <a:r>
              <a:rPr lang="en-US" sz="3600" b="1" kern="1200" noProof="0" dirty="0">
                <a:solidFill>
                  <a:srgbClr val="FFFFFF"/>
                </a:solidFill>
                <a:latin typeface="+mj-lt"/>
                <a:ea typeface="+mj-ea"/>
                <a:cs typeface="+mj-cs"/>
              </a:rPr>
              <a:t>Final Pitstop!</a:t>
            </a:r>
          </a:p>
        </p:txBody>
      </p:sp>
      <p:pic>
        <p:nvPicPr>
          <p:cNvPr id="7" name="Picture 6" descr="Text, application, chat or text message&#10;&#10;Description automatically generated">
            <a:extLst>
              <a:ext uri="{FF2B5EF4-FFF2-40B4-BE49-F238E27FC236}">
                <a16:creationId xmlns:a16="http://schemas.microsoft.com/office/drawing/2014/main" id="{188D2AA1-AD17-478D-A24E-D079A6D75C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2160" y="305164"/>
            <a:ext cx="4836907" cy="6247671"/>
          </a:xfrm>
          <a:prstGeom prst="rect">
            <a:avLst/>
          </a:prstGeom>
        </p:spPr>
      </p:pic>
    </p:spTree>
    <p:custDataLst>
      <p:tags r:id="rId1"/>
    </p:custDataLst>
    <p:extLst>
      <p:ext uri="{BB962C8B-B14F-4D97-AF65-F5344CB8AC3E}">
        <p14:creationId xmlns:p14="http://schemas.microsoft.com/office/powerpoint/2010/main" val="3115807595"/>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0DAD60127A5C4E9E419CAD66163B9A" ma:contentTypeVersion="13" ma:contentTypeDescription="Create a new document." ma:contentTypeScope="" ma:versionID="6a36b9672abd829a64cff32799cfdd66">
  <xsd:schema xmlns:xsd="http://www.w3.org/2001/XMLSchema" xmlns:xs="http://www.w3.org/2001/XMLSchema" xmlns:p="http://schemas.microsoft.com/office/2006/metadata/properties" xmlns:ns2="7d20f063-1ce4-4dc5-9879-81ba80df8e07" xmlns:ns3="3b781f18-4a68-4b94-867e-9083c9b0533a" targetNamespace="http://schemas.microsoft.com/office/2006/metadata/properties" ma:root="true" ma:fieldsID="c50c1a22662133c9b93f4680eb36f63a" ns2:_="" ns3:_="">
    <xsd:import namespace="7d20f063-1ce4-4dc5-9879-81ba80df8e07"/>
    <xsd:import namespace="3b781f18-4a68-4b94-867e-9083c9b053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20f063-1ce4-4dc5-9879-81ba80df8e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aae0d8a-8891-48d9-ad2b-bad3da6b59e2" ma:termSetId="09814cd3-568e-fe90-9814-8d621ff8fb84" ma:anchorId="fba54fb3-c3e1-fe81-a776-ca4b69148c4d" ma:open="true" ma:isKeyword="false">
      <xsd:complexType>
        <xsd:sequence>
          <xsd:element ref="pc:Terms" minOccurs="0" maxOccurs="1"/>
        </xsd:sequence>
      </xsd:complex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b781f18-4a68-4b94-867e-9083c9b0533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260e742-9817-44e7-b6af-46a7b1052e0f}" ma:internalName="TaxCatchAll" ma:showField="CatchAllData" ma:web="3b781f18-4a68-4b94-867e-9083c9b053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b781f18-4a68-4b94-867e-9083c9b0533a" xsi:nil="true"/>
    <lcf76f155ced4ddcb4097134ff3c332f xmlns="7d20f063-1ce4-4dc5-9879-81ba80df8e0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2D3C41D-9505-4CDD-883A-DCF6A6C98656}">
  <ds:schemaRefs>
    <ds:schemaRef ds:uri="http://schemas.microsoft.com/sharepoint/v3/contenttype/forms"/>
  </ds:schemaRefs>
</ds:datastoreItem>
</file>

<file path=customXml/itemProps2.xml><?xml version="1.0" encoding="utf-8"?>
<ds:datastoreItem xmlns:ds="http://schemas.openxmlformats.org/officeDocument/2006/customXml" ds:itemID="{01051171-96DB-4BA1-B1B4-7AD33B0140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20f063-1ce4-4dc5-9879-81ba80df8e07"/>
    <ds:schemaRef ds:uri="3b781f18-4a68-4b94-867e-9083c9b053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D8085F-E1ED-4B6A-AA52-9E9DAEE77C68}">
  <ds:schemaRefs>
    <ds:schemaRef ds:uri="http://schemas.microsoft.com/office/2006/metadata/properties"/>
    <ds:schemaRef ds:uri="http://schemas.microsoft.com/office/infopath/2007/PartnerControls"/>
    <ds:schemaRef ds:uri="6a7e7065-82f1-4b73-b0d2-d420dd51b77c"/>
    <ds:schemaRef ds:uri="3b781f18-4a68-4b94-867e-9083c9b0533a"/>
    <ds:schemaRef ds:uri="7d20f063-1ce4-4dc5-9879-81ba80df8e07"/>
  </ds:schemaRefs>
</ds:datastoreItem>
</file>

<file path=docProps/app.xml><?xml version="1.0" encoding="utf-8"?>
<Properties xmlns="http://schemas.openxmlformats.org/officeDocument/2006/extended-properties" xmlns:vt="http://schemas.openxmlformats.org/officeDocument/2006/docPropsVTypes">
  <Template/>
  <TotalTime>8646</TotalTime>
  <Words>1017</Words>
  <Application>Microsoft Office PowerPoint</Application>
  <PresentationFormat>Widescreen</PresentationFormat>
  <Paragraphs>97</Paragraphs>
  <Slides>12</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Arial</vt:lpstr>
      <vt:lpstr>Arial</vt:lpstr>
      <vt:lpstr>Calibri</vt:lpstr>
      <vt:lpstr>Calibri Light</vt:lpstr>
      <vt:lpstr>Chronicle Text G1</vt:lpstr>
      <vt:lpstr>Chronicle Text G1 Roman</vt:lpstr>
      <vt:lpstr>Cronicle</vt:lpstr>
      <vt:lpstr>Gotham Narrow</vt:lpstr>
      <vt:lpstr>Gotham Narrow Bold</vt:lpstr>
      <vt:lpstr>Gotham Narrow Book</vt:lpstr>
      <vt:lpstr>Gotham Narrow Light</vt:lpstr>
      <vt:lpstr>Helvetica Light</vt:lpstr>
      <vt:lpstr>Open Sans</vt:lpstr>
      <vt:lpstr>Office Theme</vt:lpstr>
      <vt:lpstr>PowerPoint Presentation</vt:lpstr>
      <vt:lpstr>Road Block! Setting up Blackboard Rubrics and deploying the Rubric for marking</vt:lpstr>
      <vt:lpstr>PowerPoint Presentation</vt:lpstr>
      <vt:lpstr>PowerPoint Presentation</vt:lpstr>
      <vt:lpstr>PowerPoint Presentation</vt:lpstr>
      <vt:lpstr>What is a Rubric?</vt:lpstr>
      <vt:lpstr>Examples of Rubrics:</vt:lpstr>
      <vt:lpstr>Go to Live Demo   </vt:lpstr>
      <vt:lpstr>Final Pitstop!</vt:lpstr>
      <vt:lpstr>Further information </vt:lpstr>
      <vt:lpstr>Tell us what you think!</vt:lpstr>
      <vt:lpstr>End </vt:lpstr>
    </vt:vector>
  </TitlesOfParts>
  <Company>Western Sydney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Noshir Bulsara</dc:creator>
  <cp:lastModifiedBy>Robert Ycasiano</cp:lastModifiedBy>
  <cp:revision>213</cp:revision>
  <dcterms:created xsi:type="dcterms:W3CDTF">2020-01-17T03:03:51Z</dcterms:created>
  <dcterms:modified xsi:type="dcterms:W3CDTF">2022-10-20T01:59:10Z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0x0101005D0DAD60127A5C4E9E419CAD66163B9A</vt:lpwstr>
  </property>
</Properties>
</file>