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34"/>
  </p:notesMasterIdLst>
  <p:sldIdLst>
    <p:sldId id="564" r:id="rId5"/>
    <p:sldId id="258" r:id="rId6"/>
    <p:sldId id="327" r:id="rId7"/>
    <p:sldId id="418" r:id="rId8"/>
    <p:sldId id="316" r:id="rId9"/>
    <p:sldId id="657" r:id="rId10"/>
    <p:sldId id="658" r:id="rId11"/>
    <p:sldId id="660" r:id="rId12"/>
    <p:sldId id="620" r:id="rId13"/>
    <p:sldId id="652" r:id="rId14"/>
    <p:sldId id="653" r:id="rId15"/>
    <p:sldId id="655" r:id="rId16"/>
    <p:sldId id="654" r:id="rId17"/>
    <p:sldId id="643" r:id="rId18"/>
    <p:sldId id="656" r:id="rId19"/>
    <p:sldId id="659" r:id="rId20"/>
    <p:sldId id="645" r:id="rId21"/>
    <p:sldId id="554" r:id="rId22"/>
    <p:sldId id="555" r:id="rId23"/>
    <p:sldId id="650" r:id="rId24"/>
    <p:sldId id="647" r:id="rId25"/>
    <p:sldId id="648" r:id="rId26"/>
    <p:sldId id="649" r:id="rId27"/>
    <p:sldId id="641" r:id="rId28"/>
    <p:sldId id="646" r:id="rId29"/>
    <p:sldId id="651" r:id="rId30"/>
    <p:sldId id="590" r:id="rId31"/>
    <p:sldId id="588" r:id="rId32"/>
    <p:sldId id="6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D69"/>
    <a:srgbClr val="990033"/>
    <a:srgbClr val="F20EED"/>
    <a:srgbClr val="AD0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62888" autoAdjust="0"/>
  </p:normalViewPr>
  <p:slideViewPr>
    <p:cSldViewPr snapToGrid="0">
      <p:cViewPr varScale="1">
        <p:scale>
          <a:sx n="42" d="100"/>
          <a:sy n="42" d="100"/>
        </p:scale>
        <p:origin x="1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C92A4-E110-42EE-B367-6E9A98F7BBA7}" type="datetimeFigureOut">
              <a:rPr lang="en-AU" smtClean="0"/>
              <a:t>7/11/2022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C29D-AE4A-492C-89AC-917338199F3D}" type="slidenum">
              <a:rPr lang="en-AU" smtClean="0"/>
              <a:t>‹#›</a:t>
            </a:fld>
            <a:endParaRPr lang="en-AU"/>
          </a:p>
        </p:txBody>
      </p:sp>
    </p:spTree>
    <p:extLst>
      <p:ext uri="{BB962C8B-B14F-4D97-AF65-F5344CB8AC3E}">
        <p14:creationId xmlns:p14="http://schemas.microsoft.com/office/powerpoint/2010/main" val="255410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esternsydney.edu.au/digital_futures/dft/services_and_resources/Learning_Futures_Online_Workshops/LF_Workshop_Schedule"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Welcome everyone, thank you for attending todays workshop: Preparing your Grade Centre for Mark Transfer to Banner, my name is Robert from Learning Futures, and I will be your Digital Learning presenter for todays session.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Joining me today and monitoring the chat we have my colleagues Steph and Rhoda in the Digital Learning team.</a:t>
            </a:r>
          </a:p>
          <a:p>
            <a:pPr>
              <a:lnSpc>
                <a:spcPct val="107000"/>
              </a:lnSpc>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22656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3A3537"/>
                </a:solidFill>
                <a:latin typeface="Open Sans" panose="020B0606030504020204" pitchFamily="34" charset="0"/>
                <a:ea typeface="Open Sans" panose="020B0606030504020204" pitchFamily="34" charset="0"/>
                <a:cs typeface="Open Sans" panose="020B0606030504020204" pitchFamily="34" charset="0"/>
              </a:rPr>
              <a:t>The ‘</a:t>
            </a:r>
            <a:r>
              <a:rPr lang="en-AU" sz="1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SMS Assessment Item</a:t>
            </a:r>
            <a:r>
              <a:rPr lang="en-AU" sz="1200" dirty="0">
                <a:solidFill>
                  <a:srgbClr val="3A3537"/>
                </a:solidFill>
                <a:latin typeface="Open Sans" panose="020B0606030504020204" pitchFamily="34" charset="0"/>
                <a:ea typeface="Open Sans" panose="020B0606030504020204" pitchFamily="34" charset="0"/>
                <a:cs typeface="Open Sans" panose="020B0606030504020204" pitchFamily="34" charset="0"/>
              </a:rPr>
              <a:t>’ are the assessment items from your Learning Guide that have been approved by your SAC (School Academic Committee). This data has been pulled directly over from Banner to EDMM.</a:t>
            </a:r>
          </a:p>
          <a:p>
            <a:endParaRPr lang="en-AU" sz="120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The (</a:t>
            </a:r>
            <a:r>
              <a:rPr lang="en-AU" sz="12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out of</a:t>
            </a:r>
            <a:r>
              <a:rPr lang="en-AU" sz="1200" dirty="0">
                <a:latin typeface="Open Sans" panose="020B0606030504020204" pitchFamily="34" charset="0"/>
                <a:ea typeface="Open Sans" panose="020B0606030504020204" pitchFamily="34" charset="0"/>
                <a:cs typeface="Open Sans" panose="020B0606030504020204" pitchFamily="34" charset="0"/>
              </a:rPr>
              <a:t>) mark next to the Assessment Item </a:t>
            </a:r>
            <a:r>
              <a:rPr lang="en-AU" sz="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the full mark that the assessment is currently marked out of in vUWS and was pulled from Banner.</a:t>
            </a:r>
          </a:p>
          <a:p>
            <a:r>
              <a:rPr lang="en-AU" sz="1200" b="1" dirty="0">
                <a:solidFill>
                  <a:srgbClr val="000000"/>
                </a:solidFill>
                <a:latin typeface="Open Sans" panose="020B0606030504020204" pitchFamily="34" charset="0"/>
                <a:ea typeface="Calibri" panose="020F0502020204030204" pitchFamily="34" charset="0"/>
                <a:cs typeface="Times New Roman" panose="02020603050405020304" pitchFamily="18" charset="0"/>
              </a:rPr>
              <a:t>Do note </a:t>
            </a:r>
            <a:r>
              <a:rPr lang="en-AU" sz="1200" b="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that </a:t>
            </a:r>
            <a:r>
              <a:rPr lang="en-AU" sz="12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the total of these 3 assessments </a:t>
            </a:r>
            <a:r>
              <a:rPr lang="en-AU" sz="1200" b="1" dirty="0">
                <a:solidFill>
                  <a:srgbClr val="000000"/>
                </a:solidFill>
                <a:latin typeface="Open Sans" panose="020B0606030504020204" pitchFamily="34" charset="0"/>
                <a:ea typeface="Calibri" panose="020F0502020204030204" pitchFamily="34" charset="0"/>
                <a:cs typeface="Times New Roman" panose="02020603050405020304" pitchFamily="18" charset="0"/>
              </a:rPr>
              <a:t>DO NOT </a:t>
            </a:r>
            <a:r>
              <a:rPr lang="en-AU" sz="12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need to equal 100 as it is not an overall weighting.</a:t>
            </a:r>
            <a:endParaRPr lang="en-AU" sz="1200" b="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3DFC29D-AE4A-492C-89AC-917338199F3D}" type="slidenum">
              <a:rPr lang="en-AU" smtClean="0"/>
              <a:t>10</a:t>
            </a:fld>
            <a:endParaRPr lang="en-AU"/>
          </a:p>
        </p:txBody>
      </p:sp>
    </p:spTree>
    <p:extLst>
      <p:ext uri="{BB962C8B-B14F-4D97-AF65-F5344CB8AC3E}">
        <p14:creationId xmlns:p14="http://schemas.microsoft.com/office/powerpoint/2010/main" val="107420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Open Sans" panose="020B0606030504020204" pitchFamily="34" charset="0"/>
                <a:ea typeface="Open Sans" panose="020B0606030504020204" pitchFamily="34" charset="0"/>
                <a:cs typeface="Open Sans" panose="020B0606030504020204" pitchFamily="34" charset="0"/>
              </a:rPr>
              <a:t>The </a:t>
            </a:r>
            <a:r>
              <a:rPr lang="en-AU" sz="12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Grade Centre Column </a:t>
            </a:r>
            <a:r>
              <a:rPr lang="en-AU" sz="1200" dirty="0">
                <a:latin typeface="Open Sans" panose="020B0606030504020204" pitchFamily="34" charset="0"/>
                <a:ea typeface="Open Sans" panose="020B0606030504020204" pitchFamily="34" charset="0"/>
                <a:cs typeface="Open Sans" panose="020B0606030504020204" pitchFamily="34" charset="0"/>
              </a:rPr>
              <a:t>will be the specific column in your Grade Centre that contains the grades for all student submissions for that particular assessment. This will the column chosen to be mapped and will be transferred to Banner to be used as the final result.</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As you can see here we have a before and after column, the left column is the default option before any changes are made, and the right column will be the updated options after allocating the specific Grade Centre column to be mapped to Banner. I will walk through this process during the live demo.</a:t>
            </a:r>
          </a:p>
        </p:txBody>
      </p:sp>
      <p:sp>
        <p:nvSpPr>
          <p:cNvPr id="4" name="Slide Number Placeholder 3"/>
          <p:cNvSpPr>
            <a:spLocks noGrp="1"/>
          </p:cNvSpPr>
          <p:nvPr>
            <p:ph type="sldNum" sz="quarter" idx="5"/>
          </p:nvPr>
        </p:nvSpPr>
        <p:spPr/>
        <p:txBody>
          <a:bodyPr/>
          <a:lstStyle/>
          <a:p>
            <a:fld id="{73DFC29D-AE4A-492C-89AC-917338199F3D}" type="slidenum">
              <a:rPr lang="en-AU" smtClean="0"/>
              <a:t>11</a:t>
            </a:fld>
            <a:endParaRPr lang="en-AU"/>
          </a:p>
        </p:txBody>
      </p:sp>
    </p:spTree>
    <p:extLst>
      <p:ext uri="{BB962C8B-B14F-4D97-AF65-F5344CB8AC3E}">
        <p14:creationId xmlns:p14="http://schemas.microsoft.com/office/powerpoint/2010/main" val="68393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Open Sans" panose="020B0606030504020204" pitchFamily="34" charset="0"/>
                <a:ea typeface="Open Sans" panose="020B0606030504020204" pitchFamily="34" charset="0"/>
                <a:cs typeface="Open Sans" panose="020B0606030504020204" pitchFamily="34" charset="0"/>
              </a:rPr>
              <a:t>On this next slide, these are the specific columns within Grade Centre that contains the grades for all student submission attempts for that particular assessment. This will be the column chosen to be mapped and will be transferred to Banner or </a:t>
            </a:r>
            <a:r>
              <a:rPr lang="en-AU" sz="1200" dirty="0" err="1">
                <a:latin typeface="Open Sans" panose="020B0606030504020204" pitchFamily="34" charset="0"/>
                <a:ea typeface="Open Sans" panose="020B0606030504020204" pitchFamily="34" charset="0"/>
                <a:cs typeface="Open Sans" panose="020B0606030504020204" pitchFamily="34" charset="0"/>
              </a:rPr>
              <a:t>RePS</a:t>
            </a:r>
            <a:r>
              <a:rPr lang="en-AU" sz="1200" dirty="0">
                <a:latin typeface="Open Sans" panose="020B0606030504020204" pitchFamily="34" charset="0"/>
                <a:ea typeface="Open Sans" panose="020B0606030504020204" pitchFamily="34" charset="0"/>
                <a:cs typeface="Open Sans" panose="020B0606030504020204" pitchFamily="34" charset="0"/>
              </a:rPr>
              <a:t> to be used as the final result overall.</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See how the names are matching exactly and using the naming convention. This is why it’s important to have a naming convention so that it is much easier to identify the specific column you want to map.</a:t>
            </a:r>
          </a:p>
        </p:txBody>
      </p:sp>
      <p:sp>
        <p:nvSpPr>
          <p:cNvPr id="4" name="Slide Number Placeholder 3"/>
          <p:cNvSpPr>
            <a:spLocks noGrp="1"/>
          </p:cNvSpPr>
          <p:nvPr>
            <p:ph type="sldNum" sz="quarter" idx="5"/>
          </p:nvPr>
        </p:nvSpPr>
        <p:spPr/>
        <p:txBody>
          <a:bodyPr/>
          <a:lstStyle/>
          <a:p>
            <a:fld id="{73DFC29D-AE4A-492C-89AC-917338199F3D}" type="slidenum">
              <a:rPr lang="en-AU" smtClean="0"/>
              <a:t>12</a:t>
            </a:fld>
            <a:endParaRPr lang="en-AU"/>
          </a:p>
        </p:txBody>
      </p:sp>
    </p:spTree>
    <p:extLst>
      <p:ext uri="{BB962C8B-B14F-4D97-AF65-F5344CB8AC3E}">
        <p14:creationId xmlns:p14="http://schemas.microsoft.com/office/powerpoint/2010/main" val="1929056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a:t>
            </a:r>
            <a:r>
              <a:rPr lang="en-AU" sz="1200" dirty="0">
                <a:solidFill>
                  <a:schemeClr val="accent6">
                    <a:lumMod val="75000"/>
                  </a:schemeClr>
                </a:solidFill>
              </a:rPr>
              <a:t>‘</a:t>
            </a:r>
            <a:r>
              <a:rPr lang="en-AU" sz="1200" b="1" dirty="0">
                <a:solidFill>
                  <a:schemeClr val="accent6">
                    <a:lumMod val="75000"/>
                  </a:schemeClr>
                </a:solidFill>
              </a:rPr>
              <a:t>Out of’</a:t>
            </a:r>
            <a:r>
              <a:rPr lang="en-AU" sz="1200" dirty="0"/>
              <a:t> mark under the </a:t>
            </a:r>
            <a:r>
              <a:rPr lang="en-AU" sz="1200" dirty="0">
                <a:solidFill>
                  <a:srgbClr val="7030A0"/>
                </a:solidFill>
              </a:rPr>
              <a:t>SMS Assessment Item </a:t>
            </a:r>
            <a:r>
              <a:rPr lang="en-AU" sz="1200" dirty="0"/>
              <a:t>column on the </a:t>
            </a:r>
            <a:r>
              <a:rPr lang="en-AU" sz="1200" b="1" dirty="0">
                <a:solidFill>
                  <a:srgbClr val="FF0000"/>
                </a:solidFill>
              </a:rPr>
              <a:t>left</a:t>
            </a:r>
            <a:r>
              <a:rPr lang="en-AU" sz="1200" dirty="0"/>
              <a:t> side needs to be </a:t>
            </a:r>
            <a:r>
              <a:rPr lang="en-AU" sz="1200" b="1" dirty="0"/>
              <a:t>MATCHING </a:t>
            </a:r>
            <a:r>
              <a:rPr lang="en-AU" sz="1200" dirty="0"/>
              <a:t>the Grade Centre column in vUWS. If the </a:t>
            </a:r>
            <a:r>
              <a:rPr lang="en-AU" sz="1200" dirty="0">
                <a:solidFill>
                  <a:schemeClr val="accent6">
                    <a:lumMod val="75000"/>
                  </a:schemeClr>
                </a:solidFill>
              </a:rPr>
              <a:t>‘</a:t>
            </a:r>
            <a:r>
              <a:rPr lang="en-AU" sz="1200" b="1" dirty="0">
                <a:solidFill>
                  <a:schemeClr val="accent6">
                    <a:lumMod val="75000"/>
                  </a:schemeClr>
                </a:solidFill>
              </a:rPr>
              <a:t>Out of’</a:t>
            </a:r>
            <a:r>
              <a:rPr lang="en-AU" sz="1200" dirty="0"/>
              <a:t> column and Grade Centre column </a:t>
            </a:r>
            <a:r>
              <a:rPr lang="en-AU" sz="1200" b="1" dirty="0"/>
              <a:t>DO NOT MATCH, </a:t>
            </a:r>
            <a:r>
              <a:rPr lang="en-AU" sz="1200" dirty="0"/>
              <a:t>enter the new score under the </a:t>
            </a:r>
            <a:r>
              <a:rPr lang="en-AU" sz="1200" dirty="0">
                <a:solidFill>
                  <a:schemeClr val="accent1">
                    <a:lumMod val="75000"/>
                  </a:schemeClr>
                </a:solidFill>
              </a:rPr>
              <a:t>‘</a:t>
            </a:r>
            <a:r>
              <a:rPr lang="en-AU" sz="1200" b="1" dirty="0">
                <a:solidFill>
                  <a:schemeClr val="accent1">
                    <a:lumMod val="75000"/>
                  </a:schemeClr>
                </a:solidFill>
              </a:rPr>
              <a:t>Out of Mark’</a:t>
            </a:r>
            <a:r>
              <a:rPr lang="en-AU" sz="1200" dirty="0"/>
              <a:t> column on the </a:t>
            </a:r>
            <a:r>
              <a:rPr lang="en-AU" sz="1200" b="1" dirty="0">
                <a:solidFill>
                  <a:srgbClr val="00B0F0"/>
                </a:solidFill>
              </a:rPr>
              <a:t>right</a:t>
            </a:r>
            <a:r>
              <a:rPr lang="en-AU" sz="1200" dirty="0"/>
              <a:t> side.</a:t>
            </a:r>
          </a:p>
          <a:p>
            <a:r>
              <a:rPr lang="en-AU" sz="1200" dirty="0"/>
              <a:t>The info for the ‘</a:t>
            </a:r>
            <a:r>
              <a:rPr lang="en-AU" sz="1200" b="1" dirty="0">
                <a:solidFill>
                  <a:schemeClr val="accent6">
                    <a:lumMod val="75000"/>
                  </a:schemeClr>
                </a:solidFill>
              </a:rPr>
              <a:t>Out of’ </a:t>
            </a:r>
            <a:r>
              <a:rPr lang="en-AU" sz="1200" dirty="0"/>
              <a:t>was either gathered from the Data Clean Up form, or rolled over from a previous teaching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In this example with Assessment Item 2 – the out of mark is currently set to be marked out of 40 but in vUWS, the Essay is marked out of 100 points. This is where you will need to change the Out of Mark for Assessment 2 from 40 to 100 as referenced in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The other 2 columns for the other assessments can remain the same and do not need to be changed as Assessment 1 will be marked out of 35 in vUWS, and Assessment 3 will be marked out of 25 points in vUWS.</a:t>
            </a:r>
            <a:endParaRPr lang="en-AU" sz="120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73DFC29D-AE4A-492C-89AC-917338199F3D}" type="slidenum">
              <a:rPr lang="en-AU" smtClean="0"/>
              <a:t>13</a:t>
            </a:fld>
            <a:endParaRPr lang="en-AU"/>
          </a:p>
        </p:txBody>
      </p:sp>
    </p:spTree>
    <p:extLst>
      <p:ext uri="{BB962C8B-B14F-4D97-AF65-F5344CB8AC3E}">
        <p14:creationId xmlns:p14="http://schemas.microsoft.com/office/powerpoint/2010/main" val="3940375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067"/>
              </a:spcAft>
            </a:pPr>
            <a:r>
              <a:rPr lang="en-AU" sz="1800" b="1" dirty="0">
                <a:solidFill>
                  <a:srgbClr val="FFC000"/>
                </a:solidFill>
                <a:latin typeface="Open Sans" panose="020B0606030504020204" pitchFamily="34" charset="0"/>
                <a:ea typeface="Calibri" panose="020F0502020204030204" pitchFamily="34" charset="0"/>
                <a:cs typeface="Times New Roman" panose="02020603050405020304" pitchFamily="18" charset="0"/>
              </a:rPr>
              <a:t>Grade Centre Column </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has been updated to the relevant column in Grade Centre</a:t>
            </a:r>
          </a:p>
          <a:p>
            <a:pPr>
              <a:lnSpc>
                <a:spcPct val="107000"/>
              </a:lnSpc>
              <a:spcAft>
                <a:spcPts val="1067"/>
              </a:spcAft>
            </a:pPr>
            <a:r>
              <a:rPr lang="en-AU" sz="1800" b="1" dirty="0">
                <a:solidFill>
                  <a:srgbClr val="7030A0"/>
                </a:solidFill>
                <a:latin typeface="Open Sans" panose="020B0606030504020204" pitchFamily="34" charset="0"/>
                <a:ea typeface="Calibri" panose="020F0502020204030204" pitchFamily="34" charset="0"/>
                <a:cs typeface="Times New Roman" panose="02020603050405020304" pitchFamily="18" charset="0"/>
              </a:rPr>
              <a:t>Assessment 2 </a:t>
            </a:r>
            <a:r>
              <a:rPr lang="en-AU" sz="1800" dirty="0">
                <a:solidFill>
                  <a:srgbClr val="0070C0"/>
                </a:solidFill>
                <a:latin typeface="Open Sans" panose="020B0606030504020204" pitchFamily="34" charset="0"/>
                <a:ea typeface="Calibri" panose="020F0502020204030204" pitchFamily="34" charset="0"/>
                <a:cs typeface="Times New Roman" panose="02020603050405020304" pitchFamily="18" charset="0"/>
              </a:rPr>
              <a:t>‘Out of Mark’ </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has been updated from </a:t>
            </a:r>
            <a:r>
              <a:rPr lang="en-AU" sz="1800" b="1" dirty="0">
                <a:solidFill>
                  <a:schemeClr val="accent6">
                    <a:lumMod val="75000"/>
                  </a:schemeClr>
                </a:solidFill>
                <a:latin typeface="Open Sans" panose="020B0606030504020204" pitchFamily="34" charset="0"/>
                <a:ea typeface="Calibri" panose="020F0502020204030204" pitchFamily="34" charset="0"/>
                <a:cs typeface="Times New Roman" panose="02020603050405020304" pitchFamily="18" charset="0"/>
              </a:rPr>
              <a:t>40</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to </a:t>
            </a:r>
            <a:r>
              <a:rPr lang="en-AU" sz="1800" b="1" dirty="0">
                <a:solidFill>
                  <a:srgbClr val="0070C0"/>
                </a:solidFill>
                <a:latin typeface="Open Sans" panose="020B0606030504020204" pitchFamily="34" charset="0"/>
                <a:ea typeface="Calibri" panose="020F0502020204030204" pitchFamily="34" charset="0"/>
                <a:cs typeface="Times New Roman" panose="02020603050405020304" pitchFamily="18" charset="0"/>
              </a:rPr>
              <a:t>100</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The grading scale for each Assessment type should be correctly set up in Data Clean Up (DCU), but can be edited to suit your grading scale when mapping in EDMM. </a:t>
            </a: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If you are making a change, this alteration will only affect this semester’s grading and will not change the default, so when you roll over your vUWS site to a new semester, you’ll need to edit the grading scale again. </a:t>
            </a: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If this is the grading scale you will be using each semester, you’ll need to submit a ticket to WesternNow or contact the SMS team to have the grading scale permanently altered.</a:t>
            </a: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You do not need to create any weighted columns within the Grade Centre as Banner will calculate this for you.</a:t>
            </a: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After your changes have been updated, select Confirm Mapping</a:t>
            </a:r>
          </a:p>
          <a:p>
            <a:pPr>
              <a:lnSpc>
                <a:spcPct val="107000"/>
              </a:lnSpc>
              <a:spcAft>
                <a:spcPts val="800"/>
              </a:spcAft>
            </a:pPr>
            <a:r>
              <a:rPr lang="en-AU" sz="1800" b="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 </a:t>
            </a:r>
            <a:endParaRPr lang="en-AU" sz="1800" i="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marL="184150" lvl="2" indent="0">
              <a:spcAft>
                <a:spcPts val="225"/>
              </a:spcAft>
              <a:buFont typeface="Arial" panose="020B0604020202020204" pitchFamily="34" charset="0"/>
              <a:buNone/>
              <a:defRPr/>
            </a:pP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14</a:t>
            </a:fld>
            <a:endParaRPr lang="en-US"/>
          </a:p>
        </p:txBody>
      </p:sp>
    </p:spTree>
    <p:extLst>
      <p:ext uri="{BB962C8B-B14F-4D97-AF65-F5344CB8AC3E}">
        <p14:creationId xmlns:p14="http://schemas.microsoft.com/office/powerpoint/2010/main" val="133234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After selecting </a:t>
            </a:r>
            <a:r>
              <a:rPr lang="en-AU" sz="1800" b="1" dirty="0"/>
              <a:t>Confirm Mapping. </a:t>
            </a:r>
            <a:r>
              <a:rPr lang="en-AU" sz="1800" dirty="0"/>
              <a:t>EDMM will take you to the next page to show the updated changes. Once confirmed that the correct </a:t>
            </a:r>
            <a:r>
              <a:rPr lang="en-AU" sz="1800" dirty="0">
                <a:solidFill>
                  <a:srgbClr val="F20EED"/>
                </a:solidFill>
              </a:rPr>
              <a:t>Grade Centre Column</a:t>
            </a:r>
            <a:r>
              <a:rPr lang="en-AU" sz="1800" dirty="0"/>
              <a:t>, and </a:t>
            </a:r>
            <a:r>
              <a:rPr lang="en-AU" sz="1800" dirty="0">
                <a:solidFill>
                  <a:srgbClr val="0070C0"/>
                </a:solidFill>
              </a:rPr>
              <a:t>Out of Mark </a:t>
            </a:r>
            <a:r>
              <a:rPr lang="en-AU" sz="1800" dirty="0"/>
              <a:t>are selected, click on </a:t>
            </a:r>
            <a:r>
              <a:rPr lang="en-AU" sz="1800" b="1" dirty="0"/>
              <a:t>Transfer Marks to SMS.</a:t>
            </a:r>
          </a:p>
          <a:p>
            <a:endParaRPr lang="en-AU" sz="1800" b="1" dirty="0"/>
          </a:p>
          <a:p>
            <a:r>
              <a:rPr lang="en-AU" sz="1800" b="0" dirty="0"/>
              <a:t>If you receive an error message, could be an issue with the transfer at that time, or could be that there’s a duplication of Grade Centre Columns chosen, you will receive an error message, and you should receive the error message emailed to you. If you do receive the email and need assistance, contact ITDS and they will investigate your issue.</a:t>
            </a:r>
          </a:p>
        </p:txBody>
      </p:sp>
      <p:sp>
        <p:nvSpPr>
          <p:cNvPr id="4" name="Slide Number Placeholder 3"/>
          <p:cNvSpPr>
            <a:spLocks noGrp="1"/>
          </p:cNvSpPr>
          <p:nvPr>
            <p:ph type="sldNum" sz="quarter" idx="5"/>
          </p:nvPr>
        </p:nvSpPr>
        <p:spPr/>
        <p:txBody>
          <a:bodyPr/>
          <a:lstStyle/>
          <a:p>
            <a:fld id="{DF61EA0F-A667-4B49-8422-0062BC55E249}" type="slidenum">
              <a:rPr lang="en-US" smtClean="0"/>
              <a:t>15</a:t>
            </a:fld>
            <a:endParaRPr lang="en-US"/>
          </a:p>
        </p:txBody>
      </p:sp>
    </p:spTree>
    <p:extLst>
      <p:ext uri="{BB962C8B-B14F-4D97-AF65-F5344CB8AC3E}">
        <p14:creationId xmlns:p14="http://schemas.microsoft.com/office/powerpoint/2010/main" val="82050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now go through a Live Demo to explain the process.</a:t>
            </a:r>
          </a:p>
        </p:txBody>
      </p:sp>
    </p:spTree>
    <p:extLst>
      <p:ext uri="{BB962C8B-B14F-4D97-AF65-F5344CB8AC3E}">
        <p14:creationId xmlns:p14="http://schemas.microsoft.com/office/powerpoint/2010/main" val="407591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Lets go through a quick overview of the Assessment Item Data Flow that will occur.</a:t>
            </a: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first part of the process is the Assessment item data stored in Banner, which was pulled from your subject approved assessments in your Learning Guide.</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 Image </a:t>
            </a:r>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Number 1</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we see:</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final exam weighted is out of 50%, but the </a:t>
            </a: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grading scale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out of 85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essay exam weighted is out of 30%, but the </a:t>
            </a: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grading scale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out of 60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quiz exam weighted is out of 20%, but the </a:t>
            </a: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grading scale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out of 10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 Image </a:t>
            </a:r>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Number 2,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this represents the student receiving a result in the Grade Centre </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For the Final exam they received a grade of 70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For the Essay they received a grade of 34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For the Quiz they received a grade of 9 marks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These are the marks that will be transferred to Banner. You do </a:t>
            </a:r>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NOT</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do the weighting calculation in the Grade Centre.</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Image </a:t>
            </a:r>
            <a:r>
              <a:rPr lang="en-GB" sz="1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Number 3 </a:t>
            </a:r>
            <a:r>
              <a:rPr lang="en-GB" sz="1800" b="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the final stage where Banner gets the Final exam grading of 70 marks and divides that by 85 being the </a:t>
            </a:r>
            <a:r>
              <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grading scale </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and then multiplies that by the Assessment weighting of 50 to get a score of 41.18. This will round down to 41.</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Banner will do the same calculation for the Essay getting a result of 17, and for the Quiz, a result of 18, which is 76.18 rounded down to 76 as the final grade for the Subject. </a:t>
            </a:r>
          </a:p>
          <a:p>
            <a:pPr>
              <a:lnSpc>
                <a:spcPct val="107000"/>
              </a:lnSpc>
              <a:spcAft>
                <a:spcPts val="800"/>
              </a:spcAft>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 hope this overview has given you an understanding of the process. I will now demonstrate in </a:t>
            </a:r>
            <a:r>
              <a:rPr lang="en-GB" sz="18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vUWS</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and run through setting up your Grade Centre. </a:t>
            </a:r>
          </a:p>
          <a:p>
            <a:pPr>
              <a:lnSpc>
                <a:spcPct val="107000"/>
              </a:lnSpc>
              <a:spcAft>
                <a:spcPts val="800"/>
              </a:spcAft>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 this demonstration, the </a:t>
            </a:r>
            <a:r>
              <a:rPr lang="en-GB" sz="18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vUWS</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dashboard will look slightly different as this is in the Staging environment which will be released to everyone soon. The layout of your subject sites will look exactly the same.</a:t>
            </a:r>
            <a:endParaRPr lang="en-GB" sz="900" dirty="0">
              <a:solidFill>
                <a:prstClr val="white"/>
              </a:solidFill>
              <a:latin typeface="Gotham Narrow Bold" panose="020B0604020202020204" charset="0"/>
              <a:cs typeface="Gotham Narrow Bold" panose="020B060402020202020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solidFill>
                  <a:prstClr val="white"/>
                </a:solidFill>
                <a:latin typeface="Gotham Narrow Bold" panose="020B0604020202020204" charset="0"/>
                <a:cs typeface="Gotham Narrow Bold" panose="020B060402020202020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solidFill>
                <a:prstClr val="white"/>
              </a:solidFill>
              <a:latin typeface="Gotham Narrow Bold" panose="020B0604020202020204" charset="0"/>
              <a:cs typeface="Gotham Narrow Bold" panose="020B060402020202020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solidFill>
                <a:prstClr val="white"/>
              </a:solidFill>
              <a:latin typeface="Gotham Narrow Bold" panose="020B0604020202020204" charset="0"/>
              <a:cs typeface="Gotham Narrow Bold" panose="020B060402020202020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900" dirty="0">
              <a:solidFill>
                <a:prstClr val="white"/>
              </a:solidFill>
              <a:latin typeface="Gotham Narrow Bold" panose="020B0604020202020204" charset="0"/>
              <a:cs typeface="Gotham Narrow Bold" panose="020B060402020202020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0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solidFill>
                  <a:schemeClr val="bg1"/>
                </a:solidFill>
              </a:rPr>
              <a:t>Accessing the Grade Centre:</a:t>
            </a:r>
            <a:br>
              <a:rPr lang="en-AU" sz="1800" b="1" dirty="0">
                <a:solidFill>
                  <a:schemeClr val="bg1"/>
                </a:solidFill>
              </a:rPr>
            </a:br>
            <a:endParaRPr lang="en-AU" sz="1800" b="1" dirty="0">
              <a:solidFill>
                <a:schemeClr val="bg1"/>
              </a:solidFill>
            </a:endParaRPr>
          </a:p>
          <a:p>
            <a:pPr marL="342900" indent="-342900">
              <a:buFont typeface="Wingdings" panose="05000000000000000000" pitchFamily="2" charset="2"/>
              <a:buChar char="Ø"/>
            </a:pPr>
            <a:r>
              <a:rPr lang="en-AU" sz="1800" b="1" dirty="0">
                <a:solidFill>
                  <a:schemeClr val="bg1"/>
                </a:solidFill>
              </a:rPr>
              <a:t>Log in to vUWS</a:t>
            </a:r>
          </a:p>
          <a:p>
            <a:pPr marL="342900" indent="-342900">
              <a:buFont typeface="Wingdings" panose="05000000000000000000" pitchFamily="2" charset="2"/>
              <a:buChar char="Ø"/>
            </a:pPr>
            <a:r>
              <a:rPr lang="en-AU" sz="1800" b="1" dirty="0">
                <a:solidFill>
                  <a:schemeClr val="bg1"/>
                </a:solidFill>
              </a:rPr>
              <a:t>Go to your vUWS site</a:t>
            </a:r>
          </a:p>
          <a:p>
            <a:pPr marL="342900" indent="-342900">
              <a:buFont typeface="Wingdings" panose="05000000000000000000" pitchFamily="2" charset="2"/>
              <a:buChar char="Ø"/>
            </a:pPr>
            <a:r>
              <a:rPr lang="en-AU" sz="1800" b="1" dirty="0">
                <a:solidFill>
                  <a:schemeClr val="bg1"/>
                </a:solidFill>
              </a:rPr>
              <a:t>Ensure Edit Mode is ON</a:t>
            </a:r>
          </a:p>
          <a:p>
            <a:pPr marL="342900" indent="-342900">
              <a:buFont typeface="Wingdings" panose="05000000000000000000" pitchFamily="2" charset="2"/>
              <a:buChar char="Ø"/>
            </a:pPr>
            <a:r>
              <a:rPr lang="en-AU" sz="1800" b="1" dirty="0">
                <a:solidFill>
                  <a:schemeClr val="bg1"/>
                </a:solidFill>
              </a:rPr>
              <a:t>On the left menu, click to expand Grade Centre</a:t>
            </a:r>
          </a:p>
          <a:p>
            <a:pPr marL="342900" indent="-342900">
              <a:buFont typeface="Wingdings" panose="05000000000000000000" pitchFamily="2" charset="2"/>
              <a:buChar char="Ø"/>
            </a:pPr>
            <a:r>
              <a:rPr lang="en-AU" sz="1800" b="1" dirty="0">
                <a:solidFill>
                  <a:schemeClr val="bg1"/>
                </a:solidFill>
              </a:rPr>
              <a:t>Click on Full Grade Centre</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18</a:t>
            </a:fld>
            <a:endParaRPr lang="en-AU"/>
          </a:p>
        </p:txBody>
      </p:sp>
    </p:spTree>
    <p:extLst>
      <p:ext uri="{BB962C8B-B14F-4D97-AF65-F5344CB8AC3E}">
        <p14:creationId xmlns:p14="http://schemas.microsoft.com/office/powerpoint/2010/main" val="359798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MOVE: </a:t>
            </a:r>
          </a:p>
          <a:p>
            <a:pPr>
              <a:lnSpc>
                <a:spcPct val="107000"/>
              </a:lnSpc>
              <a:spcAft>
                <a:spcPts val="800"/>
              </a:spcAft>
            </a:pPr>
            <a:r>
              <a:rPr lang="en-AU" sz="1800" b="0" dirty="0">
                <a:effectLst/>
                <a:latin typeface="Calibri" panose="020F0502020204030204" pitchFamily="34" charset="0"/>
                <a:ea typeface="Calibri" panose="020F0502020204030204" pitchFamily="34" charset="0"/>
                <a:cs typeface="Times New Roman" panose="02020603050405020304" pitchFamily="18" charset="0"/>
              </a:rPr>
              <a:t>To move the order of your columns around, h</a:t>
            </a:r>
            <a:r>
              <a:rPr lang="en-AU" sz="1800" dirty="0">
                <a:effectLst/>
                <a:latin typeface="Calibri" panose="020F0502020204030204" pitchFamily="34" charset="0"/>
                <a:ea typeface="Calibri" panose="020F0502020204030204" pitchFamily="34" charset="0"/>
                <a:cs typeface="Times New Roman" panose="02020603050405020304" pitchFamily="18" charset="0"/>
              </a:rPr>
              <a:t>over over Manage &gt; Column Organisation &gt; click and hold 4 arrows and drag &gt; submit </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OR</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Hover over Manage &gt; Column Organisation &gt; click on up and down arrows on right hand side &gt; pop up and move up or down &gt; apply &gt; submit</a:t>
            </a:r>
          </a:p>
          <a:p>
            <a:pPr>
              <a:lnSpc>
                <a:spcPct val="107000"/>
              </a:lnSpc>
              <a:spcAft>
                <a:spcPts val="800"/>
              </a:spcAft>
            </a:pPr>
            <a:endPar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HIDE:</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To hide columns all together meaning from instructor and students, you will first need to hide the column on the main full grade centre page, you will see a red cancel icon appear.</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Then hover over Manage &gt; Column organisation &gt; *hidden in grey* &gt; tick the box/s you wish to hide &gt; scroll down and click hide column &gt; submit. *show that column is hidden*</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dirty="0">
                <a:effectLst/>
                <a:latin typeface="Calibri" panose="020F0502020204030204" pitchFamily="34" charset="0"/>
                <a:ea typeface="Calibri" panose="020F0502020204030204" pitchFamily="34" charset="0"/>
                <a:cs typeface="Times New Roman" panose="02020603050405020304" pitchFamily="18" charset="0"/>
              </a:rPr>
              <a:t>DELETE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800" b="1" i="1" dirty="0">
                <a:latin typeface="Calibri" panose="020F0502020204030204" pitchFamily="34" charset="0"/>
                <a:ea typeface="Calibri" panose="020F0502020204030204" pitchFamily="34" charset="0"/>
                <a:cs typeface="Times New Roman" panose="02020603050405020304" pitchFamily="18" charset="0"/>
              </a:rPr>
              <a:t>Note: </a:t>
            </a:r>
            <a:r>
              <a:rPr lang="en-AU" sz="1800" dirty="0">
                <a:latin typeface="Calibri" panose="020F0502020204030204" pitchFamily="34" charset="0"/>
                <a:ea typeface="Calibri" panose="020F0502020204030204" pitchFamily="34" charset="0"/>
                <a:cs typeface="Times New Roman" panose="02020603050405020304" pitchFamily="18" charset="0"/>
              </a:rPr>
              <a:t>Once a column has been deleted, it cannot be retrieved, so it is recommend that before you delete a column you ensure a copy of the Grade Centre is downloaded.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19</a:t>
            </a:fld>
            <a:endParaRPr lang="en-AU"/>
          </a:p>
        </p:txBody>
      </p:sp>
    </p:spTree>
    <p:extLst>
      <p:ext uri="{BB962C8B-B14F-4D97-AF65-F5344CB8AC3E}">
        <p14:creationId xmlns:p14="http://schemas.microsoft.com/office/powerpoint/2010/main" val="346470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would like to begin today’s workshop by </a:t>
            </a:r>
            <a:r>
              <a:rPr lang="en-AU" b="0" i="0" dirty="0">
                <a:solidFill>
                  <a:srgbClr val="3A3A44"/>
                </a:solidFill>
                <a:effectLst/>
                <a:latin typeface="Calibri" panose="020F0502020204030204" pitchFamily="34" charset="0"/>
              </a:rPr>
              <a:t>acknowledging the Traditional Custodians of the land on which we meet today, and pay my respects to their Elders past and present. I extend that respect to Aboriginal and Torres Strait Islander peoples here today.</a:t>
            </a:r>
          </a:p>
          <a:p>
            <a:endParaRPr lang="en-AU" b="0" i="0" dirty="0">
              <a:solidFill>
                <a:srgbClr val="3A3A4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prstClr val="white"/>
                </a:solidFill>
                <a:latin typeface="+mn-lt"/>
              </a:rPr>
              <a:t>I am joining you today from [</a:t>
            </a:r>
            <a:r>
              <a:rPr lang="en-GB" sz="1200" b="0" i="1" dirty="0" err="1">
                <a:solidFill>
                  <a:prstClr val="white"/>
                </a:solidFill>
                <a:latin typeface="+mn-lt"/>
              </a:rPr>
              <a:t>Darug</a:t>
            </a:r>
            <a:r>
              <a:rPr lang="en-GB" sz="1200" b="0" dirty="0">
                <a:solidFill>
                  <a:prstClr val="white"/>
                </a:solidFill>
                <a:latin typeface="+mn-lt"/>
              </a:rPr>
              <a:t>] Land. You can add in the chat which land you are joining us from. </a:t>
            </a:r>
            <a:endParaRPr lang="en-AU" sz="1200" b="0" dirty="0">
              <a:solidFill>
                <a:prstClr val="white"/>
              </a:solidFill>
              <a:latin typeface="+mn-l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BB1405-97A7-4939-B0C1-08666212746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02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Use a unique name so that it makes mapping the columns in EDMM easier.</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Such as Assessment 1 Spr22 (35)</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assessments name</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Session and year</a:t>
            </a: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Out of total – what the assessment has been marked out of</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Giving the name a unique title will assist you when cleaning up your columns at the start of each session and also easier to map in EDMM</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BB - You will need to change the name in the assessment itself, not the column in GC.</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Turnitin – for the name to pick up in GC you will need to ensure the name is updated in Turnitin.</a:t>
            </a:r>
          </a:p>
        </p:txBody>
      </p:sp>
      <p:sp>
        <p:nvSpPr>
          <p:cNvPr id="4" name="Slide Number Placeholder 3"/>
          <p:cNvSpPr>
            <a:spLocks noGrp="1"/>
          </p:cNvSpPr>
          <p:nvPr>
            <p:ph type="sldNum" sz="quarter" idx="5"/>
          </p:nvPr>
        </p:nvSpPr>
        <p:spPr/>
        <p:txBody>
          <a:bodyPr/>
          <a:lstStyle/>
          <a:p>
            <a:fld id="{73DFC29D-AE4A-492C-89AC-917338199F3D}" type="slidenum">
              <a:rPr lang="en-AU" smtClean="0"/>
              <a:t>20</a:t>
            </a:fld>
            <a:endParaRPr lang="en-AU"/>
          </a:p>
        </p:txBody>
      </p:sp>
    </p:spTree>
    <p:extLst>
      <p:ext uri="{BB962C8B-B14F-4D97-AF65-F5344CB8AC3E}">
        <p14:creationId xmlns:p14="http://schemas.microsoft.com/office/powerpoint/2010/main" val="230875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Calculated total column</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Create category:</a:t>
            </a:r>
          </a:p>
          <a:p>
            <a:pPr algn="l"/>
            <a:r>
              <a:rPr lang="en-AU" sz="2800" b="0" i="0" dirty="0">
                <a:solidFill>
                  <a:srgbClr val="333333"/>
                </a:solidFill>
                <a:effectLst/>
                <a:latin typeface="GothamNarrow-Book" pitchFamily="50" charset="0"/>
              </a:rPr>
              <a:t>Create a unique category</a:t>
            </a: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Manage</a:t>
            </a:r>
            <a:r>
              <a:rPr lang="en-AU" sz="2800" b="0" i="0" dirty="0">
                <a:solidFill>
                  <a:srgbClr val="333333"/>
                </a:solidFill>
                <a:effectLst/>
                <a:latin typeface="GothamNarrow-Book" pitchFamily="50" charset="0"/>
              </a:rPr>
              <a:t> tab above the column listing.</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Categories</a:t>
            </a:r>
            <a:r>
              <a:rPr lang="en-AU" sz="2800" b="0" i="0" dirty="0">
                <a:solidFill>
                  <a:srgbClr val="333333"/>
                </a:solidFill>
                <a:effectLst/>
                <a:latin typeface="GothamNarrow-Book" pitchFamily="50" charset="0"/>
              </a:rPr>
              <a:t> from the drop-down list.</a:t>
            </a: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Create Category</a:t>
            </a:r>
            <a:r>
              <a:rPr lang="en-AU" sz="2800" b="0" i="0" dirty="0">
                <a:solidFill>
                  <a:srgbClr val="333333"/>
                </a:solidFill>
                <a:effectLst/>
                <a:latin typeface="GothamNarrow-Book" pitchFamily="50" charset="0"/>
              </a:rPr>
              <a:t> button at the top.</a:t>
            </a:r>
          </a:p>
          <a:p>
            <a:pPr algn="l">
              <a:buFont typeface="+mj-lt"/>
              <a:buAutoNum type="arabicPeriod"/>
            </a:pPr>
            <a:r>
              <a:rPr lang="en-AU" sz="2800" b="1" i="0" dirty="0">
                <a:solidFill>
                  <a:srgbClr val="333333"/>
                </a:solidFill>
                <a:effectLst/>
                <a:latin typeface="GothamNarrow-Medium"/>
              </a:rPr>
              <a:t>Name:</a:t>
            </a:r>
            <a:r>
              <a:rPr lang="en-AU" sz="2800" b="0" i="0" dirty="0">
                <a:solidFill>
                  <a:srgbClr val="333333"/>
                </a:solidFill>
                <a:effectLst/>
                <a:latin typeface="GothamNarrow-Book" pitchFamily="50" charset="0"/>
              </a:rPr>
              <a:t> The name should be unique. </a:t>
            </a:r>
            <a:r>
              <a:rPr lang="en-AU" sz="2800" b="0" i="1" dirty="0">
                <a:solidFill>
                  <a:srgbClr val="333333"/>
                </a:solidFill>
                <a:effectLst/>
                <a:latin typeface="GothamNarrow-Book" pitchFamily="50" charset="0"/>
              </a:rPr>
              <a:t>For example: Assess 2: Quiz Pool</a:t>
            </a:r>
            <a:br>
              <a:rPr lang="en-AU" sz="2800" b="0" i="0" dirty="0">
                <a:solidFill>
                  <a:srgbClr val="333333"/>
                </a:solidFill>
                <a:effectLst/>
                <a:latin typeface="GothamNarrow-Book" pitchFamily="50" charset="0"/>
              </a:rPr>
            </a:br>
            <a:r>
              <a:rPr lang="en-AU" sz="2800" b="0" i="0" dirty="0">
                <a:solidFill>
                  <a:srgbClr val="333333"/>
                </a:solidFill>
                <a:effectLst/>
                <a:latin typeface="GothamNarrow-Book" pitchFamily="50" charset="0"/>
              </a:rPr>
              <a:t>(For the purpose of these instructions, we’ll assume the name above was used)</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Submit</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OK</a:t>
            </a:r>
            <a:r>
              <a:rPr lang="en-AU" sz="2800" b="0" i="0" dirty="0">
                <a:solidFill>
                  <a:srgbClr val="333333"/>
                </a:solidFill>
                <a:effectLst/>
                <a:latin typeface="GothamNarrow-Book" pitchFamily="50" charset="0"/>
              </a:rPr>
              <a:t>.</a:t>
            </a:r>
          </a:p>
          <a:p>
            <a:pPr algn="l"/>
            <a:r>
              <a:rPr lang="en-AU" sz="2800" b="0" i="0" dirty="0">
                <a:solidFill>
                  <a:srgbClr val="333333"/>
                </a:solidFill>
                <a:effectLst/>
                <a:latin typeface="GothamNarrow-Book" pitchFamily="50" charset="0"/>
              </a:rPr>
              <a:t>Assign each quiz/test to this unique </a:t>
            </a:r>
            <a:r>
              <a:rPr lang="en-AU" sz="2800" b="1" i="0" dirty="0">
                <a:solidFill>
                  <a:srgbClr val="333333"/>
                </a:solidFill>
                <a:effectLst/>
                <a:latin typeface="GothamNarrow-Medium"/>
              </a:rPr>
              <a:t>Category</a:t>
            </a:r>
            <a:endParaRPr lang="en-AU" sz="2800" b="0" i="0" dirty="0">
              <a:solidFill>
                <a:srgbClr val="333333"/>
              </a:solidFill>
              <a:effectLst/>
              <a:latin typeface="GothamNarrow-Book" pitchFamily="50" charset="0"/>
            </a:endParaRP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drop-down arrow</a:t>
            </a:r>
            <a:r>
              <a:rPr lang="en-AU" sz="2800" b="0" i="0" dirty="0">
                <a:solidFill>
                  <a:srgbClr val="333333"/>
                </a:solidFill>
                <a:effectLst/>
                <a:latin typeface="GothamNarrow-Book" pitchFamily="50" charset="0"/>
              </a:rPr>
              <a:t> beside the first quiz column name.</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Edit Column Information</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Set </a:t>
            </a:r>
            <a:r>
              <a:rPr lang="en-AU" sz="2800" b="1" i="0" dirty="0">
                <a:solidFill>
                  <a:srgbClr val="333333"/>
                </a:solidFill>
                <a:effectLst/>
                <a:latin typeface="GothamNarrow-Medium"/>
              </a:rPr>
              <a:t>Category</a:t>
            </a:r>
            <a:r>
              <a:rPr lang="en-AU" sz="2800" b="0" i="0" dirty="0">
                <a:solidFill>
                  <a:srgbClr val="333333"/>
                </a:solidFill>
                <a:effectLst/>
                <a:latin typeface="GothamNarrow-Book" pitchFamily="50" charset="0"/>
              </a:rPr>
              <a:t> to </a:t>
            </a:r>
            <a:r>
              <a:rPr lang="en-AU" sz="2800" b="1" i="0" dirty="0">
                <a:solidFill>
                  <a:srgbClr val="333333"/>
                </a:solidFill>
                <a:effectLst/>
                <a:latin typeface="GothamNarrow-Medium"/>
              </a:rPr>
              <a:t>Assess 2: Quiz Pool</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Submit</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Repeat until all quizzes have the new category applied.</a:t>
            </a:r>
          </a:p>
        </p:txBody>
      </p:sp>
      <p:sp>
        <p:nvSpPr>
          <p:cNvPr id="4" name="Slide Number Placeholder 3"/>
          <p:cNvSpPr>
            <a:spLocks noGrp="1"/>
          </p:cNvSpPr>
          <p:nvPr>
            <p:ph type="sldNum" sz="quarter" idx="5"/>
          </p:nvPr>
        </p:nvSpPr>
        <p:spPr/>
        <p:txBody>
          <a:bodyPr/>
          <a:lstStyle/>
          <a:p>
            <a:fld id="{73DFC29D-AE4A-492C-89AC-917338199F3D}" type="slidenum">
              <a:rPr lang="en-AU" smtClean="0"/>
              <a:t>21</a:t>
            </a:fld>
            <a:endParaRPr lang="en-AU"/>
          </a:p>
        </p:txBody>
      </p:sp>
    </p:spTree>
    <p:extLst>
      <p:ext uri="{BB962C8B-B14F-4D97-AF65-F5344CB8AC3E}">
        <p14:creationId xmlns:p14="http://schemas.microsoft.com/office/powerpoint/2010/main" val="34205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Create category:</a:t>
            </a:r>
          </a:p>
          <a:p>
            <a:pPr algn="l"/>
            <a:r>
              <a:rPr lang="en-AU" sz="2800" b="0" i="0" dirty="0">
                <a:solidFill>
                  <a:srgbClr val="333333"/>
                </a:solidFill>
                <a:effectLst/>
                <a:latin typeface="GothamNarrow-Book" pitchFamily="50" charset="0"/>
              </a:rPr>
              <a:t>Create a unique category</a:t>
            </a: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Manage</a:t>
            </a:r>
            <a:r>
              <a:rPr lang="en-AU" sz="2800" b="0" i="0" dirty="0">
                <a:solidFill>
                  <a:srgbClr val="333333"/>
                </a:solidFill>
                <a:effectLst/>
                <a:latin typeface="GothamNarrow-Book" pitchFamily="50" charset="0"/>
              </a:rPr>
              <a:t> tab above the column listing.</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Categories</a:t>
            </a:r>
            <a:r>
              <a:rPr lang="en-AU" sz="2800" b="0" i="0" dirty="0">
                <a:solidFill>
                  <a:srgbClr val="333333"/>
                </a:solidFill>
                <a:effectLst/>
                <a:latin typeface="GothamNarrow-Book" pitchFamily="50" charset="0"/>
              </a:rPr>
              <a:t> from the drop-down list.</a:t>
            </a: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Create Category</a:t>
            </a:r>
            <a:r>
              <a:rPr lang="en-AU" sz="2800" b="0" i="0" dirty="0">
                <a:solidFill>
                  <a:srgbClr val="333333"/>
                </a:solidFill>
                <a:effectLst/>
                <a:latin typeface="GothamNarrow-Book" pitchFamily="50" charset="0"/>
              </a:rPr>
              <a:t> button at the top.</a:t>
            </a:r>
          </a:p>
          <a:p>
            <a:pPr algn="l">
              <a:buFont typeface="+mj-lt"/>
              <a:buAutoNum type="arabicPeriod"/>
            </a:pPr>
            <a:r>
              <a:rPr lang="en-AU" sz="2800" b="1" i="0" dirty="0">
                <a:solidFill>
                  <a:srgbClr val="333333"/>
                </a:solidFill>
                <a:effectLst/>
                <a:latin typeface="GothamNarrow-Medium"/>
              </a:rPr>
              <a:t>Name:</a:t>
            </a:r>
            <a:r>
              <a:rPr lang="en-AU" sz="2800" b="0" i="0" dirty="0">
                <a:solidFill>
                  <a:srgbClr val="333333"/>
                </a:solidFill>
                <a:effectLst/>
                <a:latin typeface="GothamNarrow-Book" pitchFamily="50" charset="0"/>
              </a:rPr>
              <a:t> The name should be unique. </a:t>
            </a:r>
            <a:r>
              <a:rPr lang="en-AU" sz="2800" b="0" i="1" dirty="0">
                <a:solidFill>
                  <a:srgbClr val="333333"/>
                </a:solidFill>
                <a:effectLst/>
                <a:latin typeface="GothamNarrow-Book" pitchFamily="50" charset="0"/>
              </a:rPr>
              <a:t>For example: Assess 2: Quiz Pool</a:t>
            </a:r>
            <a:br>
              <a:rPr lang="en-AU" sz="2800" b="0" i="0" dirty="0">
                <a:solidFill>
                  <a:srgbClr val="333333"/>
                </a:solidFill>
                <a:effectLst/>
                <a:latin typeface="GothamNarrow-Book" pitchFamily="50" charset="0"/>
              </a:rPr>
            </a:br>
            <a:r>
              <a:rPr lang="en-AU" sz="2800" b="0" i="0" dirty="0">
                <a:solidFill>
                  <a:srgbClr val="333333"/>
                </a:solidFill>
                <a:effectLst/>
                <a:latin typeface="GothamNarrow-Book" pitchFamily="50" charset="0"/>
              </a:rPr>
              <a:t>(For the purpose of these instructions, we’ll assume the name above was used)</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Submit</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OK</a:t>
            </a:r>
            <a:r>
              <a:rPr lang="en-AU" sz="2800" b="0" i="0" dirty="0">
                <a:solidFill>
                  <a:srgbClr val="333333"/>
                </a:solidFill>
                <a:effectLst/>
                <a:latin typeface="GothamNarrow-Book" pitchFamily="50" charset="0"/>
              </a:rPr>
              <a:t>.</a:t>
            </a:r>
          </a:p>
          <a:p>
            <a:pPr algn="l"/>
            <a:endParaRPr lang="en-AU" sz="2800" b="0" i="0" dirty="0">
              <a:solidFill>
                <a:srgbClr val="333333"/>
              </a:solidFill>
              <a:effectLst/>
              <a:latin typeface="GothamNarrow-Book" pitchFamily="50" charset="0"/>
            </a:endParaRPr>
          </a:p>
          <a:p>
            <a:pPr algn="l"/>
            <a:r>
              <a:rPr lang="en-AU" sz="2800" b="0" i="0" dirty="0">
                <a:solidFill>
                  <a:srgbClr val="333333"/>
                </a:solidFill>
                <a:effectLst/>
                <a:latin typeface="GothamNarrow-Book" pitchFamily="50" charset="0"/>
              </a:rPr>
              <a:t>Assign each quiz/test to this unique </a:t>
            </a:r>
            <a:r>
              <a:rPr lang="en-AU" sz="2800" b="1" i="0" dirty="0">
                <a:solidFill>
                  <a:srgbClr val="333333"/>
                </a:solidFill>
                <a:effectLst/>
                <a:latin typeface="GothamNarrow-Medium"/>
              </a:rPr>
              <a:t>Category</a:t>
            </a:r>
            <a:endParaRPr lang="en-AU" sz="2800" b="0" i="0" dirty="0">
              <a:solidFill>
                <a:srgbClr val="333333"/>
              </a:solidFill>
              <a:effectLst/>
              <a:latin typeface="GothamNarrow-Book" pitchFamily="50" charset="0"/>
            </a:endParaRP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drop-down arrow</a:t>
            </a:r>
            <a:r>
              <a:rPr lang="en-AU" sz="2800" b="0" i="0" dirty="0">
                <a:solidFill>
                  <a:srgbClr val="333333"/>
                </a:solidFill>
                <a:effectLst/>
                <a:latin typeface="GothamNarrow-Book" pitchFamily="50" charset="0"/>
              </a:rPr>
              <a:t> beside the first quiz column name.</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Edit Column Information</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Set </a:t>
            </a:r>
            <a:r>
              <a:rPr lang="en-AU" sz="2800" b="1" i="0" dirty="0">
                <a:solidFill>
                  <a:srgbClr val="333333"/>
                </a:solidFill>
                <a:effectLst/>
                <a:latin typeface="GothamNarrow-Medium"/>
              </a:rPr>
              <a:t>Category</a:t>
            </a:r>
            <a:r>
              <a:rPr lang="en-AU" sz="2800" b="0" i="0" dirty="0">
                <a:solidFill>
                  <a:srgbClr val="333333"/>
                </a:solidFill>
                <a:effectLst/>
                <a:latin typeface="GothamNarrow-Book" pitchFamily="50" charset="0"/>
              </a:rPr>
              <a:t> to </a:t>
            </a:r>
            <a:r>
              <a:rPr lang="en-AU" sz="2800" b="1" i="0" dirty="0">
                <a:solidFill>
                  <a:srgbClr val="333333"/>
                </a:solidFill>
                <a:effectLst/>
                <a:latin typeface="GothamNarrow-Medium"/>
              </a:rPr>
              <a:t>Assess 2: Quiz Pool</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Submit</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Repeat until all quizzes have the new category applied.</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Best of column</a:t>
            </a:r>
          </a:p>
        </p:txBody>
      </p:sp>
      <p:sp>
        <p:nvSpPr>
          <p:cNvPr id="4" name="Slide Number Placeholder 3"/>
          <p:cNvSpPr>
            <a:spLocks noGrp="1"/>
          </p:cNvSpPr>
          <p:nvPr>
            <p:ph type="sldNum" sz="quarter" idx="5"/>
          </p:nvPr>
        </p:nvSpPr>
        <p:spPr/>
        <p:txBody>
          <a:bodyPr/>
          <a:lstStyle/>
          <a:p>
            <a:fld id="{73DFC29D-AE4A-492C-89AC-917338199F3D}" type="slidenum">
              <a:rPr lang="en-AU" smtClean="0"/>
              <a:t>22</a:t>
            </a:fld>
            <a:endParaRPr lang="en-AU"/>
          </a:p>
        </p:txBody>
      </p:sp>
    </p:spTree>
    <p:extLst>
      <p:ext uri="{BB962C8B-B14F-4D97-AF65-F5344CB8AC3E}">
        <p14:creationId xmlns:p14="http://schemas.microsoft.com/office/powerpoint/2010/main" val="2019923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800" dirty="0">
                <a:effectLst/>
                <a:latin typeface="Calibri" panose="020F0502020204030204" pitchFamily="34" charset="0"/>
                <a:ea typeface="Calibri" panose="020F0502020204030204" pitchFamily="34" charset="0"/>
                <a:cs typeface="Times New Roman" panose="02020603050405020304" pitchFamily="18" charset="0"/>
              </a:rPr>
              <a:t>Best of column / </a:t>
            </a:r>
            <a:r>
              <a:rPr lang="en-AU" sz="2800" b="0" i="0" dirty="0">
                <a:solidFill>
                  <a:srgbClr val="333333"/>
                </a:solidFill>
                <a:effectLst/>
                <a:latin typeface="GothamNarrow-Book" pitchFamily="50" charset="0"/>
              </a:rPr>
              <a:t>Create a subtotal column and add the unique </a:t>
            </a:r>
            <a:r>
              <a:rPr lang="en-AU" sz="2800" b="1" i="0" dirty="0">
                <a:solidFill>
                  <a:srgbClr val="333333"/>
                </a:solidFill>
                <a:effectLst/>
                <a:latin typeface="GothamNarrow-Medium"/>
              </a:rPr>
              <a:t>Category</a:t>
            </a:r>
          </a:p>
          <a:p>
            <a:pPr algn="l"/>
            <a:endParaRPr lang="en-AU" sz="2800" b="0" i="0" dirty="0">
              <a:solidFill>
                <a:srgbClr val="333333"/>
              </a:solidFill>
              <a:effectLst/>
              <a:latin typeface="GothamNarrow-Book" pitchFamily="50" charset="0"/>
            </a:endParaRP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Create Calculated Column </a:t>
            </a:r>
            <a:r>
              <a:rPr lang="en-AU" sz="2800" b="0" i="0" dirty="0">
                <a:solidFill>
                  <a:srgbClr val="333333"/>
                </a:solidFill>
                <a:effectLst/>
                <a:latin typeface="GothamNarrow-Book" pitchFamily="50" charset="0"/>
              </a:rPr>
              <a:t>button at the top.</a:t>
            </a:r>
          </a:p>
          <a:p>
            <a:pPr algn="l">
              <a:buFont typeface="+mj-lt"/>
              <a:buAutoNum type="arabicPeriod"/>
            </a:pPr>
            <a:r>
              <a:rPr lang="en-AU" sz="2800" b="0" i="0" dirty="0">
                <a:solidFill>
                  <a:srgbClr val="333333"/>
                </a:solidFill>
                <a:effectLst/>
                <a:latin typeface="GothamNarrow-Book" pitchFamily="50" charset="0"/>
              </a:rPr>
              <a:t>Click </a:t>
            </a:r>
            <a:r>
              <a:rPr lang="en-AU" sz="2800" b="1" i="0" dirty="0">
                <a:solidFill>
                  <a:srgbClr val="333333"/>
                </a:solidFill>
                <a:effectLst/>
                <a:latin typeface="GothamNarrow-Medium"/>
              </a:rPr>
              <a:t>Total Column</a:t>
            </a:r>
            <a:r>
              <a:rPr lang="en-AU" sz="2800" b="0" i="0" dirty="0">
                <a:solidFill>
                  <a:srgbClr val="333333"/>
                </a:solidFill>
                <a:effectLst/>
                <a:latin typeface="GothamNarrow-Book" pitchFamily="50" charset="0"/>
              </a:rPr>
              <a:t>.</a:t>
            </a:r>
          </a:p>
          <a:p>
            <a:pPr algn="l">
              <a:buFont typeface="+mj-lt"/>
              <a:buAutoNum type="arabicPeriod"/>
            </a:pPr>
            <a:r>
              <a:rPr lang="en-AU" sz="2800" b="1" i="0" dirty="0">
                <a:solidFill>
                  <a:srgbClr val="333333"/>
                </a:solidFill>
                <a:effectLst/>
                <a:latin typeface="GothamNarrow-Medium"/>
              </a:rPr>
              <a:t>Columns Name:</a:t>
            </a:r>
            <a:r>
              <a:rPr lang="en-AU" sz="2800" b="0" i="0" dirty="0">
                <a:solidFill>
                  <a:srgbClr val="333333"/>
                </a:solidFill>
                <a:effectLst/>
                <a:latin typeface="GothamNarrow-Book" pitchFamily="50" charset="0"/>
              </a:rPr>
              <a:t> enter </a:t>
            </a:r>
            <a:r>
              <a:rPr lang="en-AU" sz="2800" b="1" i="0" dirty="0">
                <a:solidFill>
                  <a:srgbClr val="333333"/>
                </a:solidFill>
                <a:effectLst/>
                <a:latin typeface="GothamNarrow-Medium"/>
              </a:rPr>
              <a:t>Subtotal - Best quiz results</a:t>
            </a:r>
            <a:r>
              <a:rPr lang="en-AU" sz="2800" b="0" i="0" dirty="0">
                <a:solidFill>
                  <a:srgbClr val="333333"/>
                </a:solidFill>
                <a:effectLst/>
                <a:latin typeface="GothamNarrow-Book" pitchFamily="50" charset="0"/>
              </a:rPr>
              <a:t>.</a:t>
            </a:r>
          </a:p>
          <a:p>
            <a:pPr algn="l">
              <a:buFont typeface="+mj-lt"/>
              <a:buAutoNum type="arabicPeriod"/>
            </a:pPr>
            <a:r>
              <a:rPr lang="en-AU" sz="2800" b="1" i="0" dirty="0">
                <a:solidFill>
                  <a:srgbClr val="333333"/>
                </a:solidFill>
                <a:effectLst/>
                <a:latin typeface="GothamNarrow-Medium"/>
              </a:rPr>
              <a:t>Primary Display:</a:t>
            </a:r>
            <a:r>
              <a:rPr lang="en-AU" sz="2800" b="0" i="0" dirty="0">
                <a:solidFill>
                  <a:srgbClr val="333333"/>
                </a:solidFill>
                <a:effectLst/>
                <a:latin typeface="GothamNarrow-Book" pitchFamily="50" charset="0"/>
              </a:rPr>
              <a:t> Score.</a:t>
            </a:r>
          </a:p>
          <a:p>
            <a:pPr algn="l">
              <a:buFont typeface="+mj-lt"/>
              <a:buAutoNum type="arabicPeriod"/>
            </a:pPr>
            <a:r>
              <a:rPr lang="en-AU" sz="2800" b="0" i="0" dirty="0">
                <a:solidFill>
                  <a:srgbClr val="333333"/>
                </a:solidFill>
                <a:effectLst/>
                <a:latin typeface="GothamNarrow-Book" pitchFamily="50" charset="0"/>
              </a:rPr>
              <a:t>Under the </a:t>
            </a:r>
            <a:r>
              <a:rPr lang="en-AU" sz="2800" b="0" i="0" dirty="0">
                <a:solidFill>
                  <a:srgbClr val="4D4D4D"/>
                </a:solidFill>
                <a:effectLst/>
                <a:latin typeface="GothamNarrow-Medium"/>
              </a:rPr>
              <a:t>SELECT COLUMNS</a:t>
            </a:r>
            <a:r>
              <a:rPr lang="en-AU" sz="2800" b="0" i="0" dirty="0">
                <a:solidFill>
                  <a:srgbClr val="333333"/>
                </a:solidFill>
                <a:effectLst/>
                <a:latin typeface="GothamNarrow-Book" pitchFamily="50" charset="0"/>
              </a:rPr>
              <a:t> section in </a:t>
            </a:r>
            <a:r>
              <a:rPr lang="en-AU" sz="2800" b="1" i="0" dirty="0">
                <a:solidFill>
                  <a:srgbClr val="333333"/>
                </a:solidFill>
                <a:effectLst/>
                <a:latin typeface="GothamNarrow-Medium"/>
              </a:rPr>
              <a:t>Include in Total</a:t>
            </a:r>
            <a:r>
              <a:rPr lang="en-AU" sz="2800" b="0" i="0" dirty="0">
                <a:solidFill>
                  <a:srgbClr val="333333"/>
                </a:solidFill>
                <a:effectLst/>
                <a:latin typeface="GothamNarrow-Book" pitchFamily="50" charset="0"/>
              </a:rPr>
              <a:t>, select </a:t>
            </a:r>
            <a:r>
              <a:rPr lang="en-AU" sz="2800" b="1" i="0" dirty="0">
                <a:solidFill>
                  <a:srgbClr val="333333"/>
                </a:solidFill>
                <a:effectLst/>
                <a:latin typeface="GothamNarrow-Medium"/>
              </a:rPr>
              <a:t>Selected Columns and Categories</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In the </a:t>
            </a:r>
            <a:r>
              <a:rPr lang="en-AU" sz="2800" b="1" i="0" dirty="0">
                <a:solidFill>
                  <a:srgbClr val="333333"/>
                </a:solidFill>
                <a:effectLst/>
                <a:latin typeface="GothamNarrow-Medium"/>
              </a:rPr>
              <a:t>Categories to select:</a:t>
            </a:r>
            <a:r>
              <a:rPr lang="en-AU" sz="2800" b="0" i="0" dirty="0">
                <a:solidFill>
                  <a:srgbClr val="333333"/>
                </a:solidFill>
                <a:effectLst/>
                <a:latin typeface="GothamNarrow-Book" pitchFamily="50" charset="0"/>
              </a:rPr>
              <a:t> panel choose </a:t>
            </a:r>
            <a:r>
              <a:rPr lang="en-AU" sz="2800" b="1" i="0" dirty="0">
                <a:solidFill>
                  <a:srgbClr val="333333"/>
                </a:solidFill>
                <a:effectLst/>
                <a:latin typeface="GothamNarrow-Medium"/>
              </a:rPr>
              <a:t>Assess 2: Quiz Pool</a:t>
            </a:r>
            <a:r>
              <a:rPr lang="en-AU" sz="2800" b="0" i="0" dirty="0">
                <a:solidFill>
                  <a:srgbClr val="333333"/>
                </a:solidFill>
                <a:effectLst/>
                <a:latin typeface="GothamNarrow-Book" pitchFamily="50" charset="0"/>
              </a:rPr>
              <a:t>.</a:t>
            </a:r>
          </a:p>
          <a:p>
            <a:pPr algn="l">
              <a:buFont typeface="+mj-lt"/>
              <a:buAutoNum type="arabicPeriod"/>
            </a:pPr>
            <a:r>
              <a:rPr lang="en-AU" sz="2800" b="0" i="0" dirty="0">
                <a:solidFill>
                  <a:srgbClr val="333333"/>
                </a:solidFill>
                <a:effectLst/>
                <a:latin typeface="GothamNarrow-Book" pitchFamily="50" charset="0"/>
              </a:rPr>
              <a:t>Click the </a:t>
            </a:r>
            <a:r>
              <a:rPr lang="en-AU" sz="2800" b="1" i="0" dirty="0">
                <a:solidFill>
                  <a:srgbClr val="333333"/>
                </a:solidFill>
                <a:effectLst/>
                <a:latin typeface="GothamNarrow-Medium"/>
              </a:rPr>
              <a:t>right facing arrow</a:t>
            </a:r>
            <a:r>
              <a:rPr lang="en-AU" sz="2800" b="0" i="0" dirty="0">
                <a:solidFill>
                  <a:srgbClr val="333333"/>
                </a:solidFill>
                <a:effectLst/>
                <a:latin typeface="GothamNarrow-Book" pitchFamily="50" charset="0"/>
              </a:rPr>
              <a:t> to add this category to the Selected Columns panel.</a:t>
            </a:r>
          </a:p>
          <a:p>
            <a:pPr algn="l">
              <a:buFont typeface="+mj-lt"/>
              <a:buAutoNum type="arabicPeriod"/>
            </a:pPr>
            <a:r>
              <a:rPr lang="en-AU" sz="2800" b="0" i="0" dirty="0">
                <a:solidFill>
                  <a:srgbClr val="333333"/>
                </a:solidFill>
                <a:effectLst/>
                <a:latin typeface="GothamNarrow-Book" pitchFamily="50" charset="0"/>
              </a:rPr>
              <a:t>Select </a:t>
            </a:r>
            <a:r>
              <a:rPr lang="en-AU" sz="2800" b="1" i="0" dirty="0">
                <a:solidFill>
                  <a:srgbClr val="333333"/>
                </a:solidFill>
                <a:effectLst/>
                <a:latin typeface="GothamNarrow-Medium"/>
              </a:rPr>
              <a:t>Drop Grades</a:t>
            </a:r>
            <a:r>
              <a:rPr lang="en-AU" sz="2800" b="0" i="0" dirty="0">
                <a:solidFill>
                  <a:srgbClr val="333333"/>
                </a:solidFill>
                <a:effectLst/>
                <a:latin typeface="GothamNarrow-Book" pitchFamily="50" charset="0"/>
              </a:rPr>
              <a:t>.</a:t>
            </a:r>
          </a:p>
          <a:p>
            <a:pPr algn="l">
              <a:buFont typeface="+mj-lt"/>
              <a:buAutoNum type="arabicPeriod"/>
            </a:pPr>
            <a:r>
              <a:rPr lang="en-AU" sz="2800" b="1" i="0" dirty="0">
                <a:solidFill>
                  <a:srgbClr val="333333"/>
                </a:solidFill>
                <a:effectLst/>
                <a:latin typeface="GothamNarrow-Medium"/>
              </a:rPr>
              <a:t>Drop:</a:t>
            </a:r>
            <a:r>
              <a:rPr lang="en-AU" sz="2800" b="0" i="0" dirty="0">
                <a:solidFill>
                  <a:srgbClr val="333333"/>
                </a:solidFill>
                <a:effectLst/>
                <a:latin typeface="GothamNarrow-Book" pitchFamily="50" charset="0"/>
              </a:rPr>
              <a:t> enter </a:t>
            </a:r>
            <a:r>
              <a:rPr lang="en-AU" sz="2800" b="1" i="0" dirty="0">
                <a:solidFill>
                  <a:srgbClr val="333333"/>
                </a:solidFill>
                <a:effectLst/>
                <a:latin typeface="GothamNarrow-Medium"/>
              </a:rPr>
              <a:t>4</a:t>
            </a:r>
            <a:r>
              <a:rPr lang="en-AU" sz="2800" b="0" i="0" dirty="0">
                <a:solidFill>
                  <a:srgbClr val="333333"/>
                </a:solidFill>
                <a:effectLst/>
                <a:latin typeface="GothamNarrow-Book" pitchFamily="50" charset="0"/>
              </a:rPr>
              <a:t> beside Lowest Grades.</a:t>
            </a:r>
          </a:p>
          <a:p>
            <a:pPr algn="l">
              <a:buFont typeface="+mj-lt"/>
              <a:buAutoNum type="arabicPeriod"/>
            </a:pPr>
            <a:r>
              <a:rPr lang="en-AU" sz="2800" b="0" i="0" dirty="0">
                <a:solidFill>
                  <a:srgbClr val="333333"/>
                </a:solidFill>
                <a:effectLst/>
                <a:latin typeface="GothamNarrow-Book" pitchFamily="50" charset="0"/>
              </a:rPr>
              <a:t>Scroll down and set </a:t>
            </a:r>
            <a:r>
              <a:rPr lang="en-AU" sz="2800" b="1" i="0" dirty="0">
                <a:solidFill>
                  <a:srgbClr val="333333"/>
                </a:solidFill>
                <a:effectLst/>
                <a:latin typeface="GothamNarrow-Medium"/>
              </a:rPr>
              <a:t>Calculate as running total:</a:t>
            </a:r>
            <a:r>
              <a:rPr lang="en-AU" sz="2800" b="0" i="0" dirty="0">
                <a:solidFill>
                  <a:srgbClr val="333333"/>
                </a:solidFill>
                <a:effectLst/>
                <a:latin typeface="GothamNarrow-Book" pitchFamily="50" charset="0"/>
              </a:rPr>
              <a:t> No.</a:t>
            </a:r>
          </a:p>
          <a:p>
            <a:pPr algn="l">
              <a:buFont typeface="+mj-lt"/>
              <a:buAutoNum type="arabicPeriod"/>
            </a:pPr>
            <a:endParaRPr lang="en-AU" sz="2800" b="0" i="0" dirty="0">
              <a:solidFill>
                <a:srgbClr val="333333"/>
              </a:solidFill>
              <a:effectLst/>
              <a:latin typeface="GothamNarrow-Book" pitchFamily="50" charset="0"/>
              <a:ea typeface="Calibri" panose="020F0502020204030204" pitchFamily="34" charset="0"/>
              <a:cs typeface="Times New Roman" panose="02020603050405020304" pitchFamily="18" charset="0"/>
            </a:endParaRPr>
          </a:p>
          <a:p>
            <a:pPr algn="l"/>
            <a:r>
              <a:rPr lang="en-AU" sz="2800" b="1" i="0" dirty="0">
                <a:solidFill>
                  <a:srgbClr val="333333"/>
                </a:solidFill>
                <a:effectLst/>
                <a:latin typeface="Open Sans" panose="020B0606030504020204" pitchFamily="34" charset="0"/>
              </a:rPr>
              <a:t>Calculate as a Running Total</a:t>
            </a:r>
          </a:p>
          <a:p>
            <a:pPr algn="l"/>
            <a:r>
              <a:rPr lang="en-AU" sz="2800" b="0" i="0" dirty="0">
                <a:solidFill>
                  <a:srgbClr val="333333"/>
                </a:solidFill>
                <a:effectLst/>
                <a:latin typeface="Open Sans" panose="020B0606030504020204" pitchFamily="34" charset="0"/>
              </a:rPr>
              <a:t>A Running Total calculates the total by including only the Grade Columns that have been graded. Selecting </a:t>
            </a:r>
            <a:r>
              <a:rPr lang="en-AU" sz="2800" b="1" i="0" dirty="0">
                <a:solidFill>
                  <a:srgbClr val="333333"/>
                </a:solidFill>
                <a:effectLst/>
                <a:latin typeface="inherit"/>
              </a:rPr>
              <a:t>No</a:t>
            </a:r>
            <a:r>
              <a:rPr lang="en-AU" sz="2800" b="0" i="0" dirty="0">
                <a:solidFill>
                  <a:srgbClr val="333333"/>
                </a:solidFill>
                <a:effectLst/>
                <a:latin typeface="Open Sans" panose="020B0606030504020204" pitchFamily="34" charset="0"/>
              </a:rPr>
              <a:t> for this option includes all Columns in the calculations, using zero (0) for Columns that have not been graded. This can make grades appear artificially low.</a:t>
            </a:r>
          </a:p>
        </p:txBody>
      </p:sp>
      <p:sp>
        <p:nvSpPr>
          <p:cNvPr id="4" name="Slide Number Placeholder 3"/>
          <p:cNvSpPr>
            <a:spLocks noGrp="1"/>
          </p:cNvSpPr>
          <p:nvPr>
            <p:ph type="sldNum" sz="quarter" idx="5"/>
          </p:nvPr>
        </p:nvSpPr>
        <p:spPr/>
        <p:txBody>
          <a:bodyPr/>
          <a:lstStyle/>
          <a:p>
            <a:fld id="{73DFC29D-AE4A-492C-89AC-917338199F3D}" type="slidenum">
              <a:rPr lang="en-AU" smtClean="0"/>
              <a:t>23</a:t>
            </a:fld>
            <a:endParaRPr lang="en-AU"/>
          </a:p>
        </p:txBody>
      </p:sp>
    </p:spTree>
    <p:extLst>
      <p:ext uri="{BB962C8B-B14F-4D97-AF65-F5344CB8AC3E}">
        <p14:creationId xmlns:p14="http://schemas.microsoft.com/office/powerpoint/2010/main" val="1189336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800" b="1" dirty="0">
                <a:solidFill>
                  <a:srgbClr val="000000"/>
                </a:solidFill>
                <a:latin typeface="Gotham Narrow Light"/>
              </a:rPr>
              <a:t>Log in to </a:t>
            </a:r>
            <a:r>
              <a:rPr lang="en-GB" sz="1800" b="1" dirty="0" err="1">
                <a:solidFill>
                  <a:srgbClr val="000000"/>
                </a:solidFill>
                <a:latin typeface="Gotham Narrow Light"/>
              </a:rPr>
              <a:t>vUWS</a:t>
            </a:r>
            <a:r>
              <a:rPr lang="en-GB" sz="1800" b="1" dirty="0">
                <a:solidFill>
                  <a:srgbClr val="000000"/>
                </a:solidFill>
                <a:latin typeface="Gotham Narrow Light"/>
              </a:rPr>
              <a:t>.</a:t>
            </a:r>
          </a:p>
          <a:p>
            <a:pPr marL="285750" indent="-285750" fontAlgn="base">
              <a:buFont typeface="Arial" panose="020B0604020202020204" pitchFamily="34" charset="0"/>
              <a:buChar char="•"/>
            </a:pPr>
            <a:r>
              <a:rPr lang="en-GB" sz="1800" b="1" dirty="0">
                <a:solidFill>
                  <a:srgbClr val="000000"/>
                </a:solidFill>
                <a:latin typeface="Gotham Narrow Light"/>
              </a:rPr>
              <a:t>Go to your </a:t>
            </a:r>
            <a:r>
              <a:rPr lang="en-GB" sz="1800" b="1" dirty="0" err="1">
                <a:solidFill>
                  <a:srgbClr val="000000"/>
                </a:solidFill>
                <a:latin typeface="Gotham Narrow Light"/>
              </a:rPr>
              <a:t>vUWS</a:t>
            </a:r>
            <a:r>
              <a:rPr lang="en-GB" sz="1800" b="1" dirty="0">
                <a:solidFill>
                  <a:srgbClr val="000000"/>
                </a:solidFill>
                <a:latin typeface="Gotham Narrow Light"/>
              </a:rPr>
              <a:t> site.</a:t>
            </a:r>
          </a:p>
          <a:p>
            <a:pPr marL="285750" indent="-285750" fontAlgn="base">
              <a:buFont typeface="Arial" panose="020B0604020202020204" pitchFamily="34" charset="0"/>
              <a:buChar char="•"/>
            </a:pPr>
            <a:r>
              <a:rPr lang="en-GB" sz="1800" b="1" dirty="0">
                <a:solidFill>
                  <a:srgbClr val="000000"/>
                </a:solidFill>
                <a:latin typeface="Gotham Narrow Light"/>
              </a:rPr>
              <a:t>Ensure Edit Mode is ON.</a:t>
            </a:r>
          </a:p>
          <a:p>
            <a:pPr marL="285750" indent="-285750" fontAlgn="base">
              <a:buFont typeface="Arial" panose="020B0604020202020204" pitchFamily="34" charset="0"/>
              <a:buChar char="•"/>
            </a:pPr>
            <a:r>
              <a:rPr lang="en-GB" sz="1800" b="1" dirty="0">
                <a:solidFill>
                  <a:srgbClr val="000000"/>
                </a:solidFill>
                <a:latin typeface="Gotham Narrow Light"/>
              </a:rPr>
              <a:t>In the left menu, under Subject Management, go to the Grade Centre &gt; Full Grade Centre.</a:t>
            </a:r>
          </a:p>
          <a:p>
            <a:pPr marL="285750" indent="-285750" fontAlgn="base">
              <a:buFont typeface="Arial" panose="020B0604020202020204" pitchFamily="34" charset="0"/>
              <a:buChar char="•"/>
            </a:pPr>
            <a:r>
              <a:rPr lang="en-GB" sz="1800" b="1" dirty="0">
                <a:solidFill>
                  <a:srgbClr val="000000"/>
                </a:solidFill>
                <a:latin typeface="Gotham Narrow Light"/>
              </a:rPr>
              <a:t>Click Work Offline &gt; Download.</a:t>
            </a:r>
          </a:p>
          <a:p>
            <a:pPr marL="285750" indent="-285750" fontAlgn="base">
              <a:buFont typeface="Arial" panose="020B0604020202020204" pitchFamily="34" charset="0"/>
              <a:buChar char="•"/>
            </a:pPr>
            <a:r>
              <a:rPr lang="en-GB" sz="1800" b="1" dirty="0">
                <a:solidFill>
                  <a:srgbClr val="000000"/>
                </a:solidFill>
                <a:latin typeface="Gotham Narrow Light"/>
              </a:rPr>
              <a:t>Leave all default options selected and click Submit.</a:t>
            </a:r>
          </a:p>
          <a:p>
            <a:pPr marL="285750" indent="-285750" fontAlgn="base">
              <a:buFont typeface="Arial" panose="020B0604020202020204" pitchFamily="34" charset="0"/>
              <a:buChar char="•"/>
            </a:pPr>
            <a:r>
              <a:rPr lang="en-GB" sz="1800" b="1" dirty="0">
                <a:solidFill>
                  <a:srgbClr val="000000"/>
                </a:solidFill>
                <a:latin typeface="Gotham Narrow Light"/>
              </a:rPr>
              <a:t>The Grade Centre data will be saved to a file. Click Download to save a copy.</a:t>
            </a: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You can then edit, grade in the excel before bringing this back into vUWS.</a:t>
            </a:r>
          </a:p>
        </p:txBody>
      </p:sp>
      <p:sp>
        <p:nvSpPr>
          <p:cNvPr id="4" name="Slide Number Placeholder 3"/>
          <p:cNvSpPr>
            <a:spLocks noGrp="1"/>
          </p:cNvSpPr>
          <p:nvPr>
            <p:ph type="sldNum" sz="quarter" idx="5"/>
          </p:nvPr>
        </p:nvSpPr>
        <p:spPr/>
        <p:txBody>
          <a:bodyPr/>
          <a:lstStyle/>
          <a:p>
            <a:fld id="{73DFC29D-AE4A-492C-89AC-917338199F3D}" type="slidenum">
              <a:rPr lang="en-AU" smtClean="0"/>
              <a:t>24</a:t>
            </a:fld>
            <a:endParaRPr lang="en-AU"/>
          </a:p>
        </p:txBody>
      </p:sp>
    </p:spTree>
    <p:extLst>
      <p:ext uri="{BB962C8B-B14F-4D97-AF65-F5344CB8AC3E}">
        <p14:creationId xmlns:p14="http://schemas.microsoft.com/office/powerpoint/2010/main" val="427730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800" b="0" dirty="0">
                <a:solidFill>
                  <a:srgbClr val="000000"/>
                </a:solidFill>
                <a:latin typeface="Gotham Narrow Light"/>
              </a:rPr>
              <a:t>Log in to </a:t>
            </a:r>
            <a:r>
              <a:rPr lang="en-GB" sz="1800" b="0" dirty="0" err="1">
                <a:solidFill>
                  <a:srgbClr val="000000"/>
                </a:solidFill>
                <a:latin typeface="Gotham Narrow Light"/>
              </a:rPr>
              <a:t>vUWS</a:t>
            </a:r>
            <a:r>
              <a:rPr lang="en-GB" sz="1800" b="0" dirty="0">
                <a:solidFill>
                  <a:srgbClr val="000000"/>
                </a:solidFill>
                <a:latin typeface="Gotham Narrow Light"/>
              </a:rPr>
              <a:t>.</a:t>
            </a:r>
          </a:p>
          <a:p>
            <a:pPr marL="285750" indent="-285750" fontAlgn="base">
              <a:buFont typeface="Arial" panose="020B0604020202020204" pitchFamily="34" charset="0"/>
              <a:buChar char="•"/>
            </a:pPr>
            <a:r>
              <a:rPr lang="en-GB" sz="1800" b="0" dirty="0">
                <a:solidFill>
                  <a:srgbClr val="000000"/>
                </a:solidFill>
                <a:latin typeface="Gotham Narrow Light"/>
              </a:rPr>
              <a:t>Go to your </a:t>
            </a:r>
            <a:r>
              <a:rPr lang="en-GB" sz="1800" b="0" dirty="0" err="1">
                <a:solidFill>
                  <a:srgbClr val="000000"/>
                </a:solidFill>
                <a:latin typeface="Gotham Narrow Light"/>
              </a:rPr>
              <a:t>vUWS</a:t>
            </a:r>
            <a:r>
              <a:rPr lang="en-GB" sz="1800" b="0" dirty="0">
                <a:solidFill>
                  <a:srgbClr val="000000"/>
                </a:solidFill>
                <a:latin typeface="Gotham Narrow Light"/>
              </a:rPr>
              <a:t> site.</a:t>
            </a:r>
          </a:p>
          <a:p>
            <a:pPr marL="285750" indent="-285750" fontAlgn="base">
              <a:buFont typeface="Arial" panose="020B0604020202020204" pitchFamily="34" charset="0"/>
              <a:buChar char="•"/>
            </a:pPr>
            <a:r>
              <a:rPr lang="en-GB" sz="1800" b="0" dirty="0">
                <a:solidFill>
                  <a:srgbClr val="000000"/>
                </a:solidFill>
                <a:latin typeface="Gotham Narrow Light"/>
              </a:rPr>
              <a:t>Ensure Edit Mode is ON.</a:t>
            </a:r>
          </a:p>
          <a:p>
            <a:pPr marL="285750" indent="-285750" fontAlgn="base">
              <a:buFont typeface="Arial" panose="020B0604020202020204" pitchFamily="34" charset="0"/>
              <a:buChar char="•"/>
            </a:pPr>
            <a:r>
              <a:rPr lang="en-GB" sz="1800" b="0" dirty="0">
                <a:solidFill>
                  <a:srgbClr val="000000"/>
                </a:solidFill>
                <a:latin typeface="Gotham Narrow Light"/>
              </a:rPr>
              <a:t>In the left menu, under Subject Management, go to the Grade Centre &gt; Full Grade Centre.</a:t>
            </a:r>
          </a:p>
          <a:p>
            <a:pPr marL="285750" indent="-285750" fontAlgn="base">
              <a:buFont typeface="Arial" panose="020B0604020202020204" pitchFamily="34" charset="0"/>
              <a:buChar char="•"/>
            </a:pPr>
            <a:r>
              <a:rPr lang="en-GB" sz="1800" b="0" dirty="0">
                <a:solidFill>
                  <a:srgbClr val="000000"/>
                </a:solidFill>
                <a:latin typeface="Gotham Narrow Light"/>
              </a:rPr>
              <a:t>Click Work Offline &gt; Upload</a:t>
            </a:r>
          </a:p>
          <a:p>
            <a:pPr marL="285750" indent="-285750" fontAlgn="base">
              <a:buFont typeface="Arial" panose="020B0604020202020204" pitchFamily="34" charset="0"/>
              <a:buChar char="•"/>
            </a:pPr>
            <a:r>
              <a:rPr lang="en-GB" sz="1800" b="0" dirty="0">
                <a:solidFill>
                  <a:srgbClr val="000000"/>
                </a:solidFill>
                <a:latin typeface="Gotham Narrow Light"/>
              </a:rPr>
              <a:t>Leave all default options selected</a:t>
            </a:r>
          </a:p>
          <a:p>
            <a:pPr marL="285750" indent="-285750" fontAlgn="base">
              <a:buFont typeface="Arial" panose="020B0604020202020204" pitchFamily="34" charset="0"/>
              <a:buChar char="•"/>
            </a:pPr>
            <a:r>
              <a:rPr lang="en-GB" sz="1800" b="0" dirty="0">
                <a:solidFill>
                  <a:srgbClr val="000000"/>
                </a:solidFill>
                <a:latin typeface="Gotham Narrow Light"/>
              </a:rPr>
              <a:t>You will see a page where it indicates the columns you have made changes to</a:t>
            </a:r>
          </a:p>
          <a:p>
            <a:pPr marL="285750" indent="-285750" fontAlgn="base">
              <a:buFont typeface="Arial" panose="020B0604020202020204" pitchFamily="34" charset="0"/>
              <a:buChar char="•"/>
            </a:pPr>
            <a:r>
              <a:rPr lang="en-GB" sz="1800" b="0" dirty="0">
                <a:solidFill>
                  <a:srgbClr val="000000"/>
                </a:solidFill>
                <a:latin typeface="Gotham Narrow Light"/>
              </a:rPr>
              <a:t>Click submit</a:t>
            </a:r>
          </a:p>
          <a:p>
            <a:pPr marL="285750" indent="-285750" fontAlgn="base">
              <a:buFont typeface="Arial" panose="020B0604020202020204" pitchFamily="34" charset="0"/>
              <a:buChar char="•"/>
            </a:pPr>
            <a:r>
              <a:rPr lang="en-GB" sz="1800" b="0" dirty="0">
                <a:solidFill>
                  <a:srgbClr val="000000"/>
                </a:solidFill>
                <a:latin typeface="Gotham Narrow Light"/>
              </a:rPr>
              <a:t>A green text box will appear at the top of the page</a:t>
            </a:r>
          </a:p>
        </p:txBody>
      </p:sp>
      <p:sp>
        <p:nvSpPr>
          <p:cNvPr id="4" name="Slide Number Placeholder 3"/>
          <p:cNvSpPr>
            <a:spLocks noGrp="1"/>
          </p:cNvSpPr>
          <p:nvPr>
            <p:ph type="sldNum" sz="quarter" idx="5"/>
          </p:nvPr>
        </p:nvSpPr>
        <p:spPr/>
        <p:txBody>
          <a:bodyPr/>
          <a:lstStyle/>
          <a:p>
            <a:fld id="{73DFC29D-AE4A-492C-89AC-917338199F3D}" type="slidenum">
              <a:rPr lang="en-AU" smtClean="0"/>
              <a:t>25</a:t>
            </a:fld>
            <a:endParaRPr lang="en-AU"/>
          </a:p>
        </p:txBody>
      </p:sp>
    </p:spTree>
    <p:extLst>
      <p:ext uri="{BB962C8B-B14F-4D97-AF65-F5344CB8AC3E}">
        <p14:creationId xmlns:p14="http://schemas.microsoft.com/office/powerpoint/2010/main" val="1147383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sz="1800" b="0" dirty="0">
                <a:solidFill>
                  <a:srgbClr val="000000"/>
                </a:solidFill>
                <a:latin typeface="Gotham Narrow Light"/>
              </a:rPr>
              <a:t>Now that all of our Assessment columns have been created, we now need to navigate to EDMM to Transfer the marks to SMS.</a:t>
            </a:r>
          </a:p>
          <a:p>
            <a:pPr marL="0" indent="0" fontAlgn="base">
              <a:buFont typeface="Arial" panose="020B0604020202020204" pitchFamily="34" charset="0"/>
              <a:buNone/>
            </a:pPr>
            <a:endParaRPr lang="en-GB" sz="1800" b="0" dirty="0">
              <a:solidFill>
                <a:srgbClr val="000000"/>
              </a:solidFill>
              <a:latin typeface="Gotham Narrow Light"/>
            </a:endParaRPr>
          </a:p>
          <a:p>
            <a:r>
              <a:rPr lang="en-AU" sz="1800" dirty="0">
                <a:latin typeface="Open Sans" panose="020B0606030504020204" pitchFamily="34" charset="0"/>
                <a:ea typeface="Open Sans" panose="020B0606030504020204" pitchFamily="34" charset="0"/>
                <a:cs typeface="Open Sans" panose="020B0606030504020204" pitchFamily="34" charset="0"/>
              </a:rPr>
              <a:t>*******  If there’s an issue with the Grade Centre Marks Transfer goes wrong, need to submit ticket to ITDS -</a:t>
            </a:r>
          </a:p>
          <a:p>
            <a:r>
              <a:rPr lang="en-AU" sz="1800" dirty="0">
                <a:latin typeface="Open Sans" panose="020B0606030504020204" pitchFamily="34" charset="0"/>
                <a:ea typeface="Open Sans" panose="020B0606030504020204" pitchFamily="34" charset="0"/>
                <a:cs typeface="Open Sans" panose="020B0606030504020204" pitchFamily="34" charset="0"/>
              </a:rPr>
              <a:t>https://wsu.service-now.com/staff?id=sc_cat_item&amp;sys_id=1d6b07541bc01910c469c91a274bcb70</a:t>
            </a:r>
          </a:p>
          <a:p>
            <a:pPr marL="0" indent="0" fontAlgn="base">
              <a:buFont typeface="Arial" panose="020B0604020202020204" pitchFamily="34" charset="0"/>
              <a:buNone/>
            </a:pPr>
            <a:endParaRPr lang="en-GB" sz="1800" b="0" dirty="0">
              <a:solidFill>
                <a:srgbClr val="000000"/>
              </a:solidFill>
              <a:latin typeface="Gotham Narrow Light"/>
            </a:endParaRPr>
          </a:p>
        </p:txBody>
      </p:sp>
      <p:sp>
        <p:nvSpPr>
          <p:cNvPr id="4" name="Slide Number Placeholder 3"/>
          <p:cNvSpPr>
            <a:spLocks noGrp="1"/>
          </p:cNvSpPr>
          <p:nvPr>
            <p:ph type="sldNum" sz="quarter" idx="5"/>
          </p:nvPr>
        </p:nvSpPr>
        <p:spPr/>
        <p:txBody>
          <a:bodyPr/>
          <a:lstStyle/>
          <a:p>
            <a:fld id="{73DFC29D-AE4A-492C-89AC-917338199F3D}" type="slidenum">
              <a:rPr lang="en-AU" smtClean="0"/>
              <a:t>26</a:t>
            </a:fld>
            <a:endParaRPr lang="en-AU"/>
          </a:p>
        </p:txBody>
      </p:sp>
    </p:spTree>
    <p:extLst>
      <p:ext uri="{BB962C8B-B14F-4D97-AF65-F5344CB8AC3E}">
        <p14:creationId xmlns:p14="http://schemas.microsoft.com/office/powerpoint/2010/main" val="2852926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AU" sz="2400" b="1" i="0" spc="300" baseline="0" noProof="0" dirty="0">
              <a:ln>
                <a:noFill/>
              </a:ln>
              <a:solidFill>
                <a:srgbClr val="990033"/>
              </a:solidFill>
              <a:effectLst/>
              <a:latin typeface="Open Sans" panose="020B0606030504020204" pitchFamily="34" charset="0"/>
              <a:ea typeface="Open Sans" panose="020B0606030504020204" pitchFamily="34" charset="0"/>
              <a:cs typeface="Open Sans" panose="020B0606030504020204" pitchFamily="34" charset="0"/>
            </a:endParaRPr>
          </a:p>
          <a:p>
            <a:pPr hangingPunct="1"/>
            <a:r>
              <a:rPr lang="en-AU" sz="1800" dirty="0">
                <a:solidFill>
                  <a:schemeClr val="tx1"/>
                </a:solidFill>
              </a:rPr>
              <a:t>You can also find other </a:t>
            </a:r>
            <a:r>
              <a:rPr lang="en-AU" sz="1800" b="1" dirty="0">
                <a:solidFill>
                  <a:schemeClr val="tx1"/>
                </a:solidFill>
              </a:rPr>
              <a:t>Training Sessions </a:t>
            </a:r>
            <a:r>
              <a:rPr lang="en-AU" sz="1800" dirty="0">
                <a:solidFill>
                  <a:schemeClr val="tx1"/>
                </a:solidFill>
              </a:rPr>
              <a:t>on the </a:t>
            </a:r>
            <a:r>
              <a:rPr lang="en-AU" sz="1800" b="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1800" dirty="0">
                <a:solidFill>
                  <a:schemeClr val="tx1"/>
                </a:solidFill>
              </a:rPr>
              <a:t>website.</a:t>
            </a:r>
          </a:p>
          <a:p>
            <a:pPr marL="0" lvl="1" indent="0">
              <a:lnSpc>
                <a:spcPct val="150000"/>
              </a:lnSpc>
              <a:buNone/>
            </a:pPr>
            <a:endParaRPr lang="en-AU" b="1" noProof="0" dirty="0">
              <a:solidFill>
                <a:schemeClr val="tx1"/>
              </a:solidFill>
            </a:endParaRPr>
          </a:p>
          <a:p>
            <a:pPr marL="0" lvl="1" indent="0">
              <a:lnSpc>
                <a:spcPct val="150000"/>
              </a:lnSpc>
              <a:buNone/>
            </a:pPr>
            <a:r>
              <a:rPr lang="en-AU" b="0" noProof="0" dirty="0">
                <a:solidFill>
                  <a:schemeClr val="tx1"/>
                </a:solidFill>
              </a:rPr>
              <a:t>We have </a:t>
            </a: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endParaRPr lang="en-AU" b="1" dirty="0">
              <a:solidFill>
                <a:schemeClr val="tx1"/>
              </a:solidFill>
            </a:endParaRPr>
          </a:p>
          <a:p>
            <a:pPr marL="0" lvl="1" indent="0">
              <a:lnSpc>
                <a:spcPct val="150000"/>
              </a:lnSpc>
              <a:buNone/>
            </a:pPr>
            <a:r>
              <a:rPr lang="en-AU" b="0" dirty="0">
                <a:solidFill>
                  <a:schemeClr val="tx1"/>
                </a:solidFill>
              </a:rPr>
              <a:t>You can request for </a:t>
            </a:r>
            <a:r>
              <a:rPr lang="en-AU" b="1" dirty="0">
                <a:solidFill>
                  <a:schemeClr val="tx1"/>
                </a:solidFill>
              </a:rPr>
              <a:t>Support </a:t>
            </a:r>
            <a:r>
              <a:rPr lang="en-AU" b="0" dirty="0">
                <a:solidFill>
                  <a:schemeClr val="tx1"/>
                </a:solidFill>
              </a:rPr>
              <a:t>by</a:t>
            </a:r>
            <a:r>
              <a:rPr lang="en-AU" b="1" dirty="0">
                <a:solidFill>
                  <a:schemeClr val="tx1"/>
                </a:solidFill>
              </a:rPr>
              <a:t> </a:t>
            </a:r>
            <a:r>
              <a:rPr lang="en-AU" b="0" dirty="0">
                <a:solidFill>
                  <a:schemeClr val="tx1"/>
                </a:solidFill>
              </a:rPr>
              <a:t>contacting</a:t>
            </a:r>
            <a:r>
              <a:rPr lang="en-AU" dirty="0">
                <a:solidFill>
                  <a:schemeClr val="tx1"/>
                </a:solidFill>
              </a:rPr>
              <a: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pPr marL="0" lvl="1" indent="0">
              <a:lnSpc>
                <a:spcPct val="150000"/>
              </a:lnSpc>
              <a:buNone/>
            </a:pPr>
            <a:endParaRPr lang="en-AU" dirty="0">
              <a:solidFill>
                <a:srgbClr val="990033"/>
              </a:solidFill>
            </a:endParaRPr>
          </a:p>
          <a:p>
            <a:pPr marL="0" lvl="1" indent="0">
              <a:lnSpc>
                <a:spcPct val="150000"/>
              </a:lnSpc>
              <a:buNone/>
            </a:pPr>
            <a:r>
              <a:rPr lang="en-AU" dirty="0">
                <a:solidFill>
                  <a:srgbClr val="990033"/>
                </a:solidFill>
              </a:rPr>
              <a:t>You can also schedule a 101 booking with us via our </a:t>
            </a:r>
            <a:r>
              <a:rPr lang="en-AU" b="1" dirty="0">
                <a:solidFill>
                  <a:srgbClr val="990033"/>
                </a:solidFill>
              </a:rPr>
              <a:t>Booking</a:t>
            </a:r>
            <a:r>
              <a:rPr lang="en-AU" dirty="0">
                <a:solidFill>
                  <a:srgbClr val="990033"/>
                </a:solidFill>
              </a:rPr>
              <a:t> form</a:t>
            </a:r>
          </a:p>
          <a:p>
            <a:pPr marL="0" lvl="1" indent="0">
              <a:lnSpc>
                <a:spcPct val="150000"/>
              </a:lnSpc>
              <a:buNone/>
            </a:pPr>
            <a:endParaRPr lang="en-AU" dirty="0">
              <a:solidFill>
                <a:srgbClr val="990033"/>
              </a:solidFill>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a:p>
            <a:r>
              <a:rPr lang="en-AU" dirty="0">
                <a:latin typeface="Open Sans" panose="020B0606030504020204" pitchFamily="34" charset="0"/>
                <a:ea typeface="Open Sans" panose="020B0606030504020204" pitchFamily="34" charset="0"/>
                <a:cs typeface="Open Sans" panose="020B0606030504020204" pitchFamily="34" charset="0"/>
              </a:rPr>
              <a:t>*******  If GC transfer goes wrong, need to submit ticket to IT/SAS-</a:t>
            </a:r>
          </a:p>
          <a:p>
            <a:r>
              <a:rPr lang="en-AU" dirty="0">
                <a:latin typeface="Open Sans" panose="020B0606030504020204" pitchFamily="34" charset="0"/>
                <a:ea typeface="Open Sans" panose="020B0606030504020204" pitchFamily="34" charset="0"/>
                <a:cs typeface="Open Sans" panose="020B0606030504020204" pitchFamily="34" charset="0"/>
              </a:rPr>
              <a:t>https://wsu.service-now.com/staff?id=sc_cat_item&amp;sys_id=1d6b07541bc01910c469c91a274bcb70</a:t>
            </a:r>
          </a:p>
        </p:txBody>
      </p:sp>
    </p:spTree>
    <p:extLst>
      <p:ext uri="{BB962C8B-B14F-4D97-AF65-F5344CB8AC3E}">
        <p14:creationId xmlns:p14="http://schemas.microsoft.com/office/powerpoint/2010/main" val="734927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0" dirty="0">
                <a:latin typeface="Open Sans" panose="020B0606030504020204" pitchFamily="34" charset="0"/>
                <a:ea typeface="Open Sans" panose="020B0606030504020204" pitchFamily="34" charset="0"/>
                <a:cs typeface="Open Sans" panose="020B0606030504020204" pitchFamily="34" charset="0"/>
              </a:rPr>
              <a:t>Tell us what you think!</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r>
              <a:rPr lang="en-AU" b="0" dirty="0">
                <a:latin typeface="Open Sans" panose="020B0606030504020204" pitchFamily="34" charset="0"/>
                <a:ea typeface="Open Sans" panose="020B0606030504020204" pitchFamily="34" charset="0"/>
                <a:cs typeface="Open Sans" panose="020B0606030504020204" pitchFamily="34" charset="0"/>
              </a:rPr>
              <a:t>A link is going into the chat now, any and all feedback is welcome.</a:t>
            </a:r>
          </a:p>
          <a:p>
            <a:endParaRPr lang="en-AU" b="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en-AU" sz="2000" b="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endParaRPr lang="en-AU" b="0" dirty="0">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endPar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pPr hangingPunct="1">
              <a:buFont typeface="Arial" panose="020B0604020202020204" pitchFamily="34" charset="0"/>
              <a:buNone/>
            </a:pPr>
            <a:r>
              <a:rPr lang="en-AU" sz="2400"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So please take the time to fill it in, It should only take 3 minutes</a:t>
            </a:r>
          </a:p>
        </p:txBody>
      </p:sp>
    </p:spTree>
    <p:extLst>
      <p:ext uri="{BB962C8B-B14F-4D97-AF65-F5344CB8AC3E}">
        <p14:creationId xmlns:p14="http://schemas.microsoft.com/office/powerpoint/2010/main" val="2505264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a:t>
            </a:r>
          </a:p>
        </p:txBody>
      </p:sp>
      <p:sp>
        <p:nvSpPr>
          <p:cNvPr id="4" name="Slide Number Placeholder 3"/>
          <p:cNvSpPr>
            <a:spLocks noGrp="1"/>
          </p:cNvSpPr>
          <p:nvPr>
            <p:ph type="sldNum" sz="quarter" idx="5"/>
          </p:nvPr>
        </p:nvSpPr>
        <p:spPr/>
        <p:txBody>
          <a:bodyPr/>
          <a:lstStyle/>
          <a:p>
            <a:fld id="{73DFC29D-AE4A-492C-89AC-917338199F3D}" type="slidenum">
              <a:rPr lang="en-AU" smtClean="0"/>
              <a:t>29</a:t>
            </a:fld>
            <a:endParaRPr lang="en-AU"/>
          </a:p>
        </p:txBody>
      </p:sp>
    </p:spTree>
    <p:extLst>
      <p:ext uri="{BB962C8B-B14F-4D97-AF65-F5344CB8AC3E}">
        <p14:creationId xmlns:p14="http://schemas.microsoft.com/office/powerpoint/2010/main" val="204695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RECORDING/MUTE</a:t>
            </a:r>
          </a:p>
          <a:p>
            <a:r>
              <a:rPr lang="en-US" dirty="0"/>
              <a:t>Please note that this session will be recorded, please make sure your microphone is muted and disable your camera if you don’t want to be visible on the recording. </a:t>
            </a:r>
          </a:p>
          <a:p>
            <a:endParaRPr lang="en-US" dirty="0"/>
          </a:p>
          <a:p>
            <a:r>
              <a:rPr lang="en-US" b="1" dirty="0"/>
              <a:t>QUESTIONS</a:t>
            </a:r>
          </a:p>
          <a:p>
            <a:r>
              <a:rPr lang="en-US" dirty="0"/>
              <a:t>Please save your questions for the end of the workshop, although If you do have any questions, please post them in the chat and one of my colleagues will respond to you, I may leave room for questions briefly during certain intervals throughout the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B3D88-1CE6-DA43-B589-2F3912E95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06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AU" sz="2800" dirty="0"/>
              <a:t>In this session we will look over the following items: </a:t>
            </a:r>
          </a:p>
          <a:p>
            <a:endParaRPr lang="en-AU" sz="2800" dirty="0"/>
          </a:p>
          <a:p>
            <a:pPr marL="571500" indent="-571500">
              <a:spcAft>
                <a:spcPts val="600"/>
              </a:spcAft>
              <a:buFont typeface="Arial" panose="020B0604020202020204" pitchFamily="34" charset="0"/>
              <a:buChar char="•"/>
            </a:pPr>
            <a:r>
              <a:rPr lang="en-AU" sz="2800" dirty="0">
                <a:solidFill>
                  <a:schemeClr val="tx1">
                    <a:lumMod val="75000"/>
                    <a:lumOff val="25000"/>
                  </a:schemeClr>
                </a:solidFill>
              </a:rPr>
              <a:t>Column Organisation (which includes moving, hiding, renaming and deleting columns)</a:t>
            </a:r>
          </a:p>
          <a:p>
            <a:pPr marL="571500" indent="-571500">
              <a:spcAft>
                <a:spcPts val="600"/>
              </a:spcAft>
              <a:buFont typeface="Arial" panose="020B0604020202020204" pitchFamily="34" charset="0"/>
              <a:buChar char="•"/>
            </a:pPr>
            <a:r>
              <a:rPr lang="en-AU" sz="2800" dirty="0">
                <a:solidFill>
                  <a:schemeClr val="tx1">
                    <a:lumMod val="75000"/>
                    <a:lumOff val="25000"/>
                  </a:schemeClr>
                </a:solidFill>
              </a:rPr>
              <a:t>Creating and editing different columns (with beginner &amp; advanced scenario)</a:t>
            </a: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2800" dirty="0">
                <a:solidFill>
                  <a:schemeClr val="tx1">
                    <a:lumMod val="75000"/>
                    <a:lumOff val="25000"/>
                  </a:schemeClr>
                </a:solidFill>
              </a:rPr>
              <a:t>Downloading and Uploading the Grade Centre</a:t>
            </a: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2800" dirty="0">
                <a:solidFill>
                  <a:schemeClr val="tx1">
                    <a:lumMod val="75000"/>
                    <a:lumOff val="25000"/>
                  </a:schemeClr>
                </a:solidFill>
              </a:rPr>
              <a:t>Mapping of columns in EDMM to transfer marks to Banner</a:t>
            </a:r>
          </a:p>
          <a:p>
            <a:pPr marL="571500" indent="-571500">
              <a:spcAft>
                <a:spcPts val="600"/>
              </a:spcAft>
              <a:buFont typeface="Arial" panose="020B0604020202020204" pitchFamily="34" charset="0"/>
              <a:buChar char="•"/>
            </a:pPr>
            <a:r>
              <a:rPr lang="en-AU" sz="2800" dirty="0">
                <a:solidFill>
                  <a:schemeClr val="tx1">
                    <a:lumMod val="75000"/>
                    <a:lumOff val="25000"/>
                  </a:schemeClr>
                </a:solidFill>
              </a:rPr>
              <a:t>Where to get help</a:t>
            </a:r>
          </a:p>
          <a:p>
            <a:endParaRPr lang="en-AU" sz="2800" dirty="0"/>
          </a:p>
          <a:p>
            <a:r>
              <a:rPr lang="en-AU" sz="2800" dirty="0"/>
              <a:t>It is important to note that this session will not include managing </a:t>
            </a:r>
            <a:r>
              <a:rPr lang="en-AU" sz="2800" dirty="0" err="1"/>
              <a:t>RePS</a:t>
            </a:r>
            <a:r>
              <a:rPr lang="en-AU" sz="2800" dirty="0"/>
              <a:t> or Banner as this is not managed by Learning Futures. There will be future sessions run by the SMS team regarding this.</a:t>
            </a:r>
          </a:p>
          <a:p>
            <a:endParaRPr lang="en-AU" sz="2800" dirty="0"/>
          </a:p>
          <a:p>
            <a:r>
              <a:rPr lang="en-AU" sz="2800" dirty="0"/>
              <a:t>There will be a </a:t>
            </a:r>
            <a:r>
              <a:rPr lang="en-AU" sz="2800" dirty="0" err="1"/>
              <a:t>RePS</a:t>
            </a:r>
            <a:r>
              <a:rPr lang="en-AU" sz="2800" dirty="0"/>
              <a:t> workshop that’s being run on the 9</a:t>
            </a:r>
            <a:r>
              <a:rPr lang="en-AU" sz="2800" baseline="30000" dirty="0"/>
              <a:t>th</a:t>
            </a:r>
            <a:r>
              <a:rPr lang="en-AU" sz="2800" dirty="0"/>
              <a:t> of November from the SMS team, Steph if you could paste the link in the chat for everyone here if they’d like to sign up.</a:t>
            </a:r>
          </a:p>
          <a:p>
            <a:endParaRPr lang="en-AU" sz="2800" dirty="0"/>
          </a:p>
          <a:p>
            <a:r>
              <a:rPr lang="en-AU" sz="2800" dirty="0"/>
              <a:t>Now I’m going to run this workshop slightly differently, and I’m going to go straight into the live demo first. This is going to begin from an absolute beginner tutorial relating to vUWS and the Grade Centre, and will slowly work it’s way up in difficulty, I will discuss the Marks Transfer to Banner section closer to the end of the presentation.</a:t>
            </a:r>
          </a:p>
        </p:txBody>
      </p:sp>
    </p:spTree>
    <p:extLst>
      <p:ext uri="{BB962C8B-B14F-4D97-AF65-F5344CB8AC3E}">
        <p14:creationId xmlns:p14="http://schemas.microsoft.com/office/powerpoint/2010/main" val="15542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now go through a Live Demo to explain the process.</a:t>
            </a:r>
          </a:p>
        </p:txBody>
      </p:sp>
    </p:spTree>
    <p:extLst>
      <p:ext uri="{BB962C8B-B14F-4D97-AF65-F5344CB8AC3E}">
        <p14:creationId xmlns:p14="http://schemas.microsoft.com/office/powerpoint/2010/main" val="424919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Open Sans" panose="020B0606030504020204" pitchFamily="34" charset="0"/>
                <a:ea typeface="Open Sans" panose="020B0606030504020204" pitchFamily="34" charset="0"/>
                <a:cs typeface="Open Sans" panose="020B0606030504020204" pitchFamily="34" charset="0"/>
              </a:rPr>
              <a:t>The </a:t>
            </a:r>
            <a:r>
              <a:rPr lang="en-AU" sz="12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Calculate as Running Total: Yes </a:t>
            </a:r>
            <a:r>
              <a:rPr lang="en-AU" sz="12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will </a:t>
            </a:r>
            <a:r>
              <a:rPr lang="en-AU" sz="12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ONLY </a:t>
            </a:r>
            <a:r>
              <a:rPr lang="en-AU" sz="12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include the results score in the Grade Centre and will not recognise an exam with no score as even existing. So will only add up physical results in the Grade Centre</a:t>
            </a:r>
            <a:r>
              <a:rPr lang="en-AU" sz="1200" b="0" i="0" dirty="0">
                <a:solidFill>
                  <a:srgbClr val="323232"/>
                </a:solidFill>
                <a:effectLst/>
                <a:latin typeface="H5PDroidSans"/>
              </a:rPr>
              <a:t>.</a:t>
            </a:r>
            <a:endParaRPr lang="en-AU" sz="1200" dirty="0">
              <a:latin typeface="Open Sans" panose="020B0606030504020204" pitchFamily="34" charset="0"/>
              <a:ea typeface="Open Sans" panose="020B0606030504020204" pitchFamily="34" charset="0"/>
              <a:cs typeface="Open Sans" panose="020B0606030504020204" pitchFamily="34" charset="0"/>
            </a:endParaRP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As you can see for the student on the middle row, the scores 3 from Case Study 2 and score 2 from Case Study 6 was deducted, the non attempt for Case Study 4 was ignored and not included in the calculation, which equals a new total score of 16 with the 2 lowest attempts removed.</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For the student on the bottom row, scores 3 and 3 were deducted which equals a new total score of 18 with the 2 lowest attempts removed.</a:t>
            </a:r>
          </a:p>
        </p:txBody>
      </p:sp>
      <p:sp>
        <p:nvSpPr>
          <p:cNvPr id="4" name="Slide Number Placeholder 3"/>
          <p:cNvSpPr>
            <a:spLocks noGrp="1"/>
          </p:cNvSpPr>
          <p:nvPr>
            <p:ph type="sldNum" sz="quarter" idx="5"/>
          </p:nvPr>
        </p:nvSpPr>
        <p:spPr/>
        <p:txBody>
          <a:bodyPr/>
          <a:lstStyle/>
          <a:p>
            <a:fld id="{73DFC29D-AE4A-492C-89AC-917338199F3D}" type="slidenum">
              <a:rPr lang="en-AU" smtClean="0"/>
              <a:t>6</a:t>
            </a:fld>
            <a:endParaRPr lang="en-AU"/>
          </a:p>
        </p:txBody>
      </p:sp>
    </p:spTree>
    <p:extLst>
      <p:ext uri="{BB962C8B-B14F-4D97-AF65-F5344CB8AC3E}">
        <p14:creationId xmlns:p14="http://schemas.microsoft.com/office/powerpoint/2010/main" val="72326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Open Sans" panose="020B0606030504020204" pitchFamily="34" charset="0"/>
                <a:ea typeface="Open Sans" panose="020B0606030504020204" pitchFamily="34" charset="0"/>
                <a:cs typeface="Open Sans" panose="020B0606030504020204" pitchFamily="34" charset="0"/>
              </a:rPr>
              <a:t>The </a:t>
            </a:r>
            <a:r>
              <a:rPr lang="en-AU" sz="12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Calculate as Running Total: No </a:t>
            </a:r>
            <a:r>
              <a:rPr lang="en-AU" sz="1200" dirty="0">
                <a:latin typeface="Open Sans" panose="020B0606030504020204" pitchFamily="34" charset="0"/>
                <a:ea typeface="Open Sans" panose="020B0606030504020204" pitchFamily="34" charset="0"/>
                <a:cs typeface="Open Sans" panose="020B0606030504020204" pitchFamily="34" charset="0"/>
              </a:rPr>
              <a:t>option</a:t>
            </a:r>
            <a:r>
              <a:rPr lang="en-AU" sz="12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 </a:t>
            </a:r>
            <a:r>
              <a:rPr lang="en-AU" sz="12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includes </a:t>
            </a:r>
            <a:r>
              <a:rPr lang="en-AU" sz="12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ALL</a:t>
            </a:r>
            <a:r>
              <a:rPr lang="en-AU" sz="12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 columns in the calculations. Where no attempt or mark is in the Grade Centre, a </a:t>
            </a:r>
            <a:r>
              <a:rPr lang="en-AU" sz="12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value of 0 will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As you can see for the student on the middle row, the non attempt of Case Study 4, which becomes a score of 0, and the score of 2 from Case Study 6 was deducted, the non attempt for Case Study 4 was included in the calculation, which equals a new total score of 19 with the 2 lowest attempts removed.</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For the student on the bottom row, scores 3 the non attempt on Case Study 6 were deducted which equals a new total score of 21 with the 2 lowest attempts removed which includes the non attempt.</a:t>
            </a:r>
          </a:p>
          <a:p>
            <a:endParaRPr lang="en-AU" sz="1200" dirty="0">
              <a:latin typeface="Open Sans" panose="020B0606030504020204" pitchFamily="34" charset="0"/>
              <a:ea typeface="Open Sans" panose="020B0606030504020204" pitchFamily="34" charset="0"/>
              <a:cs typeface="Open Sans" panose="020B0606030504020204" pitchFamily="34" charset="0"/>
            </a:endParaRPr>
          </a:p>
          <a:p>
            <a:r>
              <a:rPr lang="en-AU" sz="1200" dirty="0">
                <a:latin typeface="Open Sans" panose="020B0606030504020204" pitchFamily="34" charset="0"/>
                <a:ea typeface="Open Sans" panose="020B0606030504020204" pitchFamily="34" charset="0"/>
                <a:cs typeface="Open Sans" panose="020B0606030504020204" pitchFamily="34" charset="0"/>
              </a:rPr>
              <a:t>Before I move on, does anyone have questions regarding this?</a:t>
            </a:r>
          </a:p>
        </p:txBody>
      </p:sp>
      <p:sp>
        <p:nvSpPr>
          <p:cNvPr id="4" name="Slide Number Placeholder 3"/>
          <p:cNvSpPr>
            <a:spLocks noGrp="1"/>
          </p:cNvSpPr>
          <p:nvPr>
            <p:ph type="sldNum" sz="quarter" idx="5"/>
          </p:nvPr>
        </p:nvSpPr>
        <p:spPr/>
        <p:txBody>
          <a:bodyPr/>
          <a:lstStyle/>
          <a:p>
            <a:fld id="{73DFC29D-AE4A-492C-89AC-917338199F3D}" type="slidenum">
              <a:rPr lang="en-AU" smtClean="0"/>
              <a:t>7</a:t>
            </a:fld>
            <a:endParaRPr lang="en-AU"/>
          </a:p>
        </p:txBody>
      </p:sp>
    </p:spTree>
    <p:extLst>
      <p:ext uri="{BB962C8B-B14F-4D97-AF65-F5344CB8AC3E}">
        <p14:creationId xmlns:p14="http://schemas.microsoft.com/office/powerpoint/2010/main" val="367231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now go through a Live Demo to explain the process.</a:t>
            </a:r>
          </a:p>
        </p:txBody>
      </p:sp>
    </p:spTree>
    <p:extLst>
      <p:ext uri="{BB962C8B-B14F-4D97-AF65-F5344CB8AC3E}">
        <p14:creationId xmlns:p14="http://schemas.microsoft.com/office/powerpoint/2010/main" val="297146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 will break down each column in the Transfer Marks to Banner section before changes</a:t>
            </a:r>
          </a:p>
          <a:p>
            <a:pPr>
              <a:lnSpc>
                <a:spcPct val="107000"/>
              </a:lnSpc>
              <a:spcAft>
                <a:spcPts val="800"/>
              </a:spcAft>
            </a:pPr>
            <a:endParaRPr lang="en-AU"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a:spcBef>
                <a:spcPts val="0"/>
              </a:spcBef>
              <a:spcAft>
                <a:spcPts val="800"/>
              </a:spcAft>
            </a:pPr>
            <a:r>
              <a:rPr lang="en-AU" sz="1800" b="1" dirty="0">
                <a:solidFill>
                  <a:srgbClr val="7030A0"/>
                </a:solidFill>
                <a:latin typeface="Open Sans" panose="020B0606030504020204" pitchFamily="34" charset="0"/>
                <a:ea typeface="Calibri" panose="020F0502020204030204" pitchFamily="34" charset="0"/>
                <a:cs typeface="Times New Roman" panose="02020603050405020304" pitchFamily="18" charset="0"/>
              </a:rPr>
              <a:t>SMS Assessment Item </a:t>
            </a:r>
            <a:r>
              <a:rPr lang="en-AU" sz="18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is your assessment approved from your Learning Guide</a:t>
            </a:r>
            <a:endParaRPr lang="en-AU" sz="1800" b="1" dirty="0">
              <a:solidFill>
                <a:srgbClr val="7030A0"/>
              </a:solidFill>
              <a:latin typeface="Open Sans" panose="020B0606030504020204" pitchFamily="34" charset="0"/>
              <a:ea typeface="Calibri" panose="020F0502020204030204" pitchFamily="34" charset="0"/>
              <a:cs typeface="Times New Roman" panose="02020603050405020304" pitchFamily="18" charset="0"/>
            </a:endParaRPr>
          </a:p>
          <a:p>
            <a:pPr>
              <a:spcBef>
                <a:spcPts val="0"/>
              </a:spcBef>
              <a:spcAft>
                <a:spcPts val="800"/>
              </a:spcAft>
            </a:pPr>
            <a:r>
              <a:rPr lang="en-AU" sz="1800" b="1" dirty="0">
                <a:solidFill>
                  <a:srgbClr val="00682F"/>
                </a:solidFill>
                <a:latin typeface="Open Sans" panose="020B0606030504020204" pitchFamily="34" charset="0"/>
                <a:ea typeface="Calibri" panose="020F0502020204030204" pitchFamily="34" charset="0"/>
                <a:cs typeface="Times New Roman" panose="02020603050405020304" pitchFamily="18" charset="0"/>
              </a:rPr>
              <a:t>Out Of</a:t>
            </a:r>
            <a:r>
              <a:rPr lang="en-AU" sz="1800" dirty="0">
                <a:solidFill>
                  <a:srgbClr val="00682F"/>
                </a:solidFill>
                <a:latin typeface="Open Sans" panose="020B0606030504020204" pitchFamily="34" charset="0"/>
                <a:ea typeface="Calibri" panose="020F0502020204030204" pitchFamily="34" charset="0"/>
                <a:cs typeface="Times New Roman" panose="02020603050405020304" pitchFamily="18" charset="0"/>
              </a:rPr>
              <a:t> </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is </a:t>
            </a:r>
            <a:r>
              <a:rPr lang="en-AU" sz="18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NOT</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your </a:t>
            </a:r>
            <a:r>
              <a:rPr lang="en-AU" sz="18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ASSESSMENT WEIGHTING</a:t>
            </a:r>
          </a:p>
          <a:p>
            <a:pPr>
              <a:spcBef>
                <a:spcPts val="0"/>
              </a:spcBef>
              <a:spcAft>
                <a:spcPts val="800"/>
              </a:spcAft>
            </a:pPr>
            <a:r>
              <a:rPr lang="en-AU" sz="1800" b="1" dirty="0">
                <a:solidFill>
                  <a:srgbClr val="FFC000"/>
                </a:solidFill>
                <a:latin typeface="Open Sans" panose="020B0606030504020204" pitchFamily="34" charset="0"/>
                <a:ea typeface="Calibri" panose="020F0502020204030204" pitchFamily="34" charset="0"/>
                <a:cs typeface="Times New Roman" panose="02020603050405020304" pitchFamily="18" charset="0"/>
              </a:rPr>
              <a:t>Grade Centre Column </a:t>
            </a:r>
            <a:r>
              <a:rPr lang="en-AU" sz="18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is the assessment column to be mapped in vUWS</a:t>
            </a:r>
          </a:p>
          <a:p>
            <a:pPr marL="361942" indent="-361942">
              <a:spcBef>
                <a:spcPts val="0"/>
              </a:spcBef>
              <a:spcAft>
                <a:spcPts val="800"/>
              </a:spcAft>
            </a:pPr>
            <a:r>
              <a:rPr lang="en-AU" sz="1800" b="1" dirty="0">
                <a:solidFill>
                  <a:srgbClr val="0070C0"/>
                </a:solidFill>
                <a:latin typeface="Open Sans" panose="020B0606030504020204" pitchFamily="34" charset="0"/>
                <a:ea typeface="Calibri" panose="020F0502020204030204" pitchFamily="34" charset="0"/>
                <a:cs typeface="Times New Roman" panose="02020603050405020304" pitchFamily="18" charset="0"/>
              </a:rPr>
              <a:t>OUT OF</a:t>
            </a:r>
            <a:r>
              <a:rPr lang="en-AU" sz="18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AU"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MARK </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(Raw Marks) this section needs to be </a:t>
            </a:r>
            <a:r>
              <a:rPr lang="en-AU" sz="18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updated</a:t>
            </a:r>
            <a:r>
              <a:rPr lang="en-AU" sz="18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if the points used to mark the assessment item has changed.</a:t>
            </a:r>
          </a:p>
          <a:p>
            <a:pPr marL="361942" indent="-361942">
              <a:spcBef>
                <a:spcPts val="0"/>
              </a:spcBef>
              <a:spcAft>
                <a:spcPts val="800"/>
              </a:spcAft>
            </a:pPr>
            <a:endParaRPr lang="en-AU" sz="1800" b="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marL="361942" indent="-361942">
              <a:spcBef>
                <a:spcPts val="0"/>
              </a:spcBef>
              <a:spcAft>
                <a:spcPts val="800"/>
              </a:spcAft>
            </a:pPr>
            <a:r>
              <a:rPr lang="en-AU" sz="1800" b="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I understand that this information may be confusing to digest, so I will break down each column individually in the next slides.</a:t>
            </a: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0" i="1"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9</a:t>
            </a:fld>
            <a:endParaRPr lang="en-US"/>
          </a:p>
        </p:txBody>
      </p:sp>
    </p:spTree>
    <p:extLst>
      <p:ext uri="{BB962C8B-B14F-4D97-AF65-F5344CB8AC3E}">
        <p14:creationId xmlns:p14="http://schemas.microsoft.com/office/powerpoint/2010/main" val="167983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59CD5-3D97-4C2F-A058-3CB6C3F4D5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D9C9ADE-C2C9-4EB4-B144-5905D592E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FB260C-9CD1-4283-8C7D-8F9E56AB9EA5}"/>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8E0348E6-551F-4D30-BCDE-6FBEDA9B82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042FF8-9A50-43FB-B9AB-DEBDCCF3C5D6}"/>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42307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AF7D-EFB0-44D9-8440-FA8AD9DC7B5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8B0F3E2-559D-4402-BBB3-C890C6573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EDDFDD-0A80-459E-8AEC-6609069E64C9}"/>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19E31CB0-FAD7-40B7-BAB3-B864EBD509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A63BF2-4EC5-4291-8F7F-EC708DAECA4B}"/>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6358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C9B80-2512-45AD-B2FE-7528A3080F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95FDB8-1F30-40B3-9261-77D640F78B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CBF6A48-86F4-47BD-8215-8BD25D3D1EB4}"/>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2E65A99B-222F-4D29-810B-373EE6F4F0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00F336-6376-44DE-B1CC-D4BB7E5933B7}"/>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06276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ronicle Text G1" pitchFamily="50" charset="0"/>
              </a:defRPr>
            </a:lvl1pPr>
          </a:lstStyle>
          <a:p>
            <a:r>
              <a:rPr lang="en-AU" dirty="0"/>
              <a:t>Click to edit Master title style</a:t>
            </a:r>
            <a:endParaRPr lang="en-US" dirty="0"/>
          </a:p>
        </p:txBody>
      </p:sp>
      <p:sp>
        <p:nvSpPr>
          <p:cNvPr id="3" name="Content Placeholder 2"/>
          <p:cNvSpPr>
            <a:spLocks noGrp="1"/>
          </p:cNvSpPr>
          <p:nvPr>
            <p:ph idx="1"/>
          </p:nvPr>
        </p:nvSpPr>
        <p:spPr>
          <a:xfrm>
            <a:off x="660071" y="1871498"/>
            <a:ext cx="10871529" cy="4326102"/>
          </a:xfrm>
        </p:spPr>
        <p:txBody>
          <a:bodyPr/>
          <a:lstStyle>
            <a:lvl1pPr marL="0">
              <a:lnSpc>
                <a:spcPts val="1600"/>
              </a:lnSpc>
              <a:spcAft>
                <a:spcPts val="1500"/>
              </a:spcAft>
              <a:defRPr sz="1800" b="1" i="0">
                <a:solidFill>
                  <a:schemeClr val="tx2"/>
                </a:solidFill>
                <a:latin typeface="Gotham Narrow Bold" pitchFamily="50" charset="0"/>
                <a:ea typeface="Gotham Narrow Bold" pitchFamily="50" charset="0"/>
                <a:cs typeface="Gotham Narrow Bold" pitchFamily="50" charset="0"/>
              </a:defRPr>
            </a:lvl1pPr>
            <a:lvl2pPr marL="177800" indent="-177800">
              <a:lnSpc>
                <a:spcPts val="2000"/>
              </a:lnSpc>
              <a:spcAft>
                <a:spcPts val="1500"/>
              </a:spcAft>
              <a:buFont typeface="Arial" charset="0"/>
              <a:buChar char="•"/>
              <a:tabLst/>
              <a:defRPr sz="1800" b="0" i="0">
                <a:solidFill>
                  <a:schemeClr val="tx1"/>
                </a:solidFill>
                <a:latin typeface="Gotham Narrow Light" charset="0"/>
                <a:ea typeface="Gotham Narrow Light" charset="0"/>
                <a:cs typeface="Gotham Narrow Light" charset="0"/>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lvl="0"/>
            <a:r>
              <a:rPr lang="en-AU" dirty="0"/>
              <a:t>Click to edit Master text styles</a:t>
            </a:r>
          </a:p>
          <a:p>
            <a:pPr lvl="1"/>
            <a:r>
              <a:rPr lang="en-AU" dirty="0"/>
              <a:t>Second level</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fld id="{3A0E362F-15F3-414F-AD19-772E0A70F7DD}" type="datetime1">
              <a:rPr lang="en-US" smtClean="0"/>
              <a:pPr/>
              <a:t>11/7/2022</a:t>
            </a:fld>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r>
              <a:rPr lang="en-AU" dirty="0"/>
              <a:t>SECTION TITLE GOTHAM NARROW BOLD 7PT</a:t>
            </a:r>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r>
              <a:rPr lang="en-AU" dirty="0">
                <a:latin typeface="Gotham Narrow Bold" pitchFamily="50" charset="0"/>
              </a:rPr>
              <a:t>PAGE </a:t>
            </a:r>
            <a:fld id="{C9EE3F8F-BFD3-9842-9D76-CADACBFBDD00}" type="slidenum">
              <a:rPr lang="en-AU" smtClean="0">
                <a:latin typeface="Gotham Narrow Bold" pitchFamily="50" charset="0"/>
              </a:rPr>
              <a:pPr/>
              <a:t>‹#›</a:t>
            </a:fld>
            <a:endParaRPr lang="en-AU" dirty="0">
              <a:latin typeface="Gotham Narrow Bold" pitchFamily="50" charset="0"/>
            </a:endParaRPr>
          </a:p>
        </p:txBody>
      </p:sp>
    </p:spTree>
    <p:extLst>
      <p:ext uri="{BB962C8B-B14F-4D97-AF65-F5344CB8AC3E}">
        <p14:creationId xmlns:p14="http://schemas.microsoft.com/office/powerpoint/2010/main" val="49045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copy &amp; photo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DD149E-E971-416F-BC27-CD21AFA5104C}"/>
              </a:ext>
            </a:extLst>
          </p:cNvPr>
          <p:cNvSpPr>
            <a:spLocks noGrp="1"/>
          </p:cNvSpPr>
          <p:nvPr>
            <p:ph type="sldNum" sz="quarter" idx="10"/>
          </p:nvPr>
        </p:nvSpPr>
        <p:spPr/>
        <p:txBody>
          <a:bodyPr/>
          <a:lstStyle/>
          <a:p>
            <a:fld id="{86CB4B4D-7CA3-9044-876B-883B54F8677D}" type="slidenum">
              <a:rPr lang="en-GB" smtClean="0"/>
              <a:t>‹#›</a:t>
            </a:fld>
            <a:endParaRPr lang="en-GB" dirty="0"/>
          </a:p>
        </p:txBody>
      </p:sp>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5"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1450718" y="1139707"/>
            <a:ext cx="4645283" cy="1088418"/>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1450718" y="3344779"/>
            <a:ext cx="4645283" cy="2748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hape 10">
            <a:extLst>
              <a:ext uri="{FF2B5EF4-FFF2-40B4-BE49-F238E27FC236}">
                <a16:creationId xmlns:a16="http://schemas.microsoft.com/office/drawing/2014/main" id="{5F3DA87B-5620-495F-A9E3-3C06D165EFAE}"/>
              </a:ext>
            </a:extLst>
          </p:cNvPr>
          <p:cNvSpPr/>
          <p:nvPr userDrawn="1"/>
        </p:nvSpPr>
        <p:spPr>
          <a:xfrm flipV="1">
            <a:off x="433974" y="827527"/>
            <a:ext cx="1" cy="1712779"/>
          </a:xfrm>
          <a:prstGeom prst="line">
            <a:avLst/>
          </a:prstGeom>
          <a:ln w="127000">
            <a:solidFill>
              <a:schemeClr val="accent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8240376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elcome Slide v1">
    <p:bg>
      <p:bgPr>
        <a:solidFill>
          <a:srgbClr val="990033"/>
        </a:solidFill>
        <a:effectLst/>
      </p:bgPr>
    </p:bg>
    <p:spTree>
      <p:nvGrpSpPr>
        <p:cNvPr id="1" name=""/>
        <p:cNvGrpSpPr/>
        <p:nvPr/>
      </p:nvGrpSpPr>
      <p:grpSpPr>
        <a:xfrm>
          <a:off x="0" y="0"/>
          <a:ext cx="0" cy="0"/>
          <a:chOff x="0" y="0"/>
          <a:chExt cx="0" cy="0"/>
        </a:xfrm>
      </p:grpSpPr>
      <p:pic>
        <p:nvPicPr>
          <p:cNvPr id="3" name="Picture 2" descr="Western Sydney University Logo">
            <a:extLst>
              <a:ext uri="{FF2B5EF4-FFF2-40B4-BE49-F238E27FC236}">
                <a16:creationId xmlns:a16="http://schemas.microsoft.com/office/drawing/2014/main" id="{D4763BB7-C310-493A-9333-AD6FCA4F9F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1698" y="441093"/>
            <a:ext cx="1768815" cy="744241"/>
          </a:xfrm>
          <a:prstGeom prst="rect">
            <a:avLst/>
          </a:prstGeom>
        </p:spPr>
      </p:pic>
      <p:sp>
        <p:nvSpPr>
          <p:cNvPr id="5" name="Text Placeholder 12">
            <a:extLst>
              <a:ext uri="{FF2B5EF4-FFF2-40B4-BE49-F238E27FC236}">
                <a16:creationId xmlns:a16="http://schemas.microsoft.com/office/drawing/2014/main" id="{3CBCF908-36C3-44ED-AFE0-02B326B0A4B2}"/>
              </a:ext>
            </a:extLst>
          </p:cNvPr>
          <p:cNvSpPr>
            <a:spLocks noGrp="1"/>
          </p:cNvSpPr>
          <p:nvPr>
            <p:ph type="body" sz="quarter" idx="12" hasCustomPrompt="1"/>
          </p:nvPr>
        </p:nvSpPr>
        <p:spPr>
          <a:xfrm>
            <a:off x="266701" y="205180"/>
            <a:ext cx="4896360" cy="471824"/>
          </a:xfrm>
          <a:prstGeom prst="rect">
            <a:avLst/>
          </a:prstGeom>
        </p:spPr>
        <p:txBody>
          <a:bodyPr>
            <a:noAutofit/>
          </a:bodyPr>
          <a:lstStyle>
            <a:lvl1pPr algn="l">
              <a:lnSpc>
                <a:spcPct val="100000"/>
              </a:lnSpc>
              <a:spcBef>
                <a:spcPts val="0"/>
              </a:spcBef>
              <a:spcAft>
                <a:spcPts val="0"/>
              </a:spcAft>
              <a:defRPr lang="en-AU" sz="1867"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School</a:t>
            </a:r>
            <a:endParaRPr lang="en-AU" dirty="0"/>
          </a:p>
        </p:txBody>
      </p:sp>
      <p:sp>
        <p:nvSpPr>
          <p:cNvPr id="8" name="Text Placeholder 12">
            <a:extLst>
              <a:ext uri="{FF2B5EF4-FFF2-40B4-BE49-F238E27FC236}">
                <a16:creationId xmlns:a16="http://schemas.microsoft.com/office/drawing/2014/main" id="{9B1C4973-DEF3-4A48-B515-44A6932AA24C}"/>
              </a:ext>
            </a:extLst>
          </p:cNvPr>
          <p:cNvSpPr>
            <a:spLocks noGrp="1"/>
          </p:cNvSpPr>
          <p:nvPr>
            <p:ph type="body" sz="quarter" idx="11" hasCustomPrompt="1"/>
          </p:nvPr>
        </p:nvSpPr>
        <p:spPr>
          <a:xfrm>
            <a:off x="266701" y="5031656"/>
            <a:ext cx="11709400" cy="1013545"/>
          </a:xfrm>
          <a:prstGeom prst="rect">
            <a:avLst/>
          </a:prstGeom>
        </p:spPr>
        <p:txBody>
          <a:bodyPr>
            <a:noAutofit/>
          </a:bodyPr>
          <a:lstStyle>
            <a:lvl1pPr algn="ctr">
              <a:lnSpc>
                <a:spcPct val="100000"/>
              </a:lnSpc>
              <a:spcBef>
                <a:spcPts val="0"/>
              </a:spcBef>
              <a:spcAft>
                <a:spcPts val="0"/>
              </a:spcAft>
              <a:defRPr lang="en-AU" sz="6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Topic</a:t>
            </a:r>
            <a:endParaRPr lang="en-AU" dirty="0"/>
          </a:p>
        </p:txBody>
      </p:sp>
      <p:sp>
        <p:nvSpPr>
          <p:cNvPr id="2" name="Title 1">
            <a:extLst>
              <a:ext uri="{FF2B5EF4-FFF2-40B4-BE49-F238E27FC236}">
                <a16:creationId xmlns:a16="http://schemas.microsoft.com/office/drawing/2014/main" id="{E87450E2-950B-4E2F-AAC4-E09964D41CCF}"/>
              </a:ext>
            </a:extLst>
          </p:cNvPr>
          <p:cNvSpPr>
            <a:spLocks noGrp="1"/>
          </p:cNvSpPr>
          <p:nvPr>
            <p:ph type="title" hasCustomPrompt="1"/>
          </p:nvPr>
        </p:nvSpPr>
        <p:spPr>
          <a:xfrm>
            <a:off x="266702" y="1506305"/>
            <a:ext cx="11594373" cy="3017020"/>
          </a:xfrm>
        </p:spPr>
        <p:txBody>
          <a:bodyPr anchor="t"/>
          <a:lstStyle>
            <a:lvl1pPr>
              <a:defRPr sz="7200"/>
            </a:lvl1pPr>
          </a:lstStyle>
          <a:p>
            <a:pPr marL="0" lvl="0" indent="0" algn="ctr" defTabSz="914377" rtl="0" eaLnBrk="1" latinLnBrk="0" hangingPunct="1">
              <a:lnSpc>
                <a:spcPct val="100000"/>
              </a:lnSpc>
              <a:spcBef>
                <a:spcPts val="0"/>
              </a:spcBef>
              <a:spcAft>
                <a:spcPts val="0"/>
              </a:spcAft>
              <a:buFontTx/>
              <a:buNone/>
            </a:pPr>
            <a:r>
              <a:rPr lang="en-US" dirty="0"/>
              <a:t>Unit Number</a:t>
            </a:r>
            <a:br>
              <a:rPr lang="en-US" dirty="0"/>
            </a:br>
            <a:r>
              <a:rPr lang="en-US" dirty="0"/>
              <a:t>Unit Name</a:t>
            </a:r>
            <a:endParaRPr lang="en-AU" dirty="0"/>
          </a:p>
        </p:txBody>
      </p:sp>
    </p:spTree>
    <p:extLst>
      <p:ext uri="{BB962C8B-B14F-4D97-AF65-F5344CB8AC3E}">
        <p14:creationId xmlns:p14="http://schemas.microsoft.com/office/powerpoint/2010/main" val="30356951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hape Photo (2)">
    <p:spTree>
      <p:nvGrpSpPr>
        <p:cNvPr id="1" name=""/>
        <p:cNvGrpSpPr/>
        <p:nvPr/>
      </p:nvGrpSpPr>
      <p:grpSpPr>
        <a:xfrm>
          <a:off x="0" y="0"/>
          <a:ext cx="0" cy="0"/>
          <a:chOff x="0" y="0"/>
          <a:chExt cx="0" cy="0"/>
        </a:xfrm>
      </p:grpSpPr>
      <p:sp>
        <p:nvSpPr>
          <p:cNvPr id="26" name="Shape 26"/>
          <p:cNvSpPr>
            <a:spLocks noGrp="1"/>
          </p:cNvSpPr>
          <p:nvPr>
            <p:ph type="sldNum" sz="quarter" idx="2"/>
          </p:nvPr>
        </p:nvSpPr>
        <p:spPr>
          <a:xfrm>
            <a:off x="215635" y="303683"/>
            <a:ext cx="436679" cy="230832"/>
          </a:xfrm>
          <a:prstGeom prst="rect">
            <a:avLst/>
          </a:prstGeom>
        </p:spPr>
        <p:txBody>
          <a:bodyPr/>
          <a:lstStyle/>
          <a:p>
            <a:fld id="{86CB4B4D-7CA3-9044-876B-883B54F8677D}" type="slidenum">
              <a:t>‹#›</a:t>
            </a:fld>
            <a:endParaRPr/>
          </a:p>
        </p:txBody>
      </p:sp>
      <p:sp>
        <p:nvSpPr>
          <p:cNvPr id="13" name="Полилиния 12"/>
          <p:cNvSpPr>
            <a:spLocks noGrp="1"/>
          </p:cNvSpPr>
          <p:nvPr>
            <p:ph type="pic" sz="quarter" idx="14"/>
          </p:nvPr>
        </p:nvSpPr>
        <p:spPr>
          <a:xfrm>
            <a:off x="6458600" y="-13062"/>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solidFill>
            <a:schemeClr val="bg1">
              <a:lumMod val="85000"/>
            </a:schemeClr>
          </a:solidFill>
          <a:ln w="3175">
            <a:miter lim="400000"/>
          </a:ln>
          <a:extLst>
            <a:ext uri="{C572A759-6A51-4108-AA02-DFA0A04FC94B}">
              <ma14:wrappingTextBoxFlag xmlns="" xmlns:ma14="http://schemas.microsoft.com/office/mac/drawingml/2011/main" val="1"/>
            </a:ext>
          </a:extLst>
        </p:spPr>
        <p:txBody>
          <a:bodyPr wrap="square">
            <a:noAutofit/>
          </a:bodyPr>
          <a:lstStyle/>
          <a:p>
            <a:r>
              <a:rPr lang="en-US"/>
              <a:t>Click icon to add picture</a:t>
            </a:r>
          </a:p>
        </p:txBody>
      </p:sp>
    </p:spTree>
    <p:extLst>
      <p:ext uri="{BB962C8B-B14F-4D97-AF65-F5344CB8AC3E}">
        <p14:creationId xmlns:p14="http://schemas.microsoft.com/office/powerpoint/2010/main" val="39218234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py &amp; photo left">
    <p:spTree>
      <p:nvGrpSpPr>
        <p:cNvPr id="1" name=""/>
        <p:cNvGrpSpPr/>
        <p:nvPr/>
      </p:nvGrpSpPr>
      <p:grpSpPr>
        <a:xfrm>
          <a:off x="0" y="0"/>
          <a:ext cx="0" cy="0"/>
          <a:chOff x="0" y="0"/>
          <a:chExt cx="0" cy="0"/>
        </a:xfrm>
      </p:grpSpPr>
      <p:sp>
        <p:nvSpPr>
          <p:cNvPr id="6" name="Рисунок 4">
            <a:extLst>
              <a:ext uri="{FF2B5EF4-FFF2-40B4-BE49-F238E27FC236}">
                <a16:creationId xmlns:a16="http://schemas.microsoft.com/office/drawing/2014/main" id="{1F03DD34-7D81-48AB-A09A-CC4E0707C0C5}"/>
              </a:ext>
            </a:extLst>
          </p:cNvPr>
          <p:cNvSpPr>
            <a:spLocks noGrp="1"/>
          </p:cNvSpPr>
          <p:nvPr>
            <p:ph type="pic" sz="quarter" idx="13"/>
          </p:nvPr>
        </p:nvSpPr>
        <p:spPr>
          <a:xfrm>
            <a:off x="6686246" y="333971"/>
            <a:ext cx="5178287" cy="6138248"/>
          </a:xfrm>
          <a:solidFill>
            <a:schemeClr val="bg1">
              <a:lumMod val="85000"/>
            </a:schemeClr>
          </a:solidFill>
        </p:spPr>
      </p:sp>
      <p:sp>
        <p:nvSpPr>
          <p:cNvPr id="9" name="Title 1">
            <a:extLst>
              <a:ext uri="{FF2B5EF4-FFF2-40B4-BE49-F238E27FC236}">
                <a16:creationId xmlns:a16="http://schemas.microsoft.com/office/drawing/2014/main" id="{D0A9EEAB-7A05-4174-8E65-319F7A1970C9}"/>
              </a:ext>
            </a:extLst>
          </p:cNvPr>
          <p:cNvSpPr>
            <a:spLocks noGrp="1"/>
          </p:cNvSpPr>
          <p:nvPr>
            <p:ph type="title"/>
          </p:nvPr>
        </p:nvSpPr>
        <p:spPr>
          <a:xfrm>
            <a:off x="660400" y="457201"/>
            <a:ext cx="5435600" cy="1384300"/>
          </a:xfrm>
        </p:spPr>
        <p:txBody>
          <a:bodyPr anchor="t">
            <a:noAutofit/>
          </a:bodyPr>
          <a:lstStyle>
            <a:lvl1pPr>
              <a:defRPr sz="3600"/>
            </a:lvl1pPr>
          </a:lstStyle>
          <a:p>
            <a:r>
              <a:rPr lang="en-US"/>
              <a:t>Click to edit Master title style</a:t>
            </a:r>
            <a:endParaRPr lang="en-GB" dirty="0"/>
          </a:p>
        </p:txBody>
      </p:sp>
      <p:sp>
        <p:nvSpPr>
          <p:cNvPr id="10" name="Text Placeholder 5">
            <a:extLst>
              <a:ext uri="{FF2B5EF4-FFF2-40B4-BE49-F238E27FC236}">
                <a16:creationId xmlns:a16="http://schemas.microsoft.com/office/drawing/2014/main" id="{26CB2508-FAF2-4BB9-85CF-E4EACBDDD8BE}"/>
              </a:ext>
            </a:extLst>
          </p:cNvPr>
          <p:cNvSpPr>
            <a:spLocks noGrp="1"/>
          </p:cNvSpPr>
          <p:nvPr>
            <p:ph type="body" sz="quarter" idx="11"/>
          </p:nvPr>
        </p:nvSpPr>
        <p:spPr>
          <a:xfrm>
            <a:off x="660400" y="2082801"/>
            <a:ext cx="5435600"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6914173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073" y="408427"/>
            <a:ext cx="9919028" cy="793840"/>
          </a:xfrm>
        </p:spPr>
        <p:txBody>
          <a:bodyPr anchor="t">
            <a:noAutofit/>
          </a:bodyPr>
          <a:lstStyle>
            <a:lvl1pPr>
              <a:lnSpc>
                <a:spcPct val="100000"/>
              </a:lnSpc>
              <a:defRPr lang="en-US" sz="4000" b="1" i="0" u="none" strike="noStrike" cap="none" spc="151" baseline="0" dirty="0">
                <a:ln>
                  <a:noFill/>
                </a:ln>
                <a:solidFill>
                  <a:srgbClr val="990033"/>
                </a:solidFill>
                <a:uFillTx/>
                <a:latin typeface="Gotham Narrow"/>
                <a:ea typeface="Gotham Narrow"/>
                <a:cs typeface="Gotham Narrow"/>
                <a:sym typeface="Bebas"/>
              </a:defRPr>
            </a:lvl1pPr>
          </a:lstStyle>
          <a:p>
            <a:r>
              <a:rPr lang="en-US"/>
              <a:t>Click to edit Master title style</a:t>
            </a:r>
            <a:endParaRPr lang="en-US" dirty="0"/>
          </a:p>
        </p:txBody>
      </p:sp>
      <p:sp>
        <p:nvSpPr>
          <p:cNvPr id="3" name="Content Placeholder 2"/>
          <p:cNvSpPr>
            <a:spLocks noGrp="1"/>
          </p:cNvSpPr>
          <p:nvPr>
            <p:ph idx="1"/>
          </p:nvPr>
        </p:nvSpPr>
        <p:spPr>
          <a:xfrm>
            <a:off x="660237" y="1371601"/>
            <a:ext cx="10871529" cy="4762500"/>
          </a:xfrm>
        </p:spPr>
        <p:txBody>
          <a:bodyPr/>
          <a:lstStyle>
            <a:lvl1pPr marL="0">
              <a:lnSpc>
                <a:spcPct val="150000"/>
              </a:lnSpc>
              <a:spcAft>
                <a:spcPts val="900"/>
              </a:spcAft>
              <a:defRPr sz="2400" b="1" i="0">
                <a:solidFill>
                  <a:schemeClr val="tx1"/>
                </a:solidFill>
                <a:latin typeface="+mj-lt"/>
                <a:ea typeface="Gotham Narrow Bold"/>
                <a:cs typeface="Gotham Narrow Bold"/>
              </a:defRPr>
            </a:lvl1pPr>
            <a:lvl2pPr marL="0" indent="0">
              <a:lnSpc>
                <a:spcPts val="2000"/>
              </a:lnSpc>
              <a:spcAft>
                <a:spcPts val="1500"/>
              </a:spcAft>
              <a:buFont typeface="Arial" charset="0"/>
              <a:buNone/>
              <a:tabLst/>
              <a:defRPr lang="en-AU" sz="2000" b="0" i="0" u="none" strike="noStrike" cap="none" spc="0" baseline="0" dirty="0" smtClean="0">
                <a:ln>
                  <a:noFill/>
                </a:ln>
                <a:solidFill>
                  <a:srgbClr val="3A3537"/>
                </a:solidFill>
                <a:uFillTx/>
                <a:latin typeface="Open Sans" panose="020B0606030504020204" pitchFamily="34" charset="0"/>
                <a:ea typeface="Open Sans" panose="020B0606030504020204" pitchFamily="34" charset="0"/>
                <a:cs typeface="Open Sans" panose="020B0606030504020204" pitchFamily="34" charset="0"/>
                <a:sym typeface="Avenir Book"/>
              </a:defRPr>
            </a:lvl2pPr>
            <a:lvl3pPr marL="0">
              <a:lnSpc>
                <a:spcPts val="1400"/>
              </a:lnSpc>
              <a:spcAft>
                <a:spcPts val="300"/>
              </a:spcAft>
              <a:defRPr sz="1200" b="0" i="0">
                <a:latin typeface="Gotham Narrow Book" charset="0"/>
                <a:ea typeface="Gotham Narrow Book" charset="0"/>
                <a:cs typeface="Gotham Narrow Book" charset="0"/>
              </a:defRPr>
            </a:lvl3pPr>
            <a:lvl4pPr>
              <a:defRPr>
                <a:latin typeface="Chronicle Text G1 Roman" charset="0"/>
              </a:defRPr>
            </a:lvl4pPr>
            <a:lvl5pPr>
              <a:defRPr>
                <a:latin typeface="Chronicle Text G1 Roman" charset="0"/>
              </a:defRPr>
            </a:lvl5pPr>
          </a:lstStyle>
          <a:p>
            <a:pPr marL="0" marR="0" lvl="0" indent="0" algn="l" defTabSz="412740" rtl="0" eaLnBrk="1" fontAlgn="auto" latinLnBrk="0" hangingPunct="1">
              <a:lnSpc>
                <a:spcPts val="2000"/>
              </a:lnSpc>
              <a:spcBef>
                <a:spcPts val="0"/>
              </a:spcBef>
              <a:spcAft>
                <a:spcPts val="1500"/>
              </a:spcAft>
              <a:buClrTx/>
              <a:buSzTx/>
              <a:buFont typeface="Arial" charset="0"/>
              <a:buNone/>
              <a:tabLst/>
              <a:defRPr/>
            </a:pPr>
            <a:r>
              <a:rPr lang="en-US"/>
              <a:t>Click to edit Master text styles</a:t>
            </a:r>
          </a:p>
        </p:txBody>
      </p:sp>
      <p:sp>
        <p:nvSpPr>
          <p:cNvPr id="4" name="Date Placeholder 3"/>
          <p:cNvSpPr>
            <a:spLocks noGrp="1"/>
          </p:cNvSpPr>
          <p:nvPr>
            <p:ph type="dt" sz="half" idx="10"/>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US" dirty="0"/>
          </a:p>
        </p:txBody>
      </p:sp>
      <p:sp>
        <p:nvSpPr>
          <p:cNvPr id="5" name="Footer Placeholder 4"/>
          <p:cNvSpPr>
            <a:spLocks noGrp="1"/>
          </p:cNvSpPr>
          <p:nvPr>
            <p:ph type="ftr" sz="quarter" idx="11"/>
          </p:nvPr>
        </p:nvSpPr>
        <p:spPr/>
        <p:txBody>
          <a:bodyPr/>
          <a:lstStyle>
            <a:lvl1pPr>
              <a:defRPr b="1" i="0">
                <a:latin typeface="Gotham Narrow Bold" pitchFamily="50" charset="0"/>
                <a:ea typeface="Gotham Narrow Bold" pitchFamily="50" charset="0"/>
                <a:cs typeface="Gotham Narrow Bold" pitchFamily="50" charset="0"/>
              </a:defRPr>
            </a:lvl1pPr>
          </a:lstStyle>
          <a:p>
            <a:endParaRPr lang="en-AU" dirty="0"/>
          </a:p>
        </p:txBody>
      </p:sp>
      <p:sp>
        <p:nvSpPr>
          <p:cNvPr id="6" name="Slide Number Placeholder 5"/>
          <p:cNvSpPr>
            <a:spLocks noGrp="1"/>
          </p:cNvSpPr>
          <p:nvPr>
            <p:ph type="sldNum" sz="quarter" idx="12"/>
          </p:nvPr>
        </p:nvSpPr>
        <p:spPr/>
        <p:txBody>
          <a:bodyPr/>
          <a:lstStyle>
            <a:lvl1pPr algn="r">
              <a:defRPr b="1" i="0">
                <a:latin typeface="Gotham Narrow" charset="0"/>
                <a:ea typeface="Gotham Narrow" charset="0"/>
                <a:cs typeface="Gotham Narrow" charset="0"/>
              </a:defRPr>
            </a:lvl1pPr>
          </a:lstStyle>
          <a:p>
            <a:endParaRPr lang="en-AU" dirty="0">
              <a:latin typeface="Gotham Narrow Bold" pitchFamily="50" charset="0"/>
            </a:endParaRPr>
          </a:p>
        </p:txBody>
      </p:sp>
    </p:spTree>
    <p:extLst>
      <p:ext uri="{BB962C8B-B14F-4D97-AF65-F5344CB8AC3E}">
        <p14:creationId xmlns:p14="http://schemas.microsoft.com/office/powerpoint/2010/main" val="53982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v1">
    <p:bg>
      <p:bgPr>
        <a:solidFill>
          <a:srgbClr val="990033"/>
        </a:solidFill>
        <a:effectLst/>
      </p:bgPr>
    </p:bg>
    <p:spTree>
      <p:nvGrpSpPr>
        <p:cNvPr id="1" name=""/>
        <p:cNvGrpSpPr/>
        <p:nvPr/>
      </p:nvGrpSpPr>
      <p:grpSpPr>
        <a:xfrm>
          <a:off x="0" y="0"/>
          <a:ext cx="0" cy="0"/>
          <a:chOff x="0" y="0"/>
          <a:chExt cx="0" cy="0"/>
        </a:xfrm>
      </p:grpSpPr>
      <p:pic>
        <p:nvPicPr>
          <p:cNvPr id="3" name="Picture 2" descr="Decorative ">
            <a:extLst>
              <a:ext uri="{FF2B5EF4-FFF2-40B4-BE49-F238E27FC236}">
                <a16:creationId xmlns:a16="http://schemas.microsoft.com/office/drawing/2014/main" id="{C3B7C749-7836-49F2-8652-225F660A8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2585" y="1202267"/>
            <a:ext cx="3166831" cy="3951471"/>
          </a:xfrm>
          <a:prstGeom prst="rect">
            <a:avLst/>
          </a:prstGeom>
        </p:spPr>
      </p:pic>
      <p:sp>
        <p:nvSpPr>
          <p:cNvPr id="9" name="TextBox 8">
            <a:extLst>
              <a:ext uri="{FF2B5EF4-FFF2-40B4-BE49-F238E27FC236}">
                <a16:creationId xmlns:a16="http://schemas.microsoft.com/office/drawing/2014/main" id="{ED5ABB4D-5E42-4187-806D-4165665E3959}"/>
              </a:ext>
            </a:extLst>
          </p:cNvPr>
          <p:cNvSpPr txBox="1"/>
          <p:nvPr userDrawn="1"/>
        </p:nvSpPr>
        <p:spPr>
          <a:xfrm>
            <a:off x="0" y="5317179"/>
            <a:ext cx="12192000" cy="95410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WESTERNSYDNEY.EDU.AU</a:t>
            </a:r>
          </a:p>
          <a:p>
            <a:endParaRPr lang="en-AU" sz="2400" dirty="0"/>
          </a:p>
        </p:txBody>
      </p:sp>
      <p:sp>
        <p:nvSpPr>
          <p:cNvPr id="4" name="Title 3">
            <a:extLst>
              <a:ext uri="{FF2B5EF4-FFF2-40B4-BE49-F238E27FC236}">
                <a16:creationId xmlns:a16="http://schemas.microsoft.com/office/drawing/2014/main" id="{977CEBBA-D9C2-4FFE-9A6F-C3AE3A56B384}"/>
              </a:ext>
            </a:extLst>
          </p:cNvPr>
          <p:cNvSpPr>
            <a:spLocks noGrp="1"/>
          </p:cNvSpPr>
          <p:nvPr>
            <p:ph type="title"/>
          </p:nvPr>
        </p:nvSpPr>
        <p:spPr>
          <a:xfrm>
            <a:off x="0" y="-640080"/>
            <a:ext cx="11434272" cy="640080"/>
          </a:xfrm>
        </p:spPr>
        <p:txBody>
          <a:bodyPr/>
          <a:lstStyle/>
          <a:p>
            <a:r>
              <a:rPr lang="en-US"/>
              <a:t>Click to edit Master title style</a:t>
            </a:r>
            <a:endParaRPr lang="en-AU" dirty="0"/>
          </a:p>
        </p:txBody>
      </p:sp>
    </p:spTree>
    <p:extLst>
      <p:ext uri="{BB962C8B-B14F-4D97-AF65-F5344CB8AC3E}">
        <p14:creationId xmlns:p14="http://schemas.microsoft.com/office/powerpoint/2010/main" val="1766112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521209" y="1196392"/>
            <a:ext cx="11066359"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11/7/2022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3" name="Content Placeholder 2"/>
          <p:cNvSpPr>
            <a:spLocks noGrp="1"/>
          </p:cNvSpPr>
          <p:nvPr>
            <p:ph sz="quarter" idx="10" hasCustomPrompt="1"/>
          </p:nvPr>
        </p:nvSpPr>
        <p:spPr>
          <a:xfrm>
            <a:off x="539496" y="1435608"/>
            <a:ext cx="10983131" cy="4524923"/>
          </a:xfrm>
        </p:spPr>
        <p:txBody>
          <a:bodyPr vert="horz" lIns="91440" tIns="45720" rIns="91440" bIns="45720" rtlCol="0">
            <a:normAutofit/>
          </a:bodyPr>
          <a:lstStyle>
            <a:lvl1pPr>
              <a:defRPr lang="en-US" sz="28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0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200">
                <a:solidFill>
                  <a:schemeClr val="tx1">
                    <a:lumMod val="75000"/>
                    <a:lumOff val="25000"/>
                  </a:schemeClr>
                </a:solidFill>
              </a:defRPr>
            </a:lvl5pPr>
          </a:lstStyle>
          <a:p>
            <a:pPr lvl="0"/>
            <a:r>
              <a:rPr lang="en-US" dirty="0"/>
              <a:t>Edit Master text styles</a:t>
            </a:r>
          </a:p>
          <a:p>
            <a:pPr marL="228594" lvl="0" indent="-228594" algn="l" defTabSz="914377" rtl="0" eaLnBrk="1" latinLnBrk="0" hangingPunct="1">
              <a:lnSpc>
                <a:spcPct val="90000"/>
              </a:lnSpc>
              <a:spcBef>
                <a:spcPct val="30000"/>
              </a:spcBef>
              <a:buFont typeface="Arial" panose="020B0604020202020204" pitchFamily="34" charset="0"/>
              <a:buChar char="•"/>
            </a:pPr>
            <a:r>
              <a:rPr lang="en-US" dirty="0"/>
              <a:t>Second level</a:t>
            </a:r>
          </a:p>
          <a:p>
            <a:pPr marL="685783" lvl="1" indent="-228594" algn="l" defTabSz="914377" rtl="0" eaLnBrk="1" latinLnBrk="0" hangingPunct="1">
              <a:lnSpc>
                <a:spcPct val="90000"/>
              </a:lnSpc>
              <a:spcBef>
                <a:spcPct val="30000"/>
              </a:spcBef>
              <a:buFont typeface="Arial" panose="020B0604020202020204" pitchFamily="34" charset="0"/>
              <a:buChar char="•"/>
            </a:pPr>
            <a:r>
              <a:rPr lang="en-US" dirty="0"/>
              <a:t>Third level</a:t>
            </a:r>
          </a:p>
          <a:p>
            <a:pPr marL="1142971" lvl="2" indent="-228594" algn="l" defTabSz="914377" rtl="0" eaLnBrk="1" latinLnBrk="0" hangingPunct="1">
              <a:lnSpc>
                <a:spcPct val="90000"/>
              </a:lnSpc>
              <a:spcBef>
                <a:spcPct val="30000"/>
              </a:spcBef>
              <a:buFont typeface="Arial" panose="020B0604020202020204" pitchFamily="34" charset="0"/>
              <a:buChar char="•"/>
            </a:pPr>
            <a:r>
              <a:rPr lang="en-US" dirty="0"/>
              <a:t>Fourth level</a:t>
            </a:r>
          </a:p>
          <a:p>
            <a:pPr marL="1600160" lvl="3" indent="-228594" algn="l" defTabSz="914377" rtl="0" eaLnBrk="1" latinLnBrk="0" hangingPunct="1">
              <a:lnSpc>
                <a:spcPct val="90000"/>
              </a:lnSpc>
              <a:spcBef>
                <a:spcPct val="30000"/>
              </a:spcBef>
              <a:buFont typeface="Arial" panose="020B0604020202020204" pitchFamily="34" charset="0"/>
              <a:buChar char="•"/>
            </a:pPr>
            <a:r>
              <a:rPr lang="en-US" dirty="0"/>
              <a:t>Fifth level</a:t>
            </a:r>
          </a:p>
          <a:p>
            <a:pPr marL="0" lvl="0" indent="0">
              <a:lnSpc>
                <a:spcPct val="150000"/>
              </a:lnSpc>
              <a:spcBef>
                <a:spcPts val="1000"/>
              </a:spcBef>
              <a:spcAft>
                <a:spcPts val="1200"/>
              </a:spcAft>
              <a:buNone/>
            </a:pPr>
            <a:endParaRPr lang="en-US" dirty="0"/>
          </a:p>
        </p:txBody>
      </p:sp>
      <p:sp>
        <p:nvSpPr>
          <p:cNvPr id="4" name="Title 3"/>
          <p:cNvSpPr>
            <a:spLocks noGrp="1"/>
          </p:cNvSpPr>
          <p:nvPr>
            <p:ph type="title" hasCustomPrompt="1"/>
          </p:nvPr>
        </p:nvSpPr>
        <p:spPr>
          <a:xfrm>
            <a:off x="521209" y="448056"/>
            <a:ext cx="6877119" cy="640080"/>
          </a:xfrm>
        </p:spPr>
        <p:txBody>
          <a:bodyPr anchor="b" anchorCtr="0">
            <a:normAutofit/>
          </a:bodyPr>
          <a:lstStyle>
            <a:lvl1pPr>
              <a:defRPr sz="3200">
                <a:solidFill>
                  <a:schemeClr val="tx1"/>
                </a:solidFill>
              </a:defRPr>
            </a:lvl1pPr>
          </a:lstStyle>
          <a:p>
            <a:r>
              <a:rPr lang="en-US" dirty="0"/>
              <a:t>Click to edit Title</a:t>
            </a:r>
          </a:p>
        </p:txBody>
      </p:sp>
    </p:spTree>
    <p:extLst>
      <p:ext uri="{BB962C8B-B14F-4D97-AF65-F5344CB8AC3E}">
        <p14:creationId xmlns:p14="http://schemas.microsoft.com/office/powerpoint/2010/main" val="413603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A5E6-91E7-4F70-8D00-6C98F763B81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7B9D86-B85F-46B8-987C-A4960612BF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74064FA-C027-45E5-939C-98A0E428D0B5}"/>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79E70A09-D699-490F-B276-EF6DAE402B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A7F7E1-29C0-4913-851F-20164FD5DD3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99999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521209" y="1196392"/>
            <a:ext cx="11066359"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11/7/2022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3" name="Content Placeholder 2"/>
          <p:cNvSpPr>
            <a:spLocks noGrp="1"/>
          </p:cNvSpPr>
          <p:nvPr>
            <p:ph sz="quarter" idx="10" hasCustomPrompt="1"/>
          </p:nvPr>
        </p:nvSpPr>
        <p:spPr>
          <a:xfrm>
            <a:off x="539496" y="1435608"/>
            <a:ext cx="10983131" cy="4524923"/>
          </a:xfrm>
        </p:spPr>
        <p:txBody>
          <a:bodyPr vert="horz" lIns="91440" tIns="45720" rIns="91440" bIns="45720" rtlCol="0">
            <a:normAutofit/>
          </a:bodyPr>
          <a:lstStyle>
            <a:lvl1pPr>
              <a:defRPr lang="en-US" sz="28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0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200">
                <a:solidFill>
                  <a:schemeClr val="tx1">
                    <a:lumMod val="75000"/>
                    <a:lumOff val="25000"/>
                  </a:schemeClr>
                </a:solidFill>
              </a:defRPr>
            </a:lvl5pPr>
          </a:lstStyle>
          <a:p>
            <a:pPr lvl="0"/>
            <a:r>
              <a:rPr lang="en-US" dirty="0"/>
              <a:t>Edit Master text styles</a:t>
            </a:r>
          </a:p>
          <a:p>
            <a:pPr marL="228594" lvl="0" indent="-228594" algn="l" defTabSz="914377" rtl="0" eaLnBrk="1" latinLnBrk="0" hangingPunct="1">
              <a:lnSpc>
                <a:spcPct val="90000"/>
              </a:lnSpc>
              <a:spcBef>
                <a:spcPct val="30000"/>
              </a:spcBef>
              <a:buFont typeface="Arial" panose="020B0604020202020204" pitchFamily="34" charset="0"/>
              <a:buChar char="•"/>
            </a:pPr>
            <a:r>
              <a:rPr lang="en-US" dirty="0"/>
              <a:t>Second level</a:t>
            </a:r>
          </a:p>
          <a:p>
            <a:pPr marL="685783" lvl="1" indent="-228594" algn="l" defTabSz="914377" rtl="0" eaLnBrk="1" latinLnBrk="0" hangingPunct="1">
              <a:lnSpc>
                <a:spcPct val="90000"/>
              </a:lnSpc>
              <a:spcBef>
                <a:spcPct val="30000"/>
              </a:spcBef>
              <a:buFont typeface="Arial" panose="020B0604020202020204" pitchFamily="34" charset="0"/>
              <a:buChar char="•"/>
            </a:pPr>
            <a:r>
              <a:rPr lang="en-US" dirty="0"/>
              <a:t>Third level</a:t>
            </a:r>
          </a:p>
          <a:p>
            <a:pPr marL="1142971" lvl="2" indent="-228594" algn="l" defTabSz="914377" rtl="0" eaLnBrk="1" latinLnBrk="0" hangingPunct="1">
              <a:lnSpc>
                <a:spcPct val="90000"/>
              </a:lnSpc>
              <a:spcBef>
                <a:spcPct val="30000"/>
              </a:spcBef>
              <a:buFont typeface="Arial" panose="020B0604020202020204" pitchFamily="34" charset="0"/>
              <a:buChar char="•"/>
            </a:pPr>
            <a:r>
              <a:rPr lang="en-US" dirty="0"/>
              <a:t>Fourth level</a:t>
            </a:r>
          </a:p>
          <a:p>
            <a:pPr marL="1600160" lvl="3" indent="-228594" algn="l" defTabSz="914377" rtl="0" eaLnBrk="1" latinLnBrk="0" hangingPunct="1">
              <a:lnSpc>
                <a:spcPct val="90000"/>
              </a:lnSpc>
              <a:spcBef>
                <a:spcPct val="30000"/>
              </a:spcBef>
              <a:buFont typeface="Arial" panose="020B0604020202020204" pitchFamily="34" charset="0"/>
              <a:buChar char="•"/>
            </a:pPr>
            <a:r>
              <a:rPr lang="en-US" dirty="0"/>
              <a:t>Fifth level</a:t>
            </a:r>
          </a:p>
          <a:p>
            <a:pPr marL="0" lvl="0" indent="0">
              <a:lnSpc>
                <a:spcPct val="150000"/>
              </a:lnSpc>
              <a:spcBef>
                <a:spcPts val="1000"/>
              </a:spcBef>
              <a:spcAft>
                <a:spcPts val="1200"/>
              </a:spcAft>
              <a:buNone/>
            </a:pPr>
            <a:endParaRPr lang="en-US" dirty="0"/>
          </a:p>
        </p:txBody>
      </p:sp>
      <p:sp>
        <p:nvSpPr>
          <p:cNvPr id="4" name="Title 3"/>
          <p:cNvSpPr>
            <a:spLocks noGrp="1"/>
          </p:cNvSpPr>
          <p:nvPr>
            <p:ph type="title" hasCustomPrompt="1"/>
          </p:nvPr>
        </p:nvSpPr>
        <p:spPr>
          <a:xfrm>
            <a:off x="521209" y="448056"/>
            <a:ext cx="6877119" cy="640080"/>
          </a:xfrm>
        </p:spPr>
        <p:txBody>
          <a:bodyPr anchor="b" anchorCtr="0">
            <a:normAutofit/>
          </a:bodyPr>
          <a:lstStyle>
            <a:lvl1pPr>
              <a:defRPr sz="3200">
                <a:solidFill>
                  <a:schemeClr val="tx1"/>
                </a:solidFill>
              </a:defRPr>
            </a:lvl1pPr>
          </a:lstStyle>
          <a:p>
            <a:r>
              <a:rPr lang="en-US" dirty="0"/>
              <a:t>Click to edit Title</a:t>
            </a:r>
          </a:p>
        </p:txBody>
      </p:sp>
    </p:spTree>
    <p:extLst>
      <p:ext uri="{BB962C8B-B14F-4D97-AF65-F5344CB8AC3E}">
        <p14:creationId xmlns:p14="http://schemas.microsoft.com/office/powerpoint/2010/main" val="4835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521209" y="1196392"/>
            <a:ext cx="11066359" cy="0"/>
          </a:xfrm>
          <a:prstGeom prst="line">
            <a:avLst/>
          </a:prstGeom>
          <a:ln w="25400">
            <a:solidFill>
              <a:srgbClr val="990033"/>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11/7/2022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
        <p:nvSpPr>
          <p:cNvPr id="3" name="Content Placeholder 2"/>
          <p:cNvSpPr>
            <a:spLocks noGrp="1"/>
          </p:cNvSpPr>
          <p:nvPr>
            <p:ph sz="quarter" idx="10" hasCustomPrompt="1"/>
          </p:nvPr>
        </p:nvSpPr>
        <p:spPr>
          <a:xfrm>
            <a:off x="539496" y="1435608"/>
            <a:ext cx="10983131" cy="4524923"/>
          </a:xfrm>
        </p:spPr>
        <p:txBody>
          <a:bodyPr vert="horz" lIns="91440" tIns="45720" rIns="91440" bIns="45720" rtlCol="0">
            <a:normAutofit/>
          </a:bodyPr>
          <a:lstStyle>
            <a:lvl1pPr>
              <a:defRPr lang="en-US" sz="2800" smtClean="0">
                <a:solidFill>
                  <a:schemeClr val="tx1">
                    <a:lumMod val="75000"/>
                    <a:lumOff val="25000"/>
                  </a:schemeClr>
                </a:solidFill>
              </a:defRPr>
            </a:lvl1pPr>
            <a:lvl2pPr>
              <a:defRPr lang="en-US" sz="2400" smtClean="0">
                <a:solidFill>
                  <a:schemeClr val="tx1">
                    <a:lumMod val="75000"/>
                    <a:lumOff val="25000"/>
                  </a:schemeClr>
                </a:solidFill>
              </a:defRPr>
            </a:lvl2pPr>
            <a:lvl3pPr>
              <a:defRPr lang="en-US" sz="20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200">
                <a:solidFill>
                  <a:schemeClr val="tx1">
                    <a:lumMod val="75000"/>
                    <a:lumOff val="25000"/>
                  </a:schemeClr>
                </a:solidFill>
              </a:defRPr>
            </a:lvl5pPr>
          </a:lstStyle>
          <a:p>
            <a:pPr lvl="0"/>
            <a:r>
              <a:rPr lang="en-US" dirty="0"/>
              <a:t>Edit Master text styles</a:t>
            </a:r>
          </a:p>
          <a:p>
            <a:pPr marL="228594" lvl="0" indent="-228594" algn="l" defTabSz="914377" rtl="0" eaLnBrk="1" latinLnBrk="0" hangingPunct="1">
              <a:lnSpc>
                <a:spcPct val="90000"/>
              </a:lnSpc>
              <a:spcBef>
                <a:spcPct val="30000"/>
              </a:spcBef>
              <a:buFont typeface="Arial" panose="020B0604020202020204" pitchFamily="34" charset="0"/>
              <a:buChar char="•"/>
            </a:pPr>
            <a:r>
              <a:rPr lang="en-US" dirty="0"/>
              <a:t>Second level</a:t>
            </a:r>
          </a:p>
          <a:p>
            <a:pPr marL="685783" lvl="1" indent="-228594" algn="l" defTabSz="914377" rtl="0" eaLnBrk="1" latinLnBrk="0" hangingPunct="1">
              <a:lnSpc>
                <a:spcPct val="90000"/>
              </a:lnSpc>
              <a:spcBef>
                <a:spcPct val="30000"/>
              </a:spcBef>
              <a:buFont typeface="Arial" panose="020B0604020202020204" pitchFamily="34" charset="0"/>
              <a:buChar char="•"/>
            </a:pPr>
            <a:r>
              <a:rPr lang="en-US" dirty="0"/>
              <a:t>Third level</a:t>
            </a:r>
          </a:p>
          <a:p>
            <a:pPr marL="1142971" lvl="2" indent="-228594" algn="l" defTabSz="914377" rtl="0" eaLnBrk="1" latinLnBrk="0" hangingPunct="1">
              <a:lnSpc>
                <a:spcPct val="90000"/>
              </a:lnSpc>
              <a:spcBef>
                <a:spcPct val="30000"/>
              </a:spcBef>
              <a:buFont typeface="Arial" panose="020B0604020202020204" pitchFamily="34" charset="0"/>
              <a:buChar char="•"/>
            </a:pPr>
            <a:r>
              <a:rPr lang="en-US" dirty="0"/>
              <a:t>Fourth level</a:t>
            </a:r>
          </a:p>
          <a:p>
            <a:pPr marL="1600160" lvl="3" indent="-228594" algn="l" defTabSz="914377" rtl="0" eaLnBrk="1" latinLnBrk="0" hangingPunct="1">
              <a:lnSpc>
                <a:spcPct val="90000"/>
              </a:lnSpc>
              <a:spcBef>
                <a:spcPct val="30000"/>
              </a:spcBef>
              <a:buFont typeface="Arial" panose="020B0604020202020204" pitchFamily="34" charset="0"/>
              <a:buChar char="•"/>
            </a:pPr>
            <a:r>
              <a:rPr lang="en-US" dirty="0"/>
              <a:t>Fifth level</a:t>
            </a:r>
          </a:p>
          <a:p>
            <a:pPr marL="0" lvl="0" indent="0">
              <a:lnSpc>
                <a:spcPct val="150000"/>
              </a:lnSpc>
              <a:spcBef>
                <a:spcPts val="1000"/>
              </a:spcBef>
              <a:spcAft>
                <a:spcPts val="1200"/>
              </a:spcAft>
              <a:buNone/>
            </a:pPr>
            <a:endParaRPr lang="en-US" dirty="0"/>
          </a:p>
        </p:txBody>
      </p:sp>
      <p:sp>
        <p:nvSpPr>
          <p:cNvPr id="4" name="Title 3"/>
          <p:cNvSpPr>
            <a:spLocks noGrp="1"/>
          </p:cNvSpPr>
          <p:nvPr>
            <p:ph type="title" hasCustomPrompt="1"/>
          </p:nvPr>
        </p:nvSpPr>
        <p:spPr>
          <a:xfrm>
            <a:off x="521209" y="448056"/>
            <a:ext cx="6877119" cy="640080"/>
          </a:xfrm>
        </p:spPr>
        <p:txBody>
          <a:bodyPr anchor="b" anchorCtr="0">
            <a:normAutofit/>
          </a:bodyPr>
          <a:lstStyle>
            <a:lvl1pPr>
              <a:defRPr sz="3200">
                <a:solidFill>
                  <a:schemeClr val="tx1"/>
                </a:solidFill>
              </a:defRPr>
            </a:lvl1pPr>
          </a:lstStyle>
          <a:p>
            <a:r>
              <a:rPr lang="en-US" dirty="0"/>
              <a:t>Click to edit Title</a:t>
            </a:r>
          </a:p>
        </p:txBody>
      </p:sp>
    </p:spTree>
    <p:extLst>
      <p:ext uri="{BB962C8B-B14F-4D97-AF65-F5344CB8AC3E}">
        <p14:creationId xmlns:p14="http://schemas.microsoft.com/office/powerpoint/2010/main" val="375849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812" y="1701800"/>
            <a:ext cx="5184775" cy="4495800"/>
          </a:xfrm>
        </p:spPr>
        <p:txBody>
          <a:bodyPr anchor="t">
            <a:noAutofit/>
          </a:bodyPr>
          <a:lstStyle>
            <a:lvl1pPr algn="l">
              <a:lnSpc>
                <a:spcPts val="6500"/>
              </a:lnSpc>
              <a:defRPr sz="6500" b="1" i="0">
                <a:solidFill>
                  <a:schemeClr val="tx2"/>
                </a:solidFill>
                <a:latin typeface="Gotham Narrow Bold" pitchFamily="50" charset="0"/>
                <a:ea typeface="Gotham Narrow Bold" pitchFamily="50" charset="0"/>
                <a:cs typeface="Gotham Narrow Bold" pitchFamily="50" charset="0"/>
              </a:defRPr>
            </a:lvl1pPr>
          </a:lstStyle>
          <a:p>
            <a:r>
              <a:rPr lang="en-AU" dirty="0"/>
              <a:t>EDIT MASTER </a:t>
            </a:r>
            <a:br>
              <a:rPr lang="en-AU" dirty="0"/>
            </a:br>
            <a:r>
              <a:rPr lang="en-AU" dirty="0"/>
              <a:t>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7400" y="391883"/>
            <a:ext cx="1217897" cy="522517"/>
          </a:xfrm>
          <a:prstGeom prst="rect">
            <a:avLst/>
          </a:prstGeom>
        </p:spPr>
      </p:pic>
    </p:spTree>
    <p:extLst>
      <p:ext uri="{BB962C8B-B14F-4D97-AF65-F5344CB8AC3E}">
        <p14:creationId xmlns:p14="http://schemas.microsoft.com/office/powerpoint/2010/main" val="23055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1FFC-719F-46A8-895A-A413C73CE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B00CC9E-3528-4D85-82D0-00EAE17A6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DCBE38-2D0F-424A-81A3-6A25DD2C07AD}"/>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583369DF-C2BA-475E-8E08-D3FD18DB31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55A33A-35EF-4D11-B4EB-D3A4610A311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5952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96D0-FB44-4BA7-B4D8-75A28B3F4D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FA2568A-01A9-44D0-9FA6-29E1DDE4F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99A217E-3363-439D-9579-59A171492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733B1E-B56B-45BE-ABEF-611731666BA9}"/>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6" name="Footer Placeholder 5">
            <a:extLst>
              <a:ext uri="{FF2B5EF4-FFF2-40B4-BE49-F238E27FC236}">
                <a16:creationId xmlns:a16="http://schemas.microsoft.com/office/drawing/2014/main" id="{D8D00BB1-8A35-4B3F-9ACD-0A8B08CEFA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352376-7860-4871-8CAC-D404E0E4065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27704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37D3-D83C-4D79-A1B0-6A791EECBE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92091A-C424-4E8E-89F1-F50906AC2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E64E6E-1B69-4CF3-9DDD-97332FC27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6ED257-0898-4000-8AF4-3A54A9BB4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F828F6-F2C4-46C0-9BE0-C7741DCA2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9F4A90A-1E73-4F8E-96F0-CAA4B53DA967}"/>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8" name="Footer Placeholder 7">
            <a:extLst>
              <a:ext uri="{FF2B5EF4-FFF2-40B4-BE49-F238E27FC236}">
                <a16:creationId xmlns:a16="http://schemas.microsoft.com/office/drawing/2014/main" id="{E13CBB45-88AF-482E-B868-779344B3C04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B316877-2650-420E-80DE-A9D549993EF0}"/>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10118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4F70-7F78-4B80-83D4-F9074CE97D4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D8751E-2606-44F8-924D-6000CD2A6D37}"/>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4" name="Footer Placeholder 3">
            <a:extLst>
              <a:ext uri="{FF2B5EF4-FFF2-40B4-BE49-F238E27FC236}">
                <a16:creationId xmlns:a16="http://schemas.microsoft.com/office/drawing/2014/main" id="{CA296749-0300-470F-BED8-35DB06AB4DD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9D8CB2-08DE-4996-AB20-48E5F8236B12}"/>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12173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A2302-D475-4395-9150-2ADB9570C380}"/>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3" name="Footer Placeholder 2">
            <a:extLst>
              <a:ext uri="{FF2B5EF4-FFF2-40B4-BE49-F238E27FC236}">
                <a16:creationId xmlns:a16="http://schemas.microsoft.com/office/drawing/2014/main" id="{C9D2E075-21AE-4AB4-91A0-DDC6701043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87385BC-24E8-49B9-BBDC-551CF9003888}"/>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304269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E63B-B394-4D91-8EAE-87FEEFFC0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A3EF18-048D-4118-905E-405C59A7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F7F76B1-5C2F-48D2-99FA-E0B3E2F45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531DA-0343-4B92-ABFC-61CAB19E7DAF}"/>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6" name="Footer Placeholder 5">
            <a:extLst>
              <a:ext uri="{FF2B5EF4-FFF2-40B4-BE49-F238E27FC236}">
                <a16:creationId xmlns:a16="http://schemas.microsoft.com/office/drawing/2014/main" id="{D9719CC3-9962-4168-AA18-99739A85C49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E8EA1EF-DB24-4488-9069-8EAE3046E2D5}"/>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87741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7ACE-57EA-41D4-832D-1E8144300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41F884B-C755-467B-B0CB-E77C528E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ED8172D-1135-4D13-813F-5769A836F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94E66-A294-41F0-B645-57999A6310D1}"/>
              </a:ext>
            </a:extLst>
          </p:cNvPr>
          <p:cNvSpPr>
            <a:spLocks noGrp="1"/>
          </p:cNvSpPr>
          <p:nvPr>
            <p:ph type="dt" sz="half" idx="10"/>
          </p:nvPr>
        </p:nvSpPr>
        <p:spPr/>
        <p:txBody>
          <a:bodyPr/>
          <a:lstStyle/>
          <a:p>
            <a:fld id="{43FBA730-C35E-4F4F-A93F-2A6643D0DE14}" type="datetimeFigureOut">
              <a:rPr lang="en-AU" smtClean="0"/>
              <a:t>7/11/2022</a:t>
            </a:fld>
            <a:endParaRPr lang="en-AU"/>
          </a:p>
        </p:txBody>
      </p:sp>
      <p:sp>
        <p:nvSpPr>
          <p:cNvPr id="6" name="Footer Placeholder 5">
            <a:extLst>
              <a:ext uri="{FF2B5EF4-FFF2-40B4-BE49-F238E27FC236}">
                <a16:creationId xmlns:a16="http://schemas.microsoft.com/office/drawing/2014/main" id="{D22CE448-BC6D-43E9-AA3B-F62953ABEE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3F64C3-BA6D-4DC0-8C84-0C316B909551}"/>
              </a:ext>
            </a:extLst>
          </p:cNvPr>
          <p:cNvSpPr>
            <a:spLocks noGrp="1"/>
          </p:cNvSpPr>
          <p:nvPr>
            <p:ph type="sldNum" sz="quarter" idx="12"/>
          </p:nvPr>
        </p:nvSpPr>
        <p:spPr/>
        <p:txBody>
          <a:bodyPr/>
          <a:lstStyle/>
          <a:p>
            <a:fld id="{9C4C8971-0770-4B83-B864-7EF3C1220F51}" type="slidenum">
              <a:rPr lang="en-AU" smtClean="0"/>
              <a:t>‹#›</a:t>
            </a:fld>
            <a:endParaRPr lang="en-AU"/>
          </a:p>
        </p:txBody>
      </p:sp>
    </p:spTree>
    <p:extLst>
      <p:ext uri="{BB962C8B-B14F-4D97-AF65-F5344CB8AC3E}">
        <p14:creationId xmlns:p14="http://schemas.microsoft.com/office/powerpoint/2010/main" val="147464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F6CAA-28AE-4E90-90C6-872899185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FDD96D-2798-4B78-BCA7-C0092D67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A1D4CC-09DE-435E-9E32-7EDAC5F2C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BA730-C35E-4F4F-A93F-2A6643D0DE14}" type="datetimeFigureOut">
              <a:rPr lang="en-AU" smtClean="0"/>
              <a:t>7/11/2022</a:t>
            </a:fld>
            <a:endParaRPr lang="en-AU"/>
          </a:p>
        </p:txBody>
      </p:sp>
      <p:sp>
        <p:nvSpPr>
          <p:cNvPr id="5" name="Footer Placeholder 4">
            <a:extLst>
              <a:ext uri="{FF2B5EF4-FFF2-40B4-BE49-F238E27FC236}">
                <a16:creationId xmlns:a16="http://schemas.microsoft.com/office/drawing/2014/main" id="{01476DF5-4581-4819-9C07-ECC2074BA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09ED1E6-CE4C-4DC0-A882-A6D9AF1EB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C8971-0770-4B83-B864-7EF3C1220F51}" type="slidenum">
              <a:rPr lang="en-AU" smtClean="0"/>
              <a:t>‹#›</a:t>
            </a:fld>
            <a:endParaRPr lang="en-AU"/>
          </a:p>
        </p:txBody>
      </p:sp>
    </p:spTree>
    <p:extLst>
      <p:ext uri="{BB962C8B-B14F-4D97-AF65-F5344CB8AC3E}">
        <p14:creationId xmlns:p14="http://schemas.microsoft.com/office/powerpoint/2010/main" val="3050898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11.tm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35.tmp"/><Relationship Id="rId3" Type="http://schemas.openxmlformats.org/officeDocument/2006/relationships/hyperlink" Target="https://www.westernsydney.edu.au/digital_futures/dft/services_and_resources/Learning_Futures_Online_Workshops/LF_Workshop_Schedule" TargetMode="External"/><Relationship Id="rId7" Type="http://schemas.openxmlformats.org/officeDocument/2006/relationships/hyperlink" Target="https://www.westernsydney.edu.au/learning_futures/home/teaching_support/DigitalLearning"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https://outlook.office365.com/owa/calendar/DigitalLearningSupport101@westernsydneyedu.onmicrosoft.com/bookings/s/Zdai0b_bUk6ADvEtAmGWRQ2" TargetMode="External"/><Relationship Id="rId5" Type="http://schemas.openxmlformats.org/officeDocument/2006/relationships/hyperlink" Target="https://www.vision6.com.au/ch/81515/17x4f/2480098/QW5osZGhHEkPlUAGUtbtIWjh10z4kGwgOKuNgwSf.html" TargetMode="External"/><Relationship Id="rId4" Type="http://schemas.openxmlformats.org/officeDocument/2006/relationships/hyperlink" Target="https://lf.westernsydney.edu.au/suppo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FFAAA-84B2-4715-8180-85373963B977}"/>
              </a:ext>
            </a:extLst>
          </p:cNvPr>
          <p:cNvSpPr>
            <a:spLocks noGrp="1"/>
          </p:cNvSpPr>
          <p:nvPr>
            <p:ph type="title"/>
          </p:nvPr>
        </p:nvSpPr>
        <p:spPr>
          <a:xfrm>
            <a:off x="513253" y="2295981"/>
            <a:ext cx="9953068" cy="2336516"/>
          </a:xfrm>
        </p:spPr>
        <p:txBody>
          <a:bodyPr>
            <a:normAutofit fontScale="90000"/>
          </a:bodyPr>
          <a:lstStyle/>
          <a:p>
            <a:r>
              <a:rPr lang="en-AU" sz="6600" dirty="0">
                <a:effectLst/>
              </a:rPr>
              <a:t>Preparing your Grade Centre for Mark Transfer to Banner/SMS</a:t>
            </a:r>
            <a:endParaRPr lang="en-AU" sz="6400" b="1" dirty="0"/>
          </a:p>
        </p:txBody>
      </p:sp>
      <p:sp>
        <p:nvSpPr>
          <p:cNvPr id="5" name="TextBox 4">
            <a:extLst>
              <a:ext uri="{FF2B5EF4-FFF2-40B4-BE49-F238E27FC236}">
                <a16:creationId xmlns:a16="http://schemas.microsoft.com/office/drawing/2014/main" id="{8E7BF906-8F60-4583-BB82-6503D0918AD3}"/>
              </a:ext>
            </a:extLst>
          </p:cNvPr>
          <p:cNvSpPr txBox="1"/>
          <p:nvPr/>
        </p:nvSpPr>
        <p:spPr>
          <a:xfrm>
            <a:off x="5489787" y="5055215"/>
            <a:ext cx="6096000" cy="1107996"/>
          </a:xfrm>
          <a:prstGeom prst="rect">
            <a:avLst/>
          </a:prstGeom>
          <a:noFill/>
        </p:spPr>
        <p:txBody>
          <a:bodyPr wrap="square">
            <a:spAutoFit/>
          </a:bodyPr>
          <a:lstStyle/>
          <a:p>
            <a:pPr algn="r"/>
            <a:r>
              <a:rPr lang="en-AU" sz="2200" dirty="0"/>
              <a:t>Presenter:</a:t>
            </a:r>
            <a:r>
              <a:rPr lang="en-AU" sz="2200" i="1" dirty="0"/>
              <a:t> Robert Ycasiano</a:t>
            </a:r>
          </a:p>
          <a:p>
            <a:pPr algn="r"/>
            <a:r>
              <a:rPr lang="en-AU" sz="2200" i="1" dirty="0"/>
              <a:t>Digital Learning Administration Officer,</a:t>
            </a:r>
          </a:p>
          <a:p>
            <a:pPr algn="r"/>
            <a:r>
              <a:rPr lang="en-AU" sz="2200" i="1" dirty="0"/>
              <a:t>Learning Futures</a:t>
            </a:r>
          </a:p>
        </p:txBody>
      </p:sp>
    </p:spTree>
    <p:extLst>
      <p:ext uri="{BB962C8B-B14F-4D97-AF65-F5344CB8AC3E}">
        <p14:creationId xmlns:p14="http://schemas.microsoft.com/office/powerpoint/2010/main" val="336308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970251D-A68F-445D-84E4-913FEDE5E57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38245" y="3672840"/>
            <a:ext cx="4674367" cy="2276739"/>
          </a:xfrm>
        </p:spPr>
      </p:pic>
      <p:sp>
        <p:nvSpPr>
          <p:cNvPr id="3" name="Title 2">
            <a:extLst>
              <a:ext uri="{FF2B5EF4-FFF2-40B4-BE49-F238E27FC236}">
                <a16:creationId xmlns:a16="http://schemas.microsoft.com/office/drawing/2014/main" id="{65D15CFF-DB0F-4592-B446-A2C441990107}"/>
              </a:ext>
            </a:extLst>
          </p:cNvPr>
          <p:cNvSpPr>
            <a:spLocks noGrp="1"/>
          </p:cNvSpPr>
          <p:nvPr>
            <p:ph type="title"/>
          </p:nvPr>
        </p:nvSpPr>
        <p:spPr/>
        <p:txBody>
          <a:bodyPr/>
          <a:lstStyle/>
          <a:p>
            <a:r>
              <a:rPr lang="en-AU" dirty="0">
                <a:solidFill>
                  <a:srgbClr val="990033"/>
                </a:solidFill>
              </a:rPr>
              <a:t>SMS Assessment Item</a:t>
            </a:r>
          </a:p>
        </p:txBody>
      </p:sp>
      <p:sp>
        <p:nvSpPr>
          <p:cNvPr id="7" name="TextBox 6">
            <a:extLst>
              <a:ext uri="{FF2B5EF4-FFF2-40B4-BE49-F238E27FC236}">
                <a16:creationId xmlns:a16="http://schemas.microsoft.com/office/drawing/2014/main" id="{B86478D0-CEEA-4C94-BAE9-281AE0FAC05C}"/>
              </a:ext>
            </a:extLst>
          </p:cNvPr>
          <p:cNvSpPr txBox="1"/>
          <p:nvPr/>
        </p:nvSpPr>
        <p:spPr>
          <a:xfrm>
            <a:off x="521209" y="1572126"/>
            <a:ext cx="11029107" cy="2339102"/>
          </a:xfrm>
          <a:prstGeom prst="rect">
            <a:avLst/>
          </a:prstGeom>
          <a:noFill/>
        </p:spPr>
        <p:txBody>
          <a:bodyPr wrap="square" rtlCol="0">
            <a:spAutoFit/>
          </a:bodyPr>
          <a:lstStyle/>
          <a:p>
            <a:r>
              <a:rPr lang="en-AU" sz="3200" dirty="0">
                <a:solidFill>
                  <a:srgbClr val="3A3537"/>
                </a:solidFill>
                <a:latin typeface="Open Sans" panose="020B0606030504020204" pitchFamily="34" charset="0"/>
                <a:ea typeface="Open Sans" panose="020B0606030504020204" pitchFamily="34" charset="0"/>
                <a:cs typeface="Open Sans" panose="020B0606030504020204" pitchFamily="34" charset="0"/>
              </a:rPr>
              <a:t>The ‘</a:t>
            </a:r>
            <a:r>
              <a:rPr lang="en-AU" sz="32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SMS Assessment Item</a:t>
            </a:r>
            <a:r>
              <a:rPr lang="en-AU" sz="3200" dirty="0">
                <a:solidFill>
                  <a:srgbClr val="3A3537"/>
                </a:solidFill>
                <a:latin typeface="Open Sans" panose="020B0606030504020204" pitchFamily="34" charset="0"/>
                <a:ea typeface="Open Sans" panose="020B0606030504020204" pitchFamily="34" charset="0"/>
                <a:cs typeface="Open Sans" panose="020B0606030504020204" pitchFamily="34" charset="0"/>
              </a:rPr>
              <a:t>’ are the assessment items from your Learning Guide that have been approved by your </a:t>
            </a:r>
            <a:r>
              <a:rPr lang="en-AU" sz="3200" b="1" dirty="0">
                <a:solidFill>
                  <a:srgbClr val="3A3537"/>
                </a:solidFill>
                <a:latin typeface="Open Sans" panose="020B0606030504020204" pitchFamily="34" charset="0"/>
                <a:ea typeface="Open Sans" panose="020B0606030504020204" pitchFamily="34" charset="0"/>
                <a:cs typeface="Open Sans" panose="020B0606030504020204" pitchFamily="34" charset="0"/>
              </a:rPr>
              <a:t>SAC</a:t>
            </a:r>
            <a:r>
              <a:rPr lang="en-AU" sz="3200" dirty="0">
                <a:solidFill>
                  <a:srgbClr val="3A3537"/>
                </a:solidFill>
                <a:latin typeface="Open Sans" panose="020B0606030504020204" pitchFamily="34" charset="0"/>
                <a:ea typeface="Open Sans" panose="020B0606030504020204" pitchFamily="34" charset="0"/>
                <a:cs typeface="Open Sans" panose="020B0606030504020204" pitchFamily="34" charset="0"/>
              </a:rPr>
              <a:t>. This data has been pulled directly over from </a:t>
            </a:r>
            <a:r>
              <a:rPr lang="en-AU" sz="3200" b="1" dirty="0">
                <a:solidFill>
                  <a:srgbClr val="3A3537"/>
                </a:solidFill>
                <a:latin typeface="Open Sans" panose="020B0606030504020204" pitchFamily="34" charset="0"/>
                <a:ea typeface="Open Sans" panose="020B0606030504020204" pitchFamily="34" charset="0"/>
                <a:cs typeface="Open Sans" panose="020B0606030504020204" pitchFamily="34" charset="0"/>
              </a:rPr>
              <a:t>Banner</a:t>
            </a:r>
            <a:r>
              <a:rPr lang="en-AU" sz="3200" dirty="0">
                <a:solidFill>
                  <a:srgbClr val="3A3537"/>
                </a:solidFill>
                <a:latin typeface="Open Sans" panose="020B0606030504020204" pitchFamily="34" charset="0"/>
                <a:ea typeface="Open Sans" panose="020B0606030504020204" pitchFamily="34" charset="0"/>
                <a:cs typeface="Open Sans" panose="020B0606030504020204" pitchFamily="34" charset="0"/>
              </a:rPr>
              <a:t> to </a:t>
            </a:r>
            <a:r>
              <a:rPr lang="en-AU" sz="3200" b="1" dirty="0">
                <a:solidFill>
                  <a:srgbClr val="3A3537"/>
                </a:solidFill>
                <a:latin typeface="Open Sans" panose="020B0606030504020204" pitchFamily="34" charset="0"/>
                <a:ea typeface="Open Sans" panose="020B0606030504020204" pitchFamily="34" charset="0"/>
                <a:cs typeface="Open Sans" panose="020B0606030504020204" pitchFamily="34" charset="0"/>
              </a:rPr>
              <a:t>EDMM</a:t>
            </a:r>
            <a:r>
              <a:rPr lang="en-AU" sz="3200" dirty="0">
                <a:solidFill>
                  <a:srgbClr val="3A3537"/>
                </a:solidFill>
                <a:latin typeface="Open Sans" panose="020B0606030504020204" pitchFamily="34" charset="0"/>
                <a:ea typeface="Open Sans" panose="020B0606030504020204" pitchFamily="34" charset="0"/>
                <a:cs typeface="Open Sans" panose="020B0606030504020204" pitchFamily="34" charset="0"/>
              </a:rPr>
              <a:t>.</a:t>
            </a:r>
          </a:p>
          <a:p>
            <a:endParaRPr lang="en-AU" dirty="0"/>
          </a:p>
        </p:txBody>
      </p:sp>
      <p:sp>
        <p:nvSpPr>
          <p:cNvPr id="8" name="TextBox 7">
            <a:extLst>
              <a:ext uri="{FF2B5EF4-FFF2-40B4-BE49-F238E27FC236}">
                <a16:creationId xmlns:a16="http://schemas.microsoft.com/office/drawing/2014/main" id="{2108A989-FB6E-414C-8FCD-9755BE55DFAA}"/>
              </a:ext>
            </a:extLst>
          </p:cNvPr>
          <p:cNvSpPr txBox="1"/>
          <p:nvPr/>
        </p:nvSpPr>
        <p:spPr>
          <a:xfrm>
            <a:off x="5518484" y="3545305"/>
            <a:ext cx="6448927" cy="3600986"/>
          </a:xfrm>
          <a:prstGeom prst="rect">
            <a:avLst/>
          </a:prstGeom>
          <a:noFill/>
        </p:spPr>
        <p:txBody>
          <a:bodyPr wrap="square" rtlCol="0">
            <a:spAutoFit/>
          </a:bodyPr>
          <a:lstStyle/>
          <a:p>
            <a:r>
              <a:rPr lang="en-AU" sz="2800" dirty="0">
                <a:latin typeface="Open Sans" panose="020B0606030504020204" pitchFamily="34" charset="0"/>
                <a:ea typeface="Open Sans" panose="020B0606030504020204" pitchFamily="34" charset="0"/>
                <a:cs typeface="Open Sans" panose="020B0606030504020204" pitchFamily="34" charset="0"/>
              </a:rPr>
              <a:t>The (</a:t>
            </a:r>
            <a:r>
              <a:rPr lang="en-AU" sz="28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out of</a:t>
            </a:r>
            <a:r>
              <a:rPr lang="en-AU" sz="2800" dirty="0">
                <a:latin typeface="Open Sans" panose="020B0606030504020204" pitchFamily="34" charset="0"/>
                <a:ea typeface="Open Sans" panose="020B0606030504020204" pitchFamily="34" charset="0"/>
                <a:cs typeface="Open Sans" panose="020B0606030504020204" pitchFamily="34" charset="0"/>
              </a:rPr>
              <a:t>) mark next to the Assessment Item </a:t>
            </a:r>
            <a:r>
              <a:rPr lang="en-AU" sz="2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is the full mark that the assessment is </a:t>
            </a:r>
            <a:r>
              <a:rPr lang="en-AU" sz="2800" b="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currently</a:t>
            </a:r>
            <a:r>
              <a:rPr lang="en-AU" sz="2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marked out of in vUWS. </a:t>
            </a:r>
          </a:p>
          <a:p>
            <a:r>
              <a:rPr lang="en-AU" sz="2800" b="1" dirty="0">
                <a:solidFill>
                  <a:srgbClr val="000000"/>
                </a:solidFill>
                <a:latin typeface="Open Sans" panose="020B0606030504020204" pitchFamily="34" charset="0"/>
                <a:ea typeface="Calibri" panose="020F0502020204030204" pitchFamily="34" charset="0"/>
                <a:cs typeface="Times New Roman" panose="02020603050405020304" pitchFamily="18" charset="0"/>
              </a:rPr>
              <a:t>NOTE:</a:t>
            </a:r>
            <a:r>
              <a:rPr lang="en-AU" sz="28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 the total of these 3 assessments </a:t>
            </a:r>
            <a:r>
              <a:rPr lang="en-AU" sz="2800" b="1" dirty="0">
                <a:solidFill>
                  <a:srgbClr val="000000"/>
                </a:solidFill>
                <a:latin typeface="Open Sans" panose="020B0606030504020204" pitchFamily="34" charset="0"/>
                <a:ea typeface="Calibri" panose="020F0502020204030204" pitchFamily="34" charset="0"/>
                <a:cs typeface="Times New Roman" panose="02020603050405020304" pitchFamily="18" charset="0"/>
              </a:rPr>
              <a:t>DO NOT </a:t>
            </a:r>
            <a:r>
              <a:rPr lang="en-AU" sz="2800" dirty="0">
                <a:solidFill>
                  <a:srgbClr val="000000"/>
                </a:solidFill>
                <a:latin typeface="Open Sans" panose="020B0606030504020204" pitchFamily="34" charset="0"/>
                <a:ea typeface="Calibri" panose="020F0502020204030204" pitchFamily="34" charset="0"/>
                <a:cs typeface="Times New Roman" panose="02020603050405020304" pitchFamily="18" charset="0"/>
              </a:rPr>
              <a:t>need to equal 100 as it is not an overall weighting.</a:t>
            </a:r>
            <a:endParaRPr lang="en-AU" sz="2800" b="0" dirty="0">
              <a:solidFill>
                <a:srgbClr val="3A3537"/>
              </a:solidFill>
              <a:effectLst/>
              <a:latin typeface="Open Sans" panose="020B0606030504020204" pitchFamily="34" charset="0"/>
              <a:ea typeface="Calibri" panose="020F0502020204030204" pitchFamily="34" charset="0"/>
              <a:cs typeface="Times New Roman" panose="02020603050405020304" pitchFamily="18" charset="0"/>
            </a:endParaRPr>
          </a:p>
          <a:p>
            <a:endParaRPr lang="en-AU"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37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AB6098B5-EC14-4E68-9585-06141B894A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372325" y="4058935"/>
            <a:ext cx="4826217" cy="2402479"/>
          </a:xfrm>
        </p:spPr>
      </p:pic>
      <p:sp>
        <p:nvSpPr>
          <p:cNvPr id="3" name="Title 2">
            <a:extLst>
              <a:ext uri="{FF2B5EF4-FFF2-40B4-BE49-F238E27FC236}">
                <a16:creationId xmlns:a16="http://schemas.microsoft.com/office/drawing/2014/main" id="{ED7E8564-B99A-4375-8202-ADFA164D9878}"/>
              </a:ext>
            </a:extLst>
          </p:cNvPr>
          <p:cNvSpPr>
            <a:spLocks noGrp="1"/>
          </p:cNvSpPr>
          <p:nvPr>
            <p:ph type="title"/>
          </p:nvPr>
        </p:nvSpPr>
        <p:spPr/>
        <p:txBody>
          <a:bodyPr/>
          <a:lstStyle/>
          <a:p>
            <a:r>
              <a:rPr lang="en-AU" dirty="0">
                <a:solidFill>
                  <a:srgbClr val="990033"/>
                </a:solidFill>
              </a:rPr>
              <a:t>Grade Centre Column</a:t>
            </a:r>
          </a:p>
        </p:txBody>
      </p:sp>
      <p:sp>
        <p:nvSpPr>
          <p:cNvPr id="6" name="TextBox 5">
            <a:extLst>
              <a:ext uri="{FF2B5EF4-FFF2-40B4-BE49-F238E27FC236}">
                <a16:creationId xmlns:a16="http://schemas.microsoft.com/office/drawing/2014/main" id="{6A8ED3E5-B342-4FD0-8F11-6FC5EFCEA14B}"/>
              </a:ext>
            </a:extLst>
          </p:cNvPr>
          <p:cNvSpPr txBox="1"/>
          <p:nvPr/>
        </p:nvSpPr>
        <p:spPr>
          <a:xfrm>
            <a:off x="744088" y="1450151"/>
            <a:ext cx="10703824" cy="1815882"/>
          </a:xfrm>
          <a:prstGeom prst="rect">
            <a:avLst/>
          </a:prstGeom>
          <a:noFill/>
        </p:spPr>
        <p:txBody>
          <a:bodyPr wrap="square" rtlCol="0">
            <a:spAutoFit/>
          </a:bodyPr>
          <a:lstStyle/>
          <a:p>
            <a:r>
              <a:rPr lang="en-AU" sz="2800" dirty="0">
                <a:latin typeface="Open Sans" panose="020B0606030504020204" pitchFamily="34" charset="0"/>
                <a:ea typeface="Open Sans" panose="020B0606030504020204" pitchFamily="34" charset="0"/>
                <a:cs typeface="Open Sans" panose="020B0606030504020204" pitchFamily="34" charset="0"/>
              </a:rPr>
              <a:t>The </a:t>
            </a:r>
            <a:r>
              <a:rPr lang="en-AU" sz="2800" b="1" dirty="0">
                <a:solidFill>
                  <a:srgbClr val="F20EED"/>
                </a:solidFill>
                <a:latin typeface="Open Sans" panose="020B0606030504020204" pitchFamily="34" charset="0"/>
                <a:ea typeface="Open Sans" panose="020B0606030504020204" pitchFamily="34" charset="0"/>
                <a:cs typeface="Open Sans" panose="020B0606030504020204" pitchFamily="34" charset="0"/>
              </a:rPr>
              <a:t>Grade Centre Column </a:t>
            </a:r>
            <a:r>
              <a:rPr lang="en-AU" sz="2800" dirty="0">
                <a:latin typeface="Open Sans" panose="020B0606030504020204" pitchFamily="34" charset="0"/>
                <a:ea typeface="Open Sans" panose="020B0606030504020204" pitchFamily="34" charset="0"/>
                <a:cs typeface="Open Sans" panose="020B0606030504020204" pitchFamily="34" charset="0"/>
              </a:rPr>
              <a:t>will be the column in your Grade Centre that contains the raw marks for that particular assessment. This will the column chosen to be mapped and will be transferred to Banner to be used as the final result.</a:t>
            </a:r>
          </a:p>
        </p:txBody>
      </p:sp>
      <p:pic>
        <p:nvPicPr>
          <p:cNvPr id="37" name="Picture 36" descr="Table&#10;&#10;Description automatically generated with medium confidence">
            <a:extLst>
              <a:ext uri="{FF2B5EF4-FFF2-40B4-BE49-F238E27FC236}">
                <a16:creationId xmlns:a16="http://schemas.microsoft.com/office/drawing/2014/main" id="{0B431586-363B-4660-BB05-466EB1715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88" y="4058936"/>
            <a:ext cx="4866951" cy="2402478"/>
          </a:xfrm>
          <a:prstGeom prst="rect">
            <a:avLst/>
          </a:prstGeom>
        </p:spPr>
      </p:pic>
      <p:cxnSp>
        <p:nvCxnSpPr>
          <p:cNvPr id="39" name="Straight Arrow Connector 38">
            <a:extLst>
              <a:ext uri="{FF2B5EF4-FFF2-40B4-BE49-F238E27FC236}">
                <a16:creationId xmlns:a16="http://schemas.microsoft.com/office/drawing/2014/main" id="{B29A2D69-B8A2-4569-9BD5-8ABCD52A6780}"/>
              </a:ext>
            </a:extLst>
          </p:cNvPr>
          <p:cNvCxnSpPr>
            <a:cxnSpLocks/>
          </p:cNvCxnSpPr>
          <p:nvPr/>
        </p:nvCxnSpPr>
        <p:spPr>
          <a:xfrm>
            <a:off x="5611039" y="4898150"/>
            <a:ext cx="761286" cy="0"/>
          </a:xfrm>
          <a:prstGeom prst="straightConnector1">
            <a:avLst/>
          </a:prstGeom>
          <a:ln w="38100">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74A35F8-E151-4136-896B-5C66D43BA6B7}"/>
              </a:ext>
            </a:extLst>
          </p:cNvPr>
          <p:cNvCxnSpPr>
            <a:cxnSpLocks/>
          </p:cNvCxnSpPr>
          <p:nvPr/>
        </p:nvCxnSpPr>
        <p:spPr>
          <a:xfrm>
            <a:off x="5611039" y="5522990"/>
            <a:ext cx="761286" cy="0"/>
          </a:xfrm>
          <a:prstGeom prst="straightConnector1">
            <a:avLst/>
          </a:prstGeom>
          <a:ln w="38100">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89A6EF1-7D10-4605-A99C-04EDE79772CF}"/>
              </a:ext>
            </a:extLst>
          </p:cNvPr>
          <p:cNvCxnSpPr>
            <a:cxnSpLocks/>
          </p:cNvCxnSpPr>
          <p:nvPr/>
        </p:nvCxnSpPr>
        <p:spPr>
          <a:xfrm>
            <a:off x="5611039" y="6132590"/>
            <a:ext cx="761286" cy="0"/>
          </a:xfrm>
          <a:prstGeom prst="straightConnector1">
            <a:avLst/>
          </a:prstGeom>
          <a:ln w="38100">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70C34F3-F17F-4A4D-88ED-5A64D3698094}"/>
              </a:ext>
            </a:extLst>
          </p:cNvPr>
          <p:cNvSpPr txBox="1"/>
          <p:nvPr/>
        </p:nvSpPr>
        <p:spPr>
          <a:xfrm>
            <a:off x="744088" y="3547387"/>
            <a:ext cx="2824171" cy="584775"/>
          </a:xfrm>
          <a:prstGeom prst="rect">
            <a:avLst/>
          </a:prstGeom>
          <a:noFill/>
        </p:spPr>
        <p:txBody>
          <a:bodyPr wrap="none" rtlCol="0">
            <a:spAutoFit/>
          </a:bodyPr>
          <a:lstStyle/>
          <a:p>
            <a:r>
              <a:rPr lang="en-AU" sz="3200" b="1" dirty="0">
                <a:solidFill>
                  <a:srgbClr val="990033"/>
                </a:solidFill>
              </a:rPr>
              <a:t>Before Changes</a:t>
            </a:r>
          </a:p>
        </p:txBody>
      </p:sp>
      <p:sp>
        <p:nvSpPr>
          <p:cNvPr id="46" name="TextBox 45">
            <a:extLst>
              <a:ext uri="{FF2B5EF4-FFF2-40B4-BE49-F238E27FC236}">
                <a16:creationId xmlns:a16="http://schemas.microsoft.com/office/drawing/2014/main" id="{BE2637A2-1510-4F6D-8739-E12C4BE7237E}"/>
              </a:ext>
            </a:extLst>
          </p:cNvPr>
          <p:cNvSpPr txBox="1"/>
          <p:nvPr/>
        </p:nvSpPr>
        <p:spPr>
          <a:xfrm>
            <a:off x="6426331" y="3547387"/>
            <a:ext cx="2824171" cy="584775"/>
          </a:xfrm>
          <a:prstGeom prst="rect">
            <a:avLst/>
          </a:prstGeom>
          <a:noFill/>
        </p:spPr>
        <p:txBody>
          <a:bodyPr wrap="square">
            <a:spAutoFit/>
          </a:bodyPr>
          <a:lstStyle/>
          <a:p>
            <a:r>
              <a:rPr lang="en-AU" sz="3200" b="1" dirty="0">
                <a:solidFill>
                  <a:srgbClr val="990033"/>
                </a:solidFill>
              </a:rPr>
              <a:t>After Changes</a:t>
            </a:r>
          </a:p>
        </p:txBody>
      </p:sp>
    </p:spTree>
    <p:extLst>
      <p:ext uri="{BB962C8B-B14F-4D97-AF65-F5344CB8AC3E}">
        <p14:creationId xmlns:p14="http://schemas.microsoft.com/office/powerpoint/2010/main" val="110325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AB6098B5-EC14-4E68-9585-06141B894A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41416" y="3653232"/>
            <a:ext cx="5537818" cy="2756712"/>
          </a:xfrm>
        </p:spPr>
      </p:pic>
      <p:sp>
        <p:nvSpPr>
          <p:cNvPr id="3" name="Title 2">
            <a:extLst>
              <a:ext uri="{FF2B5EF4-FFF2-40B4-BE49-F238E27FC236}">
                <a16:creationId xmlns:a16="http://schemas.microsoft.com/office/drawing/2014/main" id="{ED7E8564-B99A-4375-8202-ADFA164D9878}"/>
              </a:ext>
            </a:extLst>
          </p:cNvPr>
          <p:cNvSpPr>
            <a:spLocks noGrp="1"/>
          </p:cNvSpPr>
          <p:nvPr>
            <p:ph type="title"/>
          </p:nvPr>
        </p:nvSpPr>
        <p:spPr/>
        <p:txBody>
          <a:bodyPr/>
          <a:lstStyle/>
          <a:p>
            <a:r>
              <a:rPr lang="en-AU" dirty="0">
                <a:solidFill>
                  <a:srgbClr val="990033"/>
                </a:solidFill>
              </a:rPr>
              <a:t>Grade Centre Column</a:t>
            </a:r>
          </a:p>
        </p:txBody>
      </p:sp>
      <p:sp>
        <p:nvSpPr>
          <p:cNvPr id="6" name="TextBox 5">
            <a:extLst>
              <a:ext uri="{FF2B5EF4-FFF2-40B4-BE49-F238E27FC236}">
                <a16:creationId xmlns:a16="http://schemas.microsoft.com/office/drawing/2014/main" id="{6A8ED3E5-B342-4FD0-8F11-6FC5EFCEA14B}"/>
              </a:ext>
            </a:extLst>
          </p:cNvPr>
          <p:cNvSpPr txBox="1"/>
          <p:nvPr/>
        </p:nvSpPr>
        <p:spPr>
          <a:xfrm>
            <a:off x="744088" y="1450151"/>
            <a:ext cx="10703824" cy="2246769"/>
          </a:xfrm>
          <a:prstGeom prst="rect">
            <a:avLst/>
          </a:prstGeom>
          <a:noFill/>
        </p:spPr>
        <p:txBody>
          <a:bodyPr wrap="square" rtlCol="0">
            <a:spAutoFit/>
          </a:bodyPr>
          <a:lstStyle/>
          <a:p>
            <a:r>
              <a:rPr lang="en-AU" sz="2800" dirty="0">
                <a:latin typeface="Open Sans" panose="020B0606030504020204" pitchFamily="34" charset="0"/>
                <a:ea typeface="Open Sans" panose="020B0606030504020204" pitchFamily="34" charset="0"/>
                <a:cs typeface="Open Sans" panose="020B0606030504020204" pitchFamily="34" charset="0"/>
              </a:rPr>
              <a:t>The </a:t>
            </a:r>
            <a:r>
              <a:rPr lang="en-AU" sz="2800" b="1" dirty="0">
                <a:solidFill>
                  <a:srgbClr val="F20EED"/>
                </a:solidFill>
                <a:latin typeface="Open Sans" panose="020B0606030504020204" pitchFamily="34" charset="0"/>
                <a:ea typeface="Open Sans" panose="020B0606030504020204" pitchFamily="34" charset="0"/>
                <a:cs typeface="Open Sans" panose="020B0606030504020204" pitchFamily="34" charset="0"/>
              </a:rPr>
              <a:t>Grade Centre Column </a:t>
            </a:r>
            <a:r>
              <a:rPr lang="en-AU" sz="2800" dirty="0">
                <a:latin typeface="Open Sans" panose="020B0606030504020204" pitchFamily="34" charset="0"/>
                <a:ea typeface="Open Sans" panose="020B0606030504020204" pitchFamily="34" charset="0"/>
                <a:cs typeface="Open Sans" panose="020B0606030504020204" pitchFamily="34" charset="0"/>
              </a:rPr>
              <a:t>will be the specific column in your Grade Centre that contains the grades for all student submissions for that particular assessment. This will the column chosen to be mapped and will be transferred to Banner to be used as the final result.</a:t>
            </a:r>
          </a:p>
        </p:txBody>
      </p:sp>
      <p:pic>
        <p:nvPicPr>
          <p:cNvPr id="8" name="Picture 7" descr="Text&#10;&#10;Description automatically generated">
            <a:extLst>
              <a:ext uri="{FF2B5EF4-FFF2-40B4-BE49-F238E27FC236}">
                <a16:creationId xmlns:a16="http://schemas.microsoft.com/office/drawing/2014/main" id="{CAD8F5E9-0909-46BE-991E-1A05ED620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99" y="3247620"/>
            <a:ext cx="2172038" cy="1236391"/>
          </a:xfrm>
          <a:prstGeom prst="rect">
            <a:avLst/>
          </a:prstGeom>
        </p:spPr>
      </p:pic>
      <p:pic>
        <p:nvPicPr>
          <p:cNvPr id="10" name="Picture 9" descr="Text&#10;&#10;Description automatically generated">
            <a:extLst>
              <a:ext uri="{FF2B5EF4-FFF2-40B4-BE49-F238E27FC236}">
                <a16:creationId xmlns:a16="http://schemas.microsoft.com/office/drawing/2014/main" id="{59815F64-E827-4694-A341-231D3ACCB3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0524" y="3442637"/>
            <a:ext cx="2299018" cy="1306259"/>
          </a:xfrm>
          <a:prstGeom prst="rect">
            <a:avLst/>
          </a:prstGeom>
        </p:spPr>
      </p:pic>
      <p:pic>
        <p:nvPicPr>
          <p:cNvPr id="12" name="Picture 11" descr="Text&#10;&#10;Description automatically generated">
            <a:extLst>
              <a:ext uri="{FF2B5EF4-FFF2-40B4-BE49-F238E27FC236}">
                <a16:creationId xmlns:a16="http://schemas.microsoft.com/office/drawing/2014/main" id="{4BAC51DE-82B4-4E96-84AF-BFB05F8E77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0524" y="5351615"/>
            <a:ext cx="2552077" cy="1461111"/>
          </a:xfrm>
          <a:prstGeom prst="rect">
            <a:avLst/>
          </a:prstGeom>
        </p:spPr>
      </p:pic>
      <p:cxnSp>
        <p:nvCxnSpPr>
          <p:cNvPr id="23" name="Straight Arrow Connector 22">
            <a:extLst>
              <a:ext uri="{FF2B5EF4-FFF2-40B4-BE49-F238E27FC236}">
                <a16:creationId xmlns:a16="http://schemas.microsoft.com/office/drawing/2014/main" id="{5A5EE47E-15D7-4557-925E-FBB760ECD5B1}"/>
              </a:ext>
            </a:extLst>
          </p:cNvPr>
          <p:cNvCxnSpPr>
            <a:stCxn id="12" idx="1"/>
          </p:cNvCxnSpPr>
          <p:nvPr/>
        </p:nvCxnSpPr>
        <p:spPr>
          <a:xfrm flipH="1">
            <a:off x="6264479" y="6082171"/>
            <a:ext cx="3166045" cy="14275"/>
          </a:xfrm>
          <a:prstGeom prst="straightConnector1">
            <a:avLst/>
          </a:prstGeom>
          <a:ln w="28575">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AEC9D51-B5E8-49D6-9A39-6305B3A22996}"/>
              </a:ext>
            </a:extLst>
          </p:cNvPr>
          <p:cNvCxnSpPr>
            <a:stCxn id="10" idx="2"/>
          </p:cNvCxnSpPr>
          <p:nvPr/>
        </p:nvCxnSpPr>
        <p:spPr>
          <a:xfrm rot="5400000">
            <a:off x="8175984" y="2852147"/>
            <a:ext cx="507301" cy="4300799"/>
          </a:xfrm>
          <a:prstGeom prst="bentConnector2">
            <a:avLst/>
          </a:prstGeom>
          <a:ln w="28575">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0FC56C1A-882A-4AD3-A191-3F9663ABDF1B}"/>
              </a:ext>
            </a:extLst>
          </p:cNvPr>
          <p:cNvCxnSpPr>
            <a:cxnSpLocks/>
            <a:stCxn id="8" idx="2"/>
          </p:cNvCxnSpPr>
          <p:nvPr/>
        </p:nvCxnSpPr>
        <p:spPr>
          <a:xfrm rot="5400000">
            <a:off x="6959878" y="3803367"/>
            <a:ext cx="115296" cy="1476585"/>
          </a:xfrm>
          <a:prstGeom prst="bentConnector2">
            <a:avLst/>
          </a:prstGeom>
          <a:ln w="28575">
            <a:solidFill>
              <a:srgbClr val="99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A25EF6D-C196-44A6-A732-B5B4DE3F23A4}"/>
              </a:ext>
            </a:extLst>
          </p:cNvPr>
          <p:cNvSpPr/>
          <p:nvPr/>
        </p:nvSpPr>
        <p:spPr>
          <a:xfrm>
            <a:off x="6659880" y="3266033"/>
            <a:ext cx="2148840" cy="115572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CF1E1FA-5E28-41BA-8BC3-870142454DE0}"/>
              </a:ext>
            </a:extLst>
          </p:cNvPr>
          <p:cNvSpPr/>
          <p:nvPr/>
        </p:nvSpPr>
        <p:spPr>
          <a:xfrm>
            <a:off x="9430523" y="3442637"/>
            <a:ext cx="2299018" cy="13062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8BB46B86-EAA9-4AD1-9373-EDE5E0D72321}"/>
              </a:ext>
            </a:extLst>
          </p:cNvPr>
          <p:cNvSpPr/>
          <p:nvPr/>
        </p:nvSpPr>
        <p:spPr>
          <a:xfrm>
            <a:off x="9430522" y="5365891"/>
            <a:ext cx="2552077" cy="14468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6518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hape&#10;&#10;Description automatically generated">
            <a:extLst>
              <a:ext uri="{FF2B5EF4-FFF2-40B4-BE49-F238E27FC236}">
                <a16:creationId xmlns:a16="http://schemas.microsoft.com/office/drawing/2014/main" id="{22066372-F680-40EE-99DA-B2564676B2F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671650" y="3088255"/>
            <a:ext cx="2392591" cy="3349631"/>
          </a:xfrm>
        </p:spPr>
      </p:pic>
      <p:sp>
        <p:nvSpPr>
          <p:cNvPr id="3" name="Title 2">
            <a:extLst>
              <a:ext uri="{FF2B5EF4-FFF2-40B4-BE49-F238E27FC236}">
                <a16:creationId xmlns:a16="http://schemas.microsoft.com/office/drawing/2014/main" id="{2608261E-794B-4058-AF5A-EFB41CE47C55}"/>
              </a:ext>
            </a:extLst>
          </p:cNvPr>
          <p:cNvSpPr>
            <a:spLocks noGrp="1"/>
          </p:cNvSpPr>
          <p:nvPr>
            <p:ph type="title"/>
          </p:nvPr>
        </p:nvSpPr>
        <p:spPr/>
        <p:txBody>
          <a:bodyPr/>
          <a:lstStyle/>
          <a:p>
            <a:r>
              <a:rPr lang="en-AU" dirty="0">
                <a:solidFill>
                  <a:srgbClr val="990033"/>
                </a:solidFill>
                <a:latin typeface="Open Sans" panose="020B0606030504020204" pitchFamily="34" charset="0"/>
                <a:ea typeface="Open Sans" panose="020B0606030504020204" pitchFamily="34" charset="0"/>
                <a:cs typeface="Open Sans" panose="020B0606030504020204" pitchFamily="34" charset="0"/>
              </a:rPr>
              <a:t>Out of Mark</a:t>
            </a:r>
          </a:p>
        </p:txBody>
      </p:sp>
      <p:pic>
        <p:nvPicPr>
          <p:cNvPr id="7" name="Picture 6" descr="Table&#10;&#10;Description automatically generated">
            <a:extLst>
              <a:ext uri="{FF2B5EF4-FFF2-40B4-BE49-F238E27FC236}">
                <a16:creationId xmlns:a16="http://schemas.microsoft.com/office/drawing/2014/main" id="{078BB8A8-11B1-46BE-86AD-A8CC4F3A1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9" y="3088255"/>
            <a:ext cx="6877119" cy="3349631"/>
          </a:xfrm>
          <a:prstGeom prst="rect">
            <a:avLst/>
          </a:prstGeom>
        </p:spPr>
      </p:pic>
      <p:sp>
        <p:nvSpPr>
          <p:cNvPr id="8" name="TextBox 7">
            <a:extLst>
              <a:ext uri="{FF2B5EF4-FFF2-40B4-BE49-F238E27FC236}">
                <a16:creationId xmlns:a16="http://schemas.microsoft.com/office/drawing/2014/main" id="{61309D9C-AB5F-4763-A7CE-5CE6F6ACA075}"/>
              </a:ext>
            </a:extLst>
          </p:cNvPr>
          <p:cNvSpPr txBox="1"/>
          <p:nvPr/>
        </p:nvSpPr>
        <p:spPr>
          <a:xfrm>
            <a:off x="762000" y="1318093"/>
            <a:ext cx="10424160" cy="1815882"/>
          </a:xfrm>
          <a:prstGeom prst="rect">
            <a:avLst/>
          </a:prstGeom>
          <a:noFill/>
        </p:spPr>
        <p:txBody>
          <a:bodyPr wrap="square" rtlCol="0">
            <a:spAutoFit/>
          </a:bodyPr>
          <a:lstStyle/>
          <a:p>
            <a:r>
              <a:rPr lang="en-AU" sz="2800" dirty="0"/>
              <a:t>The </a:t>
            </a:r>
            <a:r>
              <a:rPr lang="en-AU" sz="2800" dirty="0">
                <a:solidFill>
                  <a:schemeClr val="accent6">
                    <a:lumMod val="75000"/>
                  </a:schemeClr>
                </a:solidFill>
              </a:rPr>
              <a:t>‘</a:t>
            </a:r>
            <a:r>
              <a:rPr lang="en-AU" sz="2800" b="1" dirty="0">
                <a:solidFill>
                  <a:schemeClr val="accent6">
                    <a:lumMod val="75000"/>
                  </a:schemeClr>
                </a:solidFill>
              </a:rPr>
              <a:t>Out of’</a:t>
            </a:r>
            <a:r>
              <a:rPr lang="en-AU" sz="2800" dirty="0"/>
              <a:t> mark under the </a:t>
            </a:r>
            <a:r>
              <a:rPr lang="en-AU" sz="2800" dirty="0">
                <a:solidFill>
                  <a:srgbClr val="7030A0"/>
                </a:solidFill>
              </a:rPr>
              <a:t>SMS Assessment Item </a:t>
            </a:r>
            <a:r>
              <a:rPr lang="en-AU" sz="2800" dirty="0"/>
              <a:t>column on the </a:t>
            </a:r>
            <a:r>
              <a:rPr lang="en-AU" sz="2800" b="1" dirty="0">
                <a:solidFill>
                  <a:srgbClr val="FF0000"/>
                </a:solidFill>
              </a:rPr>
              <a:t>left</a:t>
            </a:r>
            <a:r>
              <a:rPr lang="en-AU" sz="2800" dirty="0"/>
              <a:t> side needs to be </a:t>
            </a:r>
            <a:r>
              <a:rPr lang="en-AU" sz="2800" b="1" dirty="0"/>
              <a:t>MATCHING </a:t>
            </a:r>
            <a:r>
              <a:rPr lang="en-AU" sz="2800" dirty="0"/>
              <a:t>the Grade Centre column in vUWS. If the </a:t>
            </a:r>
            <a:r>
              <a:rPr lang="en-AU" sz="2800" dirty="0">
                <a:solidFill>
                  <a:schemeClr val="accent6">
                    <a:lumMod val="75000"/>
                  </a:schemeClr>
                </a:solidFill>
              </a:rPr>
              <a:t>‘</a:t>
            </a:r>
            <a:r>
              <a:rPr lang="en-AU" sz="2800" b="1" dirty="0">
                <a:solidFill>
                  <a:schemeClr val="accent6">
                    <a:lumMod val="75000"/>
                  </a:schemeClr>
                </a:solidFill>
              </a:rPr>
              <a:t>Out of’</a:t>
            </a:r>
            <a:r>
              <a:rPr lang="en-AU" sz="2800" dirty="0"/>
              <a:t> column and Grade Centre column </a:t>
            </a:r>
            <a:r>
              <a:rPr lang="en-AU" sz="2800" b="1" dirty="0"/>
              <a:t>DO NOT MATCH, </a:t>
            </a:r>
            <a:r>
              <a:rPr lang="en-AU" sz="2800" dirty="0"/>
              <a:t>enter the new score under the </a:t>
            </a:r>
            <a:r>
              <a:rPr lang="en-AU" sz="2800" dirty="0">
                <a:solidFill>
                  <a:schemeClr val="accent1">
                    <a:lumMod val="75000"/>
                  </a:schemeClr>
                </a:solidFill>
              </a:rPr>
              <a:t>‘</a:t>
            </a:r>
            <a:r>
              <a:rPr lang="en-AU" sz="2800" b="1" dirty="0">
                <a:solidFill>
                  <a:schemeClr val="accent1">
                    <a:lumMod val="75000"/>
                  </a:schemeClr>
                </a:solidFill>
              </a:rPr>
              <a:t>Out of Mark’</a:t>
            </a:r>
            <a:r>
              <a:rPr lang="en-AU" sz="2800" dirty="0"/>
              <a:t> column on the </a:t>
            </a:r>
            <a:r>
              <a:rPr lang="en-AU" sz="2800" b="1" dirty="0">
                <a:solidFill>
                  <a:srgbClr val="00B0F0"/>
                </a:solidFill>
              </a:rPr>
              <a:t>right</a:t>
            </a:r>
            <a:r>
              <a:rPr lang="en-AU" sz="2800" dirty="0"/>
              <a:t> side.</a:t>
            </a:r>
          </a:p>
        </p:txBody>
      </p:sp>
      <p:cxnSp>
        <p:nvCxnSpPr>
          <p:cNvPr id="10" name="Straight Arrow Connector 9">
            <a:extLst>
              <a:ext uri="{FF2B5EF4-FFF2-40B4-BE49-F238E27FC236}">
                <a16:creationId xmlns:a16="http://schemas.microsoft.com/office/drawing/2014/main" id="{93CDF44F-9050-4304-B2A1-E47C69CAFA9F}"/>
              </a:ext>
            </a:extLst>
          </p:cNvPr>
          <p:cNvCxnSpPr>
            <a:cxnSpLocks/>
          </p:cNvCxnSpPr>
          <p:nvPr/>
        </p:nvCxnSpPr>
        <p:spPr>
          <a:xfrm>
            <a:off x="6400801" y="5108209"/>
            <a:ext cx="3718560" cy="0"/>
          </a:xfrm>
          <a:prstGeom prst="straightConnector1">
            <a:avLst/>
          </a:prstGeom>
          <a:ln w="3810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DCD20A-11E2-4D79-BBF8-0FB084F07ADF}"/>
              </a:ext>
            </a:extLst>
          </p:cNvPr>
          <p:cNvCxnSpPr>
            <a:cxnSpLocks/>
          </p:cNvCxnSpPr>
          <p:nvPr/>
        </p:nvCxnSpPr>
        <p:spPr>
          <a:xfrm>
            <a:off x="7398328" y="4224289"/>
            <a:ext cx="2888673"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970994-6B2B-47D8-B1ED-FFF62F5A7269}"/>
              </a:ext>
            </a:extLst>
          </p:cNvPr>
          <p:cNvCxnSpPr/>
          <p:nvPr/>
        </p:nvCxnSpPr>
        <p:spPr>
          <a:xfrm>
            <a:off x="7117081" y="5976889"/>
            <a:ext cx="300228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Icon&#10;&#10;Description automatically generated">
            <a:extLst>
              <a:ext uri="{FF2B5EF4-FFF2-40B4-BE49-F238E27FC236}">
                <a16:creationId xmlns:a16="http://schemas.microsoft.com/office/drawing/2014/main" id="{52FE4921-F9BD-4FC5-9EBB-D7B4A0E9EC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4574" y="3938540"/>
            <a:ext cx="571498" cy="571498"/>
          </a:xfrm>
          <a:prstGeom prst="rect">
            <a:avLst/>
          </a:prstGeom>
        </p:spPr>
      </p:pic>
      <p:pic>
        <p:nvPicPr>
          <p:cNvPr id="23" name="Picture 22" descr="Icon&#10;&#10;Description automatically generated">
            <a:extLst>
              <a:ext uri="{FF2B5EF4-FFF2-40B4-BE49-F238E27FC236}">
                <a16:creationId xmlns:a16="http://schemas.microsoft.com/office/drawing/2014/main" id="{23F4161C-1D7B-48A5-9CA1-C6331EBA0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4574" y="5691140"/>
            <a:ext cx="571498" cy="571498"/>
          </a:xfrm>
          <a:prstGeom prst="rect">
            <a:avLst/>
          </a:prstGeom>
        </p:spPr>
      </p:pic>
    </p:spTree>
    <p:extLst>
      <p:ext uri="{BB962C8B-B14F-4D97-AF65-F5344CB8AC3E}">
        <p14:creationId xmlns:p14="http://schemas.microsoft.com/office/powerpoint/2010/main" val="2868551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488F480C-43CC-498E-B45A-3AB9F6DBC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1" y="4149922"/>
            <a:ext cx="10276291" cy="2173464"/>
          </a:xfrm>
          <a:prstGeom prst="rect">
            <a:avLst/>
          </a:prstGeom>
        </p:spPr>
      </p:pic>
      <p:sp>
        <p:nvSpPr>
          <p:cNvPr id="3" name="Title 2">
            <a:extLst>
              <a:ext uri="{FF2B5EF4-FFF2-40B4-BE49-F238E27FC236}">
                <a16:creationId xmlns:a16="http://schemas.microsoft.com/office/drawing/2014/main" id="{B127886D-9F23-495B-B5EB-A53EA01A1A82}"/>
              </a:ext>
            </a:extLst>
          </p:cNvPr>
          <p:cNvSpPr>
            <a:spLocks noGrp="1"/>
          </p:cNvSpPr>
          <p:nvPr>
            <p:ph type="title"/>
          </p:nvPr>
        </p:nvSpPr>
        <p:spPr>
          <a:xfrm>
            <a:off x="521209" y="448056"/>
            <a:ext cx="6877119" cy="640080"/>
          </a:xfrm>
        </p:spPr>
        <p:txBody>
          <a:bodyPr>
            <a:normAutofit/>
          </a:bodyPr>
          <a:lstStyle/>
          <a:p>
            <a:r>
              <a:rPr lang="en-AU" dirty="0">
                <a:solidFill>
                  <a:srgbClr val="990033"/>
                </a:solidFill>
              </a:rPr>
              <a:t>After Changes</a:t>
            </a:r>
          </a:p>
        </p:txBody>
      </p:sp>
      <p:sp>
        <p:nvSpPr>
          <p:cNvPr id="2" name="Content Placeholder 1">
            <a:extLst>
              <a:ext uri="{FF2B5EF4-FFF2-40B4-BE49-F238E27FC236}">
                <a16:creationId xmlns:a16="http://schemas.microsoft.com/office/drawing/2014/main" id="{C439670C-E8F6-4CC3-82CB-58FA2850D6D4}"/>
              </a:ext>
            </a:extLst>
          </p:cNvPr>
          <p:cNvSpPr>
            <a:spLocks noGrp="1"/>
          </p:cNvSpPr>
          <p:nvPr>
            <p:ph sz="quarter" idx="10"/>
          </p:nvPr>
        </p:nvSpPr>
        <p:spPr>
          <a:xfrm>
            <a:off x="648390" y="1522264"/>
            <a:ext cx="8755077" cy="2244629"/>
          </a:xfrm>
        </p:spPr>
        <p:txBody>
          <a:bodyPr>
            <a:normAutofit fontScale="92500" lnSpcReduction="10000"/>
          </a:bodyPr>
          <a:lstStyle/>
          <a:p>
            <a:pPr>
              <a:lnSpc>
                <a:spcPct val="107000"/>
              </a:lnSpc>
              <a:spcAft>
                <a:spcPts val="1067"/>
              </a:spcAft>
            </a:pPr>
            <a:r>
              <a:rPr lang="en-AU" sz="3200" b="1" dirty="0">
                <a:solidFill>
                  <a:srgbClr val="F20EED"/>
                </a:solidFill>
                <a:latin typeface="Open Sans" panose="020B0606030504020204" pitchFamily="34" charset="0"/>
                <a:ea typeface="Calibri" panose="020F0502020204030204" pitchFamily="34" charset="0"/>
                <a:cs typeface="Times New Roman" panose="02020603050405020304" pitchFamily="18" charset="0"/>
              </a:rPr>
              <a:t>Grade Centre Columns </a:t>
            </a:r>
            <a:r>
              <a:rPr lang="en-AU" sz="32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have been mapped to the relevant columns from the Grade Centre.</a:t>
            </a:r>
          </a:p>
          <a:p>
            <a:pPr>
              <a:lnSpc>
                <a:spcPct val="107000"/>
              </a:lnSpc>
              <a:spcAft>
                <a:spcPts val="1067"/>
              </a:spcAft>
            </a:pPr>
            <a:r>
              <a:rPr lang="en-AU" sz="3200" b="1" dirty="0">
                <a:solidFill>
                  <a:srgbClr val="7030A0"/>
                </a:solidFill>
                <a:latin typeface="Open Sans" panose="020B0606030504020204" pitchFamily="34" charset="0"/>
                <a:ea typeface="Calibri" panose="020F0502020204030204" pitchFamily="34" charset="0"/>
                <a:cs typeface="Times New Roman" panose="02020603050405020304" pitchFamily="18" charset="0"/>
              </a:rPr>
              <a:t>Assessment 2 </a:t>
            </a:r>
            <a:r>
              <a:rPr lang="en-AU" sz="3200" dirty="0">
                <a:solidFill>
                  <a:srgbClr val="0070C0"/>
                </a:solidFill>
                <a:latin typeface="Open Sans" panose="020B0606030504020204" pitchFamily="34" charset="0"/>
                <a:ea typeface="Calibri" panose="020F0502020204030204" pitchFamily="34" charset="0"/>
                <a:cs typeface="Times New Roman" panose="02020603050405020304" pitchFamily="18" charset="0"/>
              </a:rPr>
              <a:t>‘Out of Mark’ </a:t>
            </a:r>
            <a:r>
              <a:rPr lang="en-AU" sz="32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has been updated from </a:t>
            </a:r>
            <a:r>
              <a:rPr lang="en-AU" sz="3200" b="1" dirty="0">
                <a:solidFill>
                  <a:schemeClr val="accent6">
                    <a:lumMod val="75000"/>
                  </a:schemeClr>
                </a:solidFill>
                <a:latin typeface="Open Sans" panose="020B0606030504020204" pitchFamily="34" charset="0"/>
                <a:ea typeface="Calibri" panose="020F0502020204030204" pitchFamily="34" charset="0"/>
                <a:cs typeface="Times New Roman" panose="02020603050405020304" pitchFamily="18" charset="0"/>
              </a:rPr>
              <a:t>40</a:t>
            </a:r>
            <a:r>
              <a:rPr lang="en-AU" sz="32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to </a:t>
            </a:r>
            <a:r>
              <a:rPr lang="en-AU" sz="3200" b="1" dirty="0">
                <a:solidFill>
                  <a:srgbClr val="0070C0"/>
                </a:solidFill>
                <a:latin typeface="Open Sans" panose="020B0606030504020204" pitchFamily="34" charset="0"/>
                <a:ea typeface="Calibri" panose="020F0502020204030204" pitchFamily="34" charset="0"/>
                <a:cs typeface="Times New Roman" panose="02020603050405020304" pitchFamily="18" charset="0"/>
              </a:rPr>
              <a:t>100.</a:t>
            </a:r>
          </a:p>
        </p:txBody>
      </p:sp>
      <p:pic>
        <p:nvPicPr>
          <p:cNvPr id="4" name="Picture 3">
            <a:extLst>
              <a:ext uri="{FF2B5EF4-FFF2-40B4-BE49-F238E27FC236}">
                <a16:creationId xmlns:a16="http://schemas.microsoft.com/office/drawing/2014/main" id="{C4B0ABFC-04A4-C7D7-1177-9BA5CBAF3C0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82028" t="35320" r="1846" b="6874"/>
          <a:stretch/>
        </p:blipFill>
        <p:spPr bwMode="auto">
          <a:xfrm>
            <a:off x="9572138" y="1247786"/>
            <a:ext cx="1971472" cy="280104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2D282F0-DEB0-08FA-E8A6-D4BF71D1A280}"/>
              </a:ext>
              <a:ext uri="{C183D7F6-B498-43B3-948B-1728B52AA6E4}">
                <adec:decorative xmlns:adec="http://schemas.microsoft.com/office/drawing/2017/decorative" val="1"/>
              </a:ext>
            </a:extLst>
          </p:cNvPr>
          <p:cNvSpPr/>
          <p:nvPr/>
        </p:nvSpPr>
        <p:spPr>
          <a:xfrm>
            <a:off x="5298165" y="4709905"/>
            <a:ext cx="4200325" cy="384833"/>
          </a:xfrm>
          <a:prstGeom prst="rect">
            <a:avLst/>
          </a:prstGeom>
          <a:noFill/>
          <a:ln w="38100">
            <a:solidFill>
              <a:srgbClr val="F20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20EED"/>
              </a:solidFill>
            </a:endParaRPr>
          </a:p>
        </p:txBody>
      </p:sp>
      <p:sp>
        <p:nvSpPr>
          <p:cNvPr id="9" name="Rectangle 8">
            <a:extLst>
              <a:ext uri="{FF2B5EF4-FFF2-40B4-BE49-F238E27FC236}">
                <a16:creationId xmlns:a16="http://schemas.microsoft.com/office/drawing/2014/main" id="{D8574486-6EC7-D52E-2AD7-2ABD33A63120}"/>
              </a:ext>
              <a:ext uri="{C183D7F6-B498-43B3-948B-1728B52AA6E4}">
                <adec:decorative xmlns:adec="http://schemas.microsoft.com/office/drawing/2017/decorative" val="1"/>
              </a:ext>
            </a:extLst>
          </p:cNvPr>
          <p:cNvSpPr/>
          <p:nvPr/>
        </p:nvSpPr>
        <p:spPr>
          <a:xfrm>
            <a:off x="10168768" y="5130755"/>
            <a:ext cx="1478604" cy="596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cxnSp>
        <p:nvCxnSpPr>
          <p:cNvPr id="11" name="Straight Arrow Connector 10">
            <a:extLst>
              <a:ext uri="{FF2B5EF4-FFF2-40B4-BE49-F238E27FC236}">
                <a16:creationId xmlns:a16="http://schemas.microsoft.com/office/drawing/2014/main" id="{178D155E-7006-8CA9-1E77-A8136C9131E0}"/>
              </a:ext>
              <a:ext uri="{C183D7F6-B498-43B3-948B-1728B52AA6E4}">
                <adec:decorative xmlns:adec="http://schemas.microsoft.com/office/drawing/2017/decorative" val="1"/>
              </a:ext>
            </a:extLst>
          </p:cNvPr>
          <p:cNvCxnSpPr/>
          <p:nvPr/>
        </p:nvCxnSpPr>
        <p:spPr>
          <a:xfrm>
            <a:off x="11624916" y="3335230"/>
            <a:ext cx="0" cy="1629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9BB1853-23A4-4F4A-8F26-C4BCBFAD2819}"/>
              </a:ext>
              <a:ext uri="{C183D7F6-B498-43B3-948B-1728B52AA6E4}">
                <adec:decorative xmlns:adec="http://schemas.microsoft.com/office/drawing/2017/decorative" val="1"/>
              </a:ext>
            </a:extLst>
          </p:cNvPr>
          <p:cNvSpPr/>
          <p:nvPr/>
        </p:nvSpPr>
        <p:spPr>
          <a:xfrm>
            <a:off x="10373049" y="2662148"/>
            <a:ext cx="1478604" cy="596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5" name="Rectangle 14">
            <a:extLst>
              <a:ext uri="{FF2B5EF4-FFF2-40B4-BE49-F238E27FC236}">
                <a16:creationId xmlns:a16="http://schemas.microsoft.com/office/drawing/2014/main" id="{254A5B57-5A98-4172-8452-B89A39B50E8D}"/>
              </a:ext>
              <a:ext uri="{C183D7F6-B498-43B3-948B-1728B52AA6E4}">
                <adec:decorative xmlns:adec="http://schemas.microsoft.com/office/drawing/2017/decorative" val="1"/>
              </a:ext>
            </a:extLst>
          </p:cNvPr>
          <p:cNvSpPr/>
          <p:nvPr/>
        </p:nvSpPr>
        <p:spPr>
          <a:xfrm>
            <a:off x="5298164" y="5236654"/>
            <a:ext cx="4200325" cy="384833"/>
          </a:xfrm>
          <a:prstGeom prst="rect">
            <a:avLst/>
          </a:prstGeom>
          <a:noFill/>
          <a:ln w="38100">
            <a:solidFill>
              <a:srgbClr val="F20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Rectangle 15">
            <a:extLst>
              <a:ext uri="{FF2B5EF4-FFF2-40B4-BE49-F238E27FC236}">
                <a16:creationId xmlns:a16="http://schemas.microsoft.com/office/drawing/2014/main" id="{F42F15B5-9DF0-4A26-84FC-FF462DC2201F}"/>
              </a:ext>
              <a:ext uri="{C183D7F6-B498-43B3-948B-1728B52AA6E4}">
                <adec:decorative xmlns:adec="http://schemas.microsoft.com/office/drawing/2017/decorative" val="1"/>
              </a:ext>
            </a:extLst>
          </p:cNvPr>
          <p:cNvSpPr/>
          <p:nvPr/>
        </p:nvSpPr>
        <p:spPr>
          <a:xfrm>
            <a:off x="5298164" y="5797855"/>
            <a:ext cx="4200325" cy="384833"/>
          </a:xfrm>
          <a:prstGeom prst="rect">
            <a:avLst/>
          </a:prstGeom>
          <a:noFill/>
          <a:ln w="38100">
            <a:solidFill>
              <a:srgbClr val="F20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descr="Graphical user interface&#10;&#10;Description automatically generated">
            <a:extLst>
              <a:ext uri="{FF2B5EF4-FFF2-40B4-BE49-F238E27FC236}">
                <a16:creationId xmlns:a16="http://schemas.microsoft.com/office/drawing/2014/main" id="{21490FF1-6199-47EF-8D4E-314847818C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41" y="6342917"/>
            <a:ext cx="2539044" cy="575908"/>
          </a:xfrm>
          <a:prstGeom prst="rect">
            <a:avLst/>
          </a:prstGeom>
        </p:spPr>
      </p:pic>
      <p:sp>
        <p:nvSpPr>
          <p:cNvPr id="17" name="Rectangle 16">
            <a:extLst>
              <a:ext uri="{FF2B5EF4-FFF2-40B4-BE49-F238E27FC236}">
                <a16:creationId xmlns:a16="http://schemas.microsoft.com/office/drawing/2014/main" id="{BB256B79-0173-4D17-B038-C7E2E88495D2}"/>
              </a:ext>
              <a:ext uri="{C183D7F6-B498-43B3-948B-1728B52AA6E4}">
                <adec:decorative xmlns:adec="http://schemas.microsoft.com/office/drawing/2017/decorative" val="1"/>
              </a:ext>
            </a:extLst>
          </p:cNvPr>
          <p:cNvSpPr/>
          <p:nvPr/>
        </p:nvSpPr>
        <p:spPr>
          <a:xfrm>
            <a:off x="3220466" y="5130755"/>
            <a:ext cx="1478604" cy="59662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7" name="Rectangle 6">
            <a:extLst>
              <a:ext uri="{FF2B5EF4-FFF2-40B4-BE49-F238E27FC236}">
                <a16:creationId xmlns:a16="http://schemas.microsoft.com/office/drawing/2014/main" id="{EFA51FB1-6CDE-88BD-BBF1-7DA0C10575E8}"/>
              </a:ext>
              <a:ext uri="{C183D7F6-B498-43B3-948B-1728B52AA6E4}">
                <adec:decorative xmlns:adec="http://schemas.microsoft.com/office/drawing/2017/decorative" val="1"/>
              </a:ext>
            </a:extLst>
          </p:cNvPr>
          <p:cNvSpPr/>
          <p:nvPr/>
        </p:nvSpPr>
        <p:spPr>
          <a:xfrm>
            <a:off x="833140" y="6409944"/>
            <a:ext cx="1620499" cy="44805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23068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7886D-9F23-495B-B5EB-A53EA01A1A82}"/>
              </a:ext>
            </a:extLst>
          </p:cNvPr>
          <p:cNvSpPr>
            <a:spLocks noGrp="1"/>
          </p:cNvSpPr>
          <p:nvPr>
            <p:ph type="title"/>
          </p:nvPr>
        </p:nvSpPr>
        <p:spPr>
          <a:xfrm>
            <a:off x="521209" y="448056"/>
            <a:ext cx="6877119" cy="640080"/>
          </a:xfrm>
        </p:spPr>
        <p:txBody>
          <a:bodyPr>
            <a:normAutofit/>
          </a:bodyPr>
          <a:lstStyle/>
          <a:p>
            <a:r>
              <a:rPr lang="en-AU" dirty="0">
                <a:solidFill>
                  <a:srgbClr val="990033"/>
                </a:solidFill>
              </a:rPr>
              <a:t>Submitting Results</a:t>
            </a:r>
          </a:p>
        </p:txBody>
      </p:sp>
      <p:pic>
        <p:nvPicPr>
          <p:cNvPr id="18" name="Picture 17" descr="Graphical user interface, text, application&#10;&#10;Description automatically generated">
            <a:extLst>
              <a:ext uri="{FF2B5EF4-FFF2-40B4-BE49-F238E27FC236}">
                <a16:creationId xmlns:a16="http://schemas.microsoft.com/office/drawing/2014/main" id="{A940EB39-7FCE-44D4-8F4F-E35E4CCC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76" y="3398110"/>
            <a:ext cx="9017887" cy="3011834"/>
          </a:xfrm>
          <a:prstGeom prst="rect">
            <a:avLst/>
          </a:prstGeom>
        </p:spPr>
      </p:pic>
      <p:sp>
        <p:nvSpPr>
          <p:cNvPr id="19" name="Rectangle 18">
            <a:extLst>
              <a:ext uri="{FF2B5EF4-FFF2-40B4-BE49-F238E27FC236}">
                <a16:creationId xmlns:a16="http://schemas.microsoft.com/office/drawing/2014/main" id="{AE3550FE-5443-4FDE-BE19-876E98F4F8FC}"/>
              </a:ext>
              <a:ext uri="{C183D7F6-B498-43B3-948B-1728B52AA6E4}">
                <adec:decorative xmlns:adec="http://schemas.microsoft.com/office/drawing/2017/decorative" val="1"/>
              </a:ext>
            </a:extLst>
          </p:cNvPr>
          <p:cNvSpPr/>
          <p:nvPr/>
        </p:nvSpPr>
        <p:spPr>
          <a:xfrm>
            <a:off x="715476" y="5769864"/>
            <a:ext cx="2683044" cy="50901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0" name="TextBox 19">
            <a:extLst>
              <a:ext uri="{FF2B5EF4-FFF2-40B4-BE49-F238E27FC236}">
                <a16:creationId xmlns:a16="http://schemas.microsoft.com/office/drawing/2014/main" id="{49BC8122-5954-492B-97F6-1D19B585FFB1}"/>
              </a:ext>
            </a:extLst>
          </p:cNvPr>
          <p:cNvSpPr txBox="1"/>
          <p:nvPr/>
        </p:nvSpPr>
        <p:spPr>
          <a:xfrm>
            <a:off x="715476" y="1413808"/>
            <a:ext cx="10043160" cy="1938992"/>
          </a:xfrm>
          <a:prstGeom prst="rect">
            <a:avLst/>
          </a:prstGeom>
          <a:noFill/>
        </p:spPr>
        <p:txBody>
          <a:bodyPr wrap="square" rtlCol="0">
            <a:spAutoFit/>
          </a:bodyPr>
          <a:lstStyle/>
          <a:p>
            <a:r>
              <a:rPr lang="en-AU" sz="3000" dirty="0"/>
              <a:t>After selecting </a:t>
            </a:r>
            <a:r>
              <a:rPr lang="en-AU" sz="3000" b="1" dirty="0"/>
              <a:t>Confirm Mapping. </a:t>
            </a:r>
            <a:r>
              <a:rPr lang="en-AU" sz="3000" dirty="0"/>
              <a:t>EDMM will take you to the next page to display the updated changes. Once confirmed that the correct </a:t>
            </a:r>
            <a:r>
              <a:rPr lang="en-AU" sz="3000" dirty="0">
                <a:solidFill>
                  <a:srgbClr val="F20EED"/>
                </a:solidFill>
              </a:rPr>
              <a:t>Grade Centre Column</a:t>
            </a:r>
            <a:r>
              <a:rPr lang="en-AU" sz="3000" dirty="0"/>
              <a:t>, and </a:t>
            </a:r>
            <a:r>
              <a:rPr lang="en-AU" sz="3000" dirty="0">
                <a:solidFill>
                  <a:srgbClr val="0070C0"/>
                </a:solidFill>
              </a:rPr>
              <a:t>Out of Mark </a:t>
            </a:r>
            <a:r>
              <a:rPr lang="en-AU" sz="3000" dirty="0"/>
              <a:t>are selected, click on </a:t>
            </a:r>
            <a:r>
              <a:rPr lang="en-AU" sz="3000" b="1" dirty="0"/>
              <a:t>Transfer Marks to SMS.</a:t>
            </a:r>
          </a:p>
        </p:txBody>
      </p:sp>
    </p:spTree>
    <p:extLst>
      <p:ext uri="{BB962C8B-B14F-4D97-AF65-F5344CB8AC3E}">
        <p14:creationId xmlns:p14="http://schemas.microsoft.com/office/powerpoint/2010/main" val="2731858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Back to Live Demo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963" r="496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20130867"/>
      </p:ext>
    </p:extLst>
  </p:cSld>
  <p:clrMapOvr>
    <a:overrideClrMapping bg1="dk1" tx1="lt1" bg2="dk2" tx2="lt2" accent1="accent1" accent2="accent2" accent3="accent3" accent4="accent4" accent5="accent5" accent6="accent6" hlink="hlink" folHlink="folHlink"/>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73AF58-8572-94D6-8C71-DACA6CE855E5}"/>
              </a:ext>
            </a:extLst>
          </p:cNvPr>
          <p:cNvSpPr>
            <a:spLocks noGrp="1"/>
          </p:cNvSpPr>
          <p:nvPr>
            <p:ph type="title"/>
          </p:nvPr>
        </p:nvSpPr>
        <p:spPr/>
        <p:txBody>
          <a:bodyPr/>
          <a:lstStyle/>
          <a:p>
            <a:r>
              <a:rPr lang="en-AU" dirty="0">
                <a:solidFill>
                  <a:srgbClr val="990033"/>
                </a:solidFill>
              </a:rPr>
              <a:t>Assessment Item Data Flow</a:t>
            </a:r>
            <a:endParaRPr lang="en-AU" dirty="0"/>
          </a:p>
        </p:txBody>
      </p:sp>
      <p:pic>
        <p:nvPicPr>
          <p:cNvPr id="5" name="Picture 4" descr="The first part of the process is the Assessment item data stored in Banner, which came from your subject approved assessments. &#10;The next step is  Raw marks recorded in the Grade Centre&#10;In the final step, the raw marks are sent to banner/SMS where the weighting and final Subject calculation are done.">
            <a:extLst>
              <a:ext uri="{FF2B5EF4-FFF2-40B4-BE49-F238E27FC236}">
                <a16:creationId xmlns:a16="http://schemas.microsoft.com/office/drawing/2014/main" id="{BD26688C-E1EE-7BFA-5BCB-5FBB0EBEE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419382"/>
            <a:ext cx="10134600" cy="5234223"/>
          </a:xfrm>
          <a:prstGeom prst="rect">
            <a:avLst/>
          </a:prstGeom>
        </p:spPr>
      </p:pic>
    </p:spTree>
    <p:extLst>
      <p:ext uri="{BB962C8B-B14F-4D97-AF65-F5344CB8AC3E}">
        <p14:creationId xmlns:p14="http://schemas.microsoft.com/office/powerpoint/2010/main" val="193227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F330DCE-F05B-471E-8EBC-9A114EB90397}"/>
              </a:ext>
            </a:extLst>
          </p:cNvPr>
          <p:cNvSpPr/>
          <p:nvPr/>
        </p:nvSpPr>
        <p:spPr>
          <a:xfrm>
            <a:off x="1097872" y="2386266"/>
            <a:ext cx="4342808" cy="3428133"/>
          </a:xfrm>
          <a:prstGeom prst="round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solidFill>
                  <a:schemeClr val="bg1"/>
                </a:solidFill>
              </a:rPr>
              <a:t>Accessing the Grade Centre:</a:t>
            </a:r>
            <a:br>
              <a:rPr lang="en-AU" sz="2400" b="1" dirty="0">
                <a:solidFill>
                  <a:schemeClr val="bg1"/>
                </a:solidFill>
              </a:rPr>
            </a:br>
            <a:endParaRPr lang="en-AU" sz="2400" b="1" dirty="0">
              <a:solidFill>
                <a:schemeClr val="bg1"/>
              </a:solidFill>
            </a:endParaRPr>
          </a:p>
          <a:p>
            <a:pPr marL="342900" indent="-342900">
              <a:buFont typeface="Wingdings" panose="05000000000000000000" pitchFamily="2" charset="2"/>
              <a:buChar char="Ø"/>
            </a:pPr>
            <a:r>
              <a:rPr lang="en-AU" sz="2200" b="1" dirty="0">
                <a:solidFill>
                  <a:schemeClr val="bg1"/>
                </a:solidFill>
              </a:rPr>
              <a:t>Log in to vUWS</a:t>
            </a:r>
          </a:p>
          <a:p>
            <a:pPr marL="342900" indent="-342900">
              <a:buFont typeface="Wingdings" panose="05000000000000000000" pitchFamily="2" charset="2"/>
              <a:buChar char="Ø"/>
            </a:pPr>
            <a:r>
              <a:rPr lang="en-AU" sz="2200" b="1" dirty="0">
                <a:solidFill>
                  <a:schemeClr val="bg1"/>
                </a:solidFill>
              </a:rPr>
              <a:t>Go to your vUWS site</a:t>
            </a:r>
          </a:p>
          <a:p>
            <a:pPr marL="342900" indent="-342900">
              <a:buFont typeface="Wingdings" panose="05000000000000000000" pitchFamily="2" charset="2"/>
              <a:buChar char="Ø"/>
            </a:pPr>
            <a:r>
              <a:rPr lang="en-AU" sz="2200" b="1" dirty="0">
                <a:solidFill>
                  <a:schemeClr val="bg1"/>
                </a:solidFill>
              </a:rPr>
              <a:t>Ensure Edit Mode is ON</a:t>
            </a:r>
          </a:p>
          <a:p>
            <a:pPr marL="342900" indent="-342900">
              <a:buFont typeface="Wingdings" panose="05000000000000000000" pitchFamily="2" charset="2"/>
              <a:buChar char="Ø"/>
            </a:pPr>
            <a:r>
              <a:rPr lang="en-AU" sz="2200" b="1" dirty="0">
                <a:solidFill>
                  <a:schemeClr val="bg1"/>
                </a:solidFill>
              </a:rPr>
              <a:t>On the left menu, click to expand Grade Centre</a:t>
            </a:r>
          </a:p>
          <a:p>
            <a:pPr marL="342900" indent="-342900">
              <a:buFont typeface="Wingdings" panose="05000000000000000000" pitchFamily="2" charset="2"/>
              <a:buChar char="Ø"/>
            </a:pPr>
            <a:r>
              <a:rPr lang="en-AU" sz="2200" b="1" dirty="0">
                <a:solidFill>
                  <a:schemeClr val="bg1"/>
                </a:solidFill>
              </a:rPr>
              <a:t>Click on Full Grade Centre</a:t>
            </a:r>
          </a:p>
          <a:p>
            <a:pPr algn="ctr"/>
            <a:endParaRPr lang="en-AU" dirty="0">
              <a:ln>
                <a:solidFill>
                  <a:schemeClr val="tx1">
                    <a:lumMod val="65000"/>
                    <a:lumOff val="35000"/>
                  </a:schemeClr>
                </a:solidFill>
              </a:ln>
            </a:endParaRPr>
          </a:p>
        </p:txBody>
      </p:sp>
      <p:sp>
        <p:nvSpPr>
          <p:cNvPr id="13" name="TextBox 12">
            <a:extLst>
              <a:ext uri="{FF2B5EF4-FFF2-40B4-BE49-F238E27FC236}">
                <a16:creationId xmlns:a16="http://schemas.microsoft.com/office/drawing/2014/main" id="{479724CD-98AE-47A9-812D-D8C5F7EA451F}"/>
              </a:ext>
            </a:extLst>
          </p:cNvPr>
          <p:cNvSpPr txBox="1"/>
          <p:nvPr/>
        </p:nvSpPr>
        <p:spPr>
          <a:xfrm>
            <a:off x="721630" y="1276541"/>
            <a:ext cx="5821088" cy="584775"/>
          </a:xfrm>
          <a:prstGeom prst="rect">
            <a:avLst/>
          </a:prstGeom>
          <a:noFill/>
        </p:spPr>
        <p:txBody>
          <a:bodyPr wrap="square">
            <a:spAutoFit/>
          </a:bodyPr>
          <a:lstStyle/>
          <a:p>
            <a:r>
              <a:rPr lang="en-AU" sz="3200" b="1" dirty="0"/>
              <a:t>Navigating the Grade Centre</a:t>
            </a:r>
          </a:p>
        </p:txBody>
      </p:sp>
      <p:pic>
        <p:nvPicPr>
          <p:cNvPr id="3" name="Picture 2">
            <a:extLst>
              <a:ext uri="{FF2B5EF4-FFF2-40B4-BE49-F238E27FC236}">
                <a16:creationId xmlns:a16="http://schemas.microsoft.com/office/drawing/2014/main" id="{982458EC-9A04-4D19-AF1A-E46AA7F56155}"/>
              </a:ext>
            </a:extLst>
          </p:cNvPr>
          <p:cNvPicPr>
            <a:picLocks noChangeAspect="1"/>
          </p:cNvPicPr>
          <p:nvPr/>
        </p:nvPicPr>
        <p:blipFill>
          <a:blip r:embed="rId3"/>
          <a:stretch>
            <a:fillRect/>
          </a:stretch>
        </p:blipFill>
        <p:spPr>
          <a:xfrm>
            <a:off x="6598920" y="1319675"/>
            <a:ext cx="3124200" cy="4494724"/>
          </a:xfrm>
          <a:prstGeom prst="rect">
            <a:avLst/>
          </a:prstGeom>
        </p:spPr>
      </p:pic>
      <p:sp>
        <p:nvSpPr>
          <p:cNvPr id="8" name="TextBox 7">
            <a:extLst>
              <a:ext uri="{FF2B5EF4-FFF2-40B4-BE49-F238E27FC236}">
                <a16:creationId xmlns:a16="http://schemas.microsoft.com/office/drawing/2014/main" id="{430ED44D-6ACB-4422-B86B-35F25DAA8C30}"/>
              </a:ext>
            </a:extLst>
          </p:cNvPr>
          <p:cNvSpPr txBox="1"/>
          <p:nvPr/>
        </p:nvSpPr>
        <p:spPr>
          <a:xfrm>
            <a:off x="721630" y="320704"/>
            <a:ext cx="5095292" cy="1015663"/>
          </a:xfrm>
          <a:prstGeom prst="rect">
            <a:avLst/>
          </a:prstGeom>
          <a:noFill/>
        </p:spPr>
        <p:txBody>
          <a:bodyPr wrap="square" rtlCol="0">
            <a:spAutoFit/>
          </a:bodyPr>
          <a:lstStyle/>
          <a:p>
            <a:r>
              <a:rPr lang="en-AU" sz="6000" b="1" dirty="0">
                <a:solidFill>
                  <a:srgbClr val="990033"/>
                </a:solidFill>
              </a:rPr>
              <a:t>Grade Centre</a:t>
            </a:r>
          </a:p>
        </p:txBody>
      </p:sp>
    </p:spTree>
    <p:extLst>
      <p:ext uri="{BB962C8B-B14F-4D97-AF65-F5344CB8AC3E}">
        <p14:creationId xmlns:p14="http://schemas.microsoft.com/office/powerpoint/2010/main" val="240229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DF43B7-2AD5-4BC6-985F-6B630E35BE07}"/>
              </a:ext>
              <a:ext uri="{C183D7F6-B498-43B3-948B-1728B52AA6E4}">
                <adec:decorative xmlns:adec="http://schemas.microsoft.com/office/drawing/2017/decorative" val="1"/>
              </a:ext>
            </a:extLst>
          </p:cNvPr>
          <p:cNvPicPr>
            <a:picLocks noChangeAspect="1"/>
          </p:cNvPicPr>
          <p:nvPr/>
        </p:nvPicPr>
        <p:blipFill rotWithShape="1">
          <a:blip r:embed="rId3"/>
          <a:srcRect l="3328" r="5840" b="10351"/>
          <a:stretch/>
        </p:blipFill>
        <p:spPr>
          <a:xfrm>
            <a:off x="7188802" y="1865470"/>
            <a:ext cx="2814676" cy="1055975"/>
          </a:xfrm>
          <a:prstGeom prst="rect">
            <a:avLst/>
          </a:prstGeom>
        </p:spPr>
      </p:pic>
      <p:sp>
        <p:nvSpPr>
          <p:cNvPr id="4" name="TextBox 3"/>
          <p:cNvSpPr txBox="1"/>
          <p:nvPr/>
        </p:nvSpPr>
        <p:spPr>
          <a:xfrm>
            <a:off x="622928" y="342149"/>
            <a:ext cx="7164712" cy="1015663"/>
          </a:xfrm>
          <a:prstGeom prst="rect">
            <a:avLst/>
          </a:prstGeom>
          <a:noFill/>
        </p:spPr>
        <p:txBody>
          <a:bodyPr wrap="square" rtlCol="0">
            <a:spAutoFit/>
          </a:bodyPr>
          <a:lstStyle/>
          <a:p>
            <a:r>
              <a:rPr lang="en-AU" sz="6000" b="1" dirty="0">
                <a:solidFill>
                  <a:srgbClr val="990033"/>
                </a:solidFill>
              </a:rPr>
              <a:t>Column Management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Move / Hide Columns</a:t>
            </a:r>
          </a:p>
        </p:txBody>
      </p:sp>
      <p:pic>
        <p:nvPicPr>
          <p:cNvPr id="3" name="Picture 2">
            <a:extLst>
              <a:ext uri="{FF2B5EF4-FFF2-40B4-BE49-F238E27FC236}">
                <a16:creationId xmlns:a16="http://schemas.microsoft.com/office/drawing/2014/main" id="{A11C9EC9-8CA8-4FCA-B3B1-FC26DDF9E317}"/>
              </a:ext>
              <a:ext uri="{C183D7F6-B498-43B3-948B-1728B52AA6E4}">
                <adec:decorative xmlns:adec="http://schemas.microsoft.com/office/drawing/2017/decorative" val="1"/>
              </a:ext>
            </a:extLst>
          </p:cNvPr>
          <p:cNvPicPr>
            <a:picLocks noChangeAspect="1"/>
          </p:cNvPicPr>
          <p:nvPr/>
        </p:nvPicPr>
        <p:blipFill rotWithShape="1">
          <a:blip r:embed="rId4"/>
          <a:srcRect l="4598" t="-1" r="3561" b="41806"/>
          <a:stretch/>
        </p:blipFill>
        <p:spPr>
          <a:xfrm>
            <a:off x="732112" y="2381576"/>
            <a:ext cx="3710347" cy="3802423"/>
          </a:xfrm>
          <a:prstGeom prst="rect">
            <a:avLst/>
          </a:prstGeom>
        </p:spPr>
      </p:pic>
      <p:sp>
        <p:nvSpPr>
          <p:cNvPr id="6" name="Rectangle 5">
            <a:extLst>
              <a:ext uri="{FF2B5EF4-FFF2-40B4-BE49-F238E27FC236}">
                <a16:creationId xmlns:a16="http://schemas.microsoft.com/office/drawing/2014/main" id="{3A673FDB-A622-4AF3-A10D-72786B393FF2}"/>
              </a:ext>
              <a:ext uri="{C183D7F6-B498-43B3-948B-1728B52AA6E4}">
                <adec:decorative xmlns:adec="http://schemas.microsoft.com/office/drawing/2017/decorative" val="1"/>
              </a:ext>
            </a:extLst>
          </p:cNvPr>
          <p:cNvSpPr/>
          <p:nvPr/>
        </p:nvSpPr>
        <p:spPr>
          <a:xfrm>
            <a:off x="622928" y="2543788"/>
            <a:ext cx="1572007" cy="553998"/>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6C830BD1-CC71-46AD-99F7-5118BB0B3003}"/>
              </a:ext>
              <a:ext uri="{C183D7F6-B498-43B3-948B-1728B52AA6E4}">
                <adec:decorative xmlns:adec="http://schemas.microsoft.com/office/drawing/2017/decorative" val="1"/>
              </a:ext>
            </a:extLst>
          </p:cNvPr>
          <p:cNvCxnSpPr>
            <a:cxnSpLocks/>
          </p:cNvCxnSpPr>
          <p:nvPr/>
        </p:nvCxnSpPr>
        <p:spPr>
          <a:xfrm flipH="1">
            <a:off x="3329171" y="5882988"/>
            <a:ext cx="1752226"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9D7C87-41FD-4FE4-8FBD-3A3A3F8F65F0}"/>
              </a:ext>
              <a:ext uri="{C183D7F6-B498-43B3-948B-1728B52AA6E4}">
                <adec:decorative xmlns:adec="http://schemas.microsoft.com/office/drawing/2017/decorative" val="1"/>
              </a:ext>
            </a:extLst>
          </p:cNvPr>
          <p:cNvCxnSpPr>
            <a:cxnSpLocks/>
          </p:cNvCxnSpPr>
          <p:nvPr/>
        </p:nvCxnSpPr>
        <p:spPr>
          <a:xfrm>
            <a:off x="6830090" y="6047187"/>
            <a:ext cx="1559261" cy="0"/>
          </a:xfrm>
          <a:prstGeom prst="straightConnector1">
            <a:avLst/>
          </a:prstGeom>
          <a:ln w="76200">
            <a:solidFill>
              <a:srgbClr val="990033"/>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288E226-9B76-4D2A-97E1-9218AAC1EED5}"/>
              </a:ext>
              <a:ext uri="{C183D7F6-B498-43B3-948B-1728B52AA6E4}">
                <adec:decorative xmlns:adec="http://schemas.microsoft.com/office/drawing/2017/decorative" val="1"/>
              </a:ext>
            </a:extLst>
          </p:cNvPr>
          <p:cNvPicPr>
            <a:picLocks noChangeAspect="1"/>
          </p:cNvPicPr>
          <p:nvPr/>
        </p:nvPicPr>
        <p:blipFill rotWithShape="1">
          <a:blip r:embed="rId5"/>
          <a:srcRect b="28720"/>
          <a:stretch/>
        </p:blipFill>
        <p:spPr>
          <a:xfrm>
            <a:off x="8389351" y="2715529"/>
            <a:ext cx="2949207" cy="3556811"/>
          </a:xfrm>
          <a:prstGeom prst="rect">
            <a:avLst/>
          </a:prstGeom>
        </p:spPr>
      </p:pic>
      <p:sp>
        <p:nvSpPr>
          <p:cNvPr id="14" name="Rectangle 13">
            <a:extLst>
              <a:ext uri="{FF2B5EF4-FFF2-40B4-BE49-F238E27FC236}">
                <a16:creationId xmlns:a16="http://schemas.microsoft.com/office/drawing/2014/main" id="{E8D7854B-5E7A-4628-B237-D91633F26665}"/>
              </a:ext>
              <a:ext uri="{C183D7F6-B498-43B3-948B-1728B52AA6E4}">
                <adec:decorative xmlns:adec="http://schemas.microsoft.com/office/drawing/2017/decorative" val="1"/>
              </a:ext>
            </a:extLst>
          </p:cNvPr>
          <p:cNvSpPr/>
          <p:nvPr/>
        </p:nvSpPr>
        <p:spPr>
          <a:xfrm>
            <a:off x="9461449" y="1968732"/>
            <a:ext cx="688391" cy="643536"/>
          </a:xfrm>
          <a:prstGeom prst="rect">
            <a:avLst/>
          </a:prstGeom>
          <a:noFill/>
          <a:ln w="38100">
            <a:solidFill>
              <a:srgbClr val="AD0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424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08"/>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990033"/>
          </a:solidFill>
        </p:spPr>
        <p:txBody>
          <a:bodyPr wrap="square" lIns="0" tIns="0" rIns="0" bIns="0" rtlCol="0"/>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1013"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object 3"/>
          <p:cNvPicPr/>
          <p:nvPr/>
        </p:nvPicPr>
        <p:blipFill>
          <a:blip r:embed="rId3" cstate="print"/>
          <a:stretch>
            <a:fillRect/>
          </a:stretch>
        </p:blipFill>
        <p:spPr>
          <a:xfrm>
            <a:off x="6836229" y="2416630"/>
            <a:ext cx="5355771" cy="4431262"/>
          </a:xfrm>
          <a:prstGeom prst="rect">
            <a:avLst/>
          </a:prstGeom>
        </p:spPr>
      </p:pic>
      <p:sp>
        <p:nvSpPr>
          <p:cNvPr id="4" name="object 4"/>
          <p:cNvSpPr/>
          <p:nvPr/>
        </p:nvSpPr>
        <p:spPr>
          <a:xfrm>
            <a:off x="1763486" y="245873"/>
            <a:ext cx="506492" cy="632936"/>
          </a:xfrm>
          <a:custGeom>
            <a:avLst/>
            <a:gdLst/>
            <a:ahLst/>
            <a:cxnLst/>
            <a:rect l="l" t="t" r="r" b="b"/>
            <a:pathLst>
              <a:path w="900430" h="1125220">
                <a:moveTo>
                  <a:pt x="899998" y="0"/>
                </a:moveTo>
                <a:lnTo>
                  <a:pt x="0" y="0"/>
                </a:lnTo>
                <a:lnTo>
                  <a:pt x="0" y="676782"/>
                </a:lnTo>
                <a:lnTo>
                  <a:pt x="5728" y="725796"/>
                </a:lnTo>
                <a:lnTo>
                  <a:pt x="21849" y="773243"/>
                </a:lnTo>
                <a:lnTo>
                  <a:pt x="46764" y="818852"/>
                </a:lnTo>
                <a:lnTo>
                  <a:pt x="78875" y="862357"/>
                </a:lnTo>
                <a:lnTo>
                  <a:pt x="116584" y="903486"/>
                </a:lnTo>
                <a:lnTo>
                  <a:pt x="158293" y="941973"/>
                </a:lnTo>
                <a:lnTo>
                  <a:pt x="202404" y="977546"/>
                </a:lnTo>
                <a:lnTo>
                  <a:pt x="247319" y="1009939"/>
                </a:lnTo>
                <a:lnTo>
                  <a:pt x="291440" y="1038880"/>
                </a:lnTo>
                <a:lnTo>
                  <a:pt x="333168" y="1064102"/>
                </a:lnTo>
                <a:lnTo>
                  <a:pt x="370907" y="1085336"/>
                </a:lnTo>
                <a:lnTo>
                  <a:pt x="428021" y="1114761"/>
                </a:lnTo>
                <a:lnTo>
                  <a:pt x="449999" y="1125004"/>
                </a:lnTo>
                <a:lnTo>
                  <a:pt x="455798" y="1122415"/>
                </a:lnTo>
                <a:lnTo>
                  <a:pt x="496945" y="1102312"/>
                </a:lnTo>
                <a:lnTo>
                  <a:pt x="566834" y="1064102"/>
                </a:lnTo>
                <a:lnTo>
                  <a:pt x="608563" y="1038880"/>
                </a:lnTo>
                <a:lnTo>
                  <a:pt x="652683" y="1009939"/>
                </a:lnTo>
                <a:lnTo>
                  <a:pt x="697598" y="977546"/>
                </a:lnTo>
                <a:lnTo>
                  <a:pt x="741708" y="941973"/>
                </a:lnTo>
                <a:lnTo>
                  <a:pt x="783416" y="903486"/>
                </a:lnTo>
                <a:lnTo>
                  <a:pt x="821124" y="862357"/>
                </a:lnTo>
                <a:lnTo>
                  <a:pt x="853234" y="818852"/>
                </a:lnTo>
                <a:lnTo>
                  <a:pt x="238975" y="810183"/>
                </a:lnTo>
                <a:lnTo>
                  <a:pt x="90004" y="179997"/>
                </a:lnTo>
                <a:lnTo>
                  <a:pt x="899998" y="179997"/>
                </a:lnTo>
                <a:lnTo>
                  <a:pt x="899998" y="0"/>
                </a:lnTo>
                <a:close/>
              </a:path>
              <a:path w="900430" h="1125220">
                <a:moveTo>
                  <a:pt x="449630" y="378790"/>
                </a:moveTo>
                <a:lnTo>
                  <a:pt x="356882" y="767676"/>
                </a:lnTo>
                <a:lnTo>
                  <a:pt x="324800" y="775275"/>
                </a:lnTo>
                <a:lnTo>
                  <a:pt x="294328" y="784977"/>
                </a:lnTo>
                <a:lnTo>
                  <a:pt x="265657" y="796655"/>
                </a:lnTo>
                <a:lnTo>
                  <a:pt x="238975" y="810183"/>
                </a:lnTo>
                <a:lnTo>
                  <a:pt x="660577" y="810183"/>
                </a:lnTo>
                <a:lnTo>
                  <a:pt x="633894" y="796653"/>
                </a:lnTo>
                <a:lnTo>
                  <a:pt x="605218" y="784972"/>
                </a:lnTo>
                <a:lnTo>
                  <a:pt x="574742" y="775270"/>
                </a:lnTo>
                <a:lnTo>
                  <a:pt x="542658" y="767676"/>
                </a:lnTo>
                <a:lnTo>
                  <a:pt x="449630" y="378790"/>
                </a:lnTo>
                <a:close/>
              </a:path>
              <a:path w="900430" h="1125220">
                <a:moveTo>
                  <a:pt x="899998" y="179997"/>
                </a:moveTo>
                <a:lnTo>
                  <a:pt x="809244" y="179997"/>
                </a:lnTo>
                <a:lnTo>
                  <a:pt x="660577" y="810183"/>
                </a:lnTo>
                <a:lnTo>
                  <a:pt x="857970" y="810183"/>
                </a:lnTo>
                <a:lnTo>
                  <a:pt x="878149" y="773243"/>
                </a:lnTo>
                <a:lnTo>
                  <a:pt x="894269" y="725796"/>
                </a:lnTo>
                <a:lnTo>
                  <a:pt x="899998" y="676782"/>
                </a:lnTo>
                <a:lnTo>
                  <a:pt x="899998" y="179997"/>
                </a:lnTo>
                <a:close/>
              </a:path>
              <a:path w="900430" h="1125220">
                <a:moveTo>
                  <a:pt x="409905" y="179997"/>
                </a:moveTo>
                <a:lnTo>
                  <a:pt x="183451" y="179997"/>
                </a:lnTo>
                <a:lnTo>
                  <a:pt x="297091" y="652005"/>
                </a:lnTo>
                <a:lnTo>
                  <a:pt x="409905" y="179997"/>
                </a:lnTo>
                <a:close/>
              </a:path>
              <a:path w="900430" h="1125220">
                <a:moveTo>
                  <a:pt x="716102" y="179997"/>
                </a:moveTo>
                <a:lnTo>
                  <a:pt x="489343" y="179997"/>
                </a:lnTo>
                <a:lnTo>
                  <a:pt x="604545" y="652005"/>
                </a:lnTo>
                <a:lnTo>
                  <a:pt x="716102" y="179997"/>
                </a:lnTo>
                <a:close/>
              </a:path>
            </a:pathLst>
          </a:custGeom>
          <a:solidFill>
            <a:srgbClr val="FFFFFF"/>
          </a:solidFill>
        </p:spPr>
        <p:txBody>
          <a:bodyPr wrap="square" lIns="0" tIns="0" rIns="0" bIns="0" rtlCol="0"/>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sz="101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38126" y="1144898"/>
            <a:ext cx="4486275" cy="5713102"/>
          </a:xfrm>
          <a:prstGeom prst="rect">
            <a:avLst/>
          </a:prstGeom>
          <a:noFill/>
        </p:spPr>
        <p:txBody>
          <a:bodyPr wrap="square"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42" normalizeH="0" baseline="0" noProof="0" dirty="0">
                <a:ln>
                  <a:noFill/>
                </a:ln>
                <a:solidFill>
                  <a:prstClr val="white"/>
                </a:solidFill>
                <a:effectLst/>
                <a:uLnTx/>
                <a:uFillTx/>
                <a:latin typeface="Cronicle"/>
                <a:ea typeface="+mn-ea"/>
                <a:cs typeface="+mn-cs"/>
              </a:rPr>
              <a:t>ACKNOWLEDGEMENT OF COUNTRY</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mn-cs"/>
              </a:rPr>
              <a:t>With respect for Aboriginal cultural protocol and out of recognition that its campuses occupy their traditional lands, Western Sydney University acknowledges the Darug, Eora, Dharawal (also referred to as Tharawal) and Wiradjuri peoples and thank them for their support of its work on their lands (Greater Western Sydney and beyond).</a:t>
            </a: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42" normalizeH="0" baseline="0" noProof="0" dirty="0">
              <a:ln>
                <a:noFill/>
              </a:ln>
              <a:solidFill>
                <a:prstClr val="black"/>
              </a:solidFill>
              <a:effectLst/>
              <a:uLnTx/>
              <a:uFillTx/>
              <a:latin typeface="Cronicle"/>
              <a:ea typeface="+mn-ea"/>
              <a:cs typeface="+mn-cs"/>
            </a:endParaRP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AU" sz="2025" b="0" i="0" u="none" strike="noStrike" kern="1200" cap="none" spc="0" normalizeH="0" baseline="0" noProof="0" dirty="0">
              <a:ln>
                <a:noFill/>
              </a:ln>
              <a:solidFill>
                <a:prstClr val="black"/>
              </a:solidFill>
              <a:effectLst/>
              <a:uLnTx/>
              <a:uFillTx/>
              <a:latin typeface="Cronicle"/>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22928" y="342149"/>
            <a:ext cx="7164712" cy="1015663"/>
          </a:xfrm>
          <a:prstGeom prst="rect">
            <a:avLst/>
          </a:prstGeom>
          <a:noFill/>
        </p:spPr>
        <p:txBody>
          <a:bodyPr wrap="square" rtlCol="0">
            <a:spAutoFit/>
          </a:bodyPr>
          <a:lstStyle/>
          <a:p>
            <a:r>
              <a:rPr lang="en-AU" sz="6000" b="1" dirty="0">
                <a:solidFill>
                  <a:srgbClr val="990033"/>
                </a:solidFill>
              </a:rPr>
              <a:t>Column Management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Change column name</a:t>
            </a:r>
          </a:p>
        </p:txBody>
      </p:sp>
    </p:spTree>
    <p:extLst>
      <p:ext uri="{BB962C8B-B14F-4D97-AF65-F5344CB8AC3E}">
        <p14:creationId xmlns:p14="http://schemas.microsoft.com/office/powerpoint/2010/main" val="155044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22928" y="342149"/>
            <a:ext cx="7164712" cy="1015663"/>
          </a:xfrm>
          <a:prstGeom prst="rect">
            <a:avLst/>
          </a:prstGeom>
          <a:noFill/>
        </p:spPr>
        <p:txBody>
          <a:bodyPr wrap="square" rtlCol="0">
            <a:spAutoFit/>
          </a:bodyPr>
          <a:lstStyle/>
          <a:p>
            <a:r>
              <a:rPr lang="en-AU" sz="6000" b="1" dirty="0">
                <a:solidFill>
                  <a:srgbClr val="990033"/>
                </a:solidFill>
              </a:rPr>
              <a:t>Column Management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Creating Calculated Columns</a:t>
            </a:r>
          </a:p>
        </p:txBody>
      </p:sp>
      <p:pic>
        <p:nvPicPr>
          <p:cNvPr id="7" name="Picture 6">
            <a:extLst>
              <a:ext uri="{FF2B5EF4-FFF2-40B4-BE49-F238E27FC236}">
                <a16:creationId xmlns:a16="http://schemas.microsoft.com/office/drawing/2014/main" id="{DB91A8AF-2BFA-4CA7-B9FA-CF6AB0A2036F}"/>
              </a:ext>
            </a:extLst>
          </p:cNvPr>
          <p:cNvPicPr>
            <a:picLocks noChangeAspect="1"/>
          </p:cNvPicPr>
          <p:nvPr/>
        </p:nvPicPr>
        <p:blipFill rotWithShape="1">
          <a:blip r:embed="rId3"/>
          <a:srcRect b="12160"/>
          <a:stretch/>
        </p:blipFill>
        <p:spPr>
          <a:xfrm>
            <a:off x="1875472" y="2332471"/>
            <a:ext cx="8867775" cy="4183380"/>
          </a:xfrm>
          <a:prstGeom prst="rect">
            <a:avLst/>
          </a:prstGeom>
        </p:spPr>
      </p:pic>
    </p:spTree>
    <p:extLst>
      <p:ext uri="{BB962C8B-B14F-4D97-AF65-F5344CB8AC3E}">
        <p14:creationId xmlns:p14="http://schemas.microsoft.com/office/powerpoint/2010/main" val="263991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22928" y="342149"/>
            <a:ext cx="7164712" cy="1015663"/>
          </a:xfrm>
          <a:prstGeom prst="rect">
            <a:avLst/>
          </a:prstGeom>
          <a:noFill/>
        </p:spPr>
        <p:txBody>
          <a:bodyPr wrap="square" rtlCol="0">
            <a:spAutoFit/>
          </a:bodyPr>
          <a:lstStyle/>
          <a:p>
            <a:r>
              <a:rPr lang="en-AU" sz="6000" b="1" dirty="0">
                <a:solidFill>
                  <a:srgbClr val="990033"/>
                </a:solidFill>
              </a:rPr>
              <a:t>Column Management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358787"/>
            <a:ext cx="6097978" cy="553998"/>
          </a:xfrm>
          <a:prstGeom prst="rect">
            <a:avLst/>
          </a:prstGeom>
          <a:noFill/>
        </p:spPr>
        <p:txBody>
          <a:bodyPr wrap="square">
            <a:spAutoFit/>
          </a:bodyPr>
          <a:lstStyle/>
          <a:p>
            <a:r>
              <a:rPr lang="en-AU" sz="3000" b="1" dirty="0"/>
              <a:t>Create Category</a:t>
            </a:r>
          </a:p>
        </p:txBody>
      </p:sp>
      <p:pic>
        <p:nvPicPr>
          <p:cNvPr id="3" name="Picture 2">
            <a:extLst>
              <a:ext uri="{FF2B5EF4-FFF2-40B4-BE49-F238E27FC236}">
                <a16:creationId xmlns:a16="http://schemas.microsoft.com/office/drawing/2014/main" id="{D7F85E3F-A868-477C-8ACA-BD9BA498937F}"/>
              </a:ext>
            </a:extLst>
          </p:cNvPr>
          <p:cNvPicPr>
            <a:picLocks noChangeAspect="1"/>
          </p:cNvPicPr>
          <p:nvPr/>
        </p:nvPicPr>
        <p:blipFill>
          <a:blip r:embed="rId3"/>
          <a:stretch>
            <a:fillRect/>
          </a:stretch>
        </p:blipFill>
        <p:spPr>
          <a:xfrm>
            <a:off x="1112520" y="3056050"/>
            <a:ext cx="3942605" cy="2580323"/>
          </a:xfrm>
          <a:prstGeom prst="rect">
            <a:avLst/>
          </a:prstGeom>
        </p:spPr>
      </p:pic>
      <p:pic>
        <p:nvPicPr>
          <p:cNvPr id="6" name="Picture 5">
            <a:extLst>
              <a:ext uri="{FF2B5EF4-FFF2-40B4-BE49-F238E27FC236}">
                <a16:creationId xmlns:a16="http://schemas.microsoft.com/office/drawing/2014/main" id="{04645385-C243-4660-9109-22DD7B4861D6}"/>
              </a:ext>
            </a:extLst>
          </p:cNvPr>
          <p:cNvPicPr>
            <a:picLocks noChangeAspect="1"/>
          </p:cNvPicPr>
          <p:nvPr/>
        </p:nvPicPr>
        <p:blipFill>
          <a:blip r:embed="rId4"/>
          <a:stretch>
            <a:fillRect/>
          </a:stretch>
        </p:blipFill>
        <p:spPr>
          <a:xfrm>
            <a:off x="7787640" y="1774774"/>
            <a:ext cx="3291840" cy="4613972"/>
          </a:xfrm>
          <a:prstGeom prst="rect">
            <a:avLst/>
          </a:prstGeom>
        </p:spPr>
      </p:pic>
    </p:spTree>
    <p:extLst>
      <p:ext uri="{BB962C8B-B14F-4D97-AF65-F5344CB8AC3E}">
        <p14:creationId xmlns:p14="http://schemas.microsoft.com/office/powerpoint/2010/main" val="80266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22928" y="342149"/>
            <a:ext cx="7164712" cy="1015663"/>
          </a:xfrm>
          <a:prstGeom prst="rect">
            <a:avLst/>
          </a:prstGeom>
          <a:noFill/>
        </p:spPr>
        <p:txBody>
          <a:bodyPr wrap="square" rtlCol="0">
            <a:spAutoFit/>
          </a:bodyPr>
          <a:lstStyle/>
          <a:p>
            <a:r>
              <a:rPr lang="en-AU" sz="6000" b="1" dirty="0">
                <a:solidFill>
                  <a:srgbClr val="990033"/>
                </a:solidFill>
              </a:rPr>
              <a:t>Column Management</a:t>
            </a:r>
          </a:p>
        </p:txBody>
      </p:sp>
      <p:sp>
        <p:nvSpPr>
          <p:cNvPr id="13" name="TextBox 12">
            <a:extLst>
              <a:ext uri="{FF2B5EF4-FFF2-40B4-BE49-F238E27FC236}">
                <a16:creationId xmlns:a16="http://schemas.microsoft.com/office/drawing/2014/main" id="{479724CD-98AE-47A9-812D-D8C5F7EA451F}"/>
              </a:ext>
            </a:extLst>
          </p:cNvPr>
          <p:cNvSpPr txBox="1"/>
          <p:nvPr/>
        </p:nvSpPr>
        <p:spPr>
          <a:xfrm>
            <a:off x="732112" y="1297827"/>
            <a:ext cx="6097978" cy="553998"/>
          </a:xfrm>
          <a:prstGeom prst="rect">
            <a:avLst/>
          </a:prstGeom>
          <a:noFill/>
        </p:spPr>
        <p:txBody>
          <a:bodyPr wrap="square">
            <a:spAutoFit/>
          </a:bodyPr>
          <a:lstStyle/>
          <a:p>
            <a:r>
              <a:rPr lang="en-AU" sz="3000" b="1" dirty="0"/>
              <a:t>Best of Column</a:t>
            </a:r>
          </a:p>
        </p:txBody>
      </p:sp>
      <p:pic>
        <p:nvPicPr>
          <p:cNvPr id="5" name="Picture 4">
            <a:extLst>
              <a:ext uri="{FF2B5EF4-FFF2-40B4-BE49-F238E27FC236}">
                <a16:creationId xmlns:a16="http://schemas.microsoft.com/office/drawing/2014/main" id="{CE882EF5-7DC1-4C77-9A3F-238AADDC24B2}"/>
              </a:ext>
            </a:extLst>
          </p:cNvPr>
          <p:cNvPicPr>
            <a:picLocks noChangeAspect="1"/>
          </p:cNvPicPr>
          <p:nvPr/>
        </p:nvPicPr>
        <p:blipFill>
          <a:blip r:embed="rId3"/>
          <a:stretch>
            <a:fillRect/>
          </a:stretch>
        </p:blipFill>
        <p:spPr>
          <a:xfrm>
            <a:off x="591863" y="2045017"/>
            <a:ext cx="10868025" cy="4657725"/>
          </a:xfrm>
          <a:prstGeom prst="rect">
            <a:avLst/>
          </a:prstGeom>
        </p:spPr>
      </p:pic>
    </p:spTree>
    <p:extLst>
      <p:ext uri="{BB962C8B-B14F-4D97-AF65-F5344CB8AC3E}">
        <p14:creationId xmlns:p14="http://schemas.microsoft.com/office/powerpoint/2010/main" val="2567318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53408" y="890789"/>
            <a:ext cx="9420232" cy="1015663"/>
          </a:xfrm>
          <a:prstGeom prst="rect">
            <a:avLst/>
          </a:prstGeom>
          <a:noFill/>
        </p:spPr>
        <p:txBody>
          <a:bodyPr wrap="square" rtlCol="0">
            <a:spAutoFit/>
          </a:bodyPr>
          <a:lstStyle/>
          <a:p>
            <a:r>
              <a:rPr lang="en-AU" sz="6000" b="1" dirty="0">
                <a:solidFill>
                  <a:srgbClr val="990033"/>
                </a:solidFill>
              </a:rPr>
              <a:t>Download the Grade Centre</a:t>
            </a:r>
          </a:p>
        </p:txBody>
      </p:sp>
      <p:pic>
        <p:nvPicPr>
          <p:cNvPr id="3" name="Picture 2">
            <a:extLst>
              <a:ext uri="{FF2B5EF4-FFF2-40B4-BE49-F238E27FC236}">
                <a16:creationId xmlns:a16="http://schemas.microsoft.com/office/drawing/2014/main" id="{A008A666-11E8-4566-9ACC-C8658EF5B4A4}"/>
              </a:ext>
            </a:extLst>
          </p:cNvPr>
          <p:cNvPicPr>
            <a:picLocks noChangeAspect="1"/>
          </p:cNvPicPr>
          <p:nvPr/>
        </p:nvPicPr>
        <p:blipFill>
          <a:blip r:embed="rId3"/>
          <a:stretch>
            <a:fillRect/>
          </a:stretch>
        </p:blipFill>
        <p:spPr>
          <a:xfrm>
            <a:off x="653408" y="2103120"/>
            <a:ext cx="10277475" cy="2286000"/>
          </a:xfrm>
          <a:prstGeom prst="rect">
            <a:avLst/>
          </a:prstGeom>
        </p:spPr>
      </p:pic>
      <p:sp>
        <p:nvSpPr>
          <p:cNvPr id="12" name="TextBox 11">
            <a:extLst>
              <a:ext uri="{FF2B5EF4-FFF2-40B4-BE49-F238E27FC236}">
                <a16:creationId xmlns:a16="http://schemas.microsoft.com/office/drawing/2014/main" id="{C35BDABB-0F6B-48FA-BA65-AA7A606DCCA7}"/>
              </a:ext>
            </a:extLst>
          </p:cNvPr>
          <p:cNvSpPr txBox="1"/>
          <p:nvPr/>
        </p:nvSpPr>
        <p:spPr>
          <a:xfrm>
            <a:off x="669604" y="4799595"/>
            <a:ext cx="10852792" cy="1569660"/>
          </a:xfrm>
          <a:prstGeom prst="rect">
            <a:avLst/>
          </a:prstGeom>
          <a:noFill/>
        </p:spPr>
        <p:txBody>
          <a:bodyPr wrap="square">
            <a:spAutoFit/>
          </a:bodyPr>
          <a:lstStyle/>
          <a:p>
            <a:pPr marL="342900" indent="-342900" fontAlgn="base">
              <a:buFont typeface="Wingdings" panose="05000000000000000000" pitchFamily="2" charset="2"/>
              <a:buChar char="Ø"/>
            </a:pPr>
            <a:r>
              <a:rPr lang="en-GB" sz="2400" dirty="0">
                <a:solidFill>
                  <a:srgbClr val="000000"/>
                </a:solidFill>
              </a:rPr>
              <a:t>From the Full Grade Centre page</a:t>
            </a:r>
          </a:p>
          <a:p>
            <a:pPr marL="342900" indent="-342900" fontAlgn="base">
              <a:buFont typeface="Wingdings" panose="05000000000000000000" pitchFamily="2" charset="2"/>
              <a:buChar char="Ø"/>
            </a:pPr>
            <a:r>
              <a:rPr lang="en-GB" sz="2400" dirty="0">
                <a:solidFill>
                  <a:srgbClr val="000000"/>
                </a:solidFill>
              </a:rPr>
              <a:t>Click Work Offline then Download</a:t>
            </a:r>
          </a:p>
          <a:p>
            <a:pPr marL="342900" indent="-342900" fontAlgn="base">
              <a:buFont typeface="Wingdings" panose="05000000000000000000" pitchFamily="2" charset="2"/>
              <a:buChar char="Ø"/>
            </a:pPr>
            <a:r>
              <a:rPr lang="en-GB" sz="2400" dirty="0">
                <a:solidFill>
                  <a:srgbClr val="000000"/>
                </a:solidFill>
              </a:rPr>
              <a:t>Leave all default options selected and click Submit</a:t>
            </a:r>
          </a:p>
          <a:p>
            <a:pPr marL="342900" indent="-342900" fontAlgn="base">
              <a:buFont typeface="Wingdings" panose="05000000000000000000" pitchFamily="2" charset="2"/>
              <a:buChar char="Ø"/>
            </a:pPr>
            <a:r>
              <a:rPr lang="en-GB" sz="2400" dirty="0">
                <a:solidFill>
                  <a:srgbClr val="000000"/>
                </a:solidFill>
              </a:rPr>
              <a:t>The Grade Centre data will be saved to a file. Click Download to save a copy</a:t>
            </a:r>
          </a:p>
        </p:txBody>
      </p:sp>
    </p:spTree>
    <p:extLst>
      <p:ext uri="{BB962C8B-B14F-4D97-AF65-F5344CB8AC3E}">
        <p14:creationId xmlns:p14="http://schemas.microsoft.com/office/powerpoint/2010/main" val="162025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53408" y="890789"/>
            <a:ext cx="9420232" cy="1015663"/>
          </a:xfrm>
          <a:prstGeom prst="rect">
            <a:avLst/>
          </a:prstGeom>
          <a:noFill/>
        </p:spPr>
        <p:txBody>
          <a:bodyPr wrap="square" rtlCol="0">
            <a:spAutoFit/>
          </a:bodyPr>
          <a:lstStyle/>
          <a:p>
            <a:r>
              <a:rPr lang="en-AU" sz="6000" b="1" dirty="0">
                <a:solidFill>
                  <a:srgbClr val="990033"/>
                </a:solidFill>
              </a:rPr>
              <a:t>Upload the Grade Centre</a:t>
            </a:r>
          </a:p>
        </p:txBody>
      </p:sp>
      <p:sp>
        <p:nvSpPr>
          <p:cNvPr id="12" name="TextBox 11">
            <a:extLst>
              <a:ext uri="{FF2B5EF4-FFF2-40B4-BE49-F238E27FC236}">
                <a16:creationId xmlns:a16="http://schemas.microsoft.com/office/drawing/2014/main" id="{C35BDABB-0F6B-48FA-BA65-AA7A606DCCA7}"/>
              </a:ext>
            </a:extLst>
          </p:cNvPr>
          <p:cNvSpPr txBox="1"/>
          <p:nvPr/>
        </p:nvSpPr>
        <p:spPr>
          <a:xfrm>
            <a:off x="669604" y="4799595"/>
            <a:ext cx="10852792" cy="1569660"/>
          </a:xfrm>
          <a:prstGeom prst="rect">
            <a:avLst/>
          </a:prstGeom>
          <a:noFill/>
        </p:spPr>
        <p:txBody>
          <a:bodyPr wrap="square">
            <a:spAutoFit/>
          </a:bodyPr>
          <a:lstStyle/>
          <a:p>
            <a:pPr marL="342900" indent="-342900" fontAlgn="base">
              <a:buFont typeface="Wingdings" panose="05000000000000000000" pitchFamily="2" charset="2"/>
              <a:buChar char="Ø"/>
            </a:pPr>
            <a:r>
              <a:rPr lang="en-GB" sz="2400" dirty="0">
                <a:solidFill>
                  <a:srgbClr val="000000"/>
                </a:solidFill>
              </a:rPr>
              <a:t>From the Full Grade Centre page</a:t>
            </a:r>
          </a:p>
          <a:p>
            <a:pPr marL="342900" indent="-342900" fontAlgn="base">
              <a:buFont typeface="Wingdings" panose="05000000000000000000" pitchFamily="2" charset="2"/>
              <a:buChar char="Ø"/>
            </a:pPr>
            <a:r>
              <a:rPr lang="en-GB" sz="2400" dirty="0">
                <a:solidFill>
                  <a:srgbClr val="000000"/>
                </a:solidFill>
              </a:rPr>
              <a:t>Click Work Offline then Upload</a:t>
            </a:r>
          </a:p>
          <a:p>
            <a:pPr marL="342900" indent="-342900" fontAlgn="base">
              <a:buFont typeface="Wingdings" panose="05000000000000000000" pitchFamily="2" charset="2"/>
              <a:buChar char="Ø"/>
            </a:pPr>
            <a:r>
              <a:rPr lang="en-GB" sz="2400" dirty="0">
                <a:solidFill>
                  <a:srgbClr val="000000"/>
                </a:solidFill>
              </a:rPr>
              <a:t>Leave all default options selected and click Submit</a:t>
            </a:r>
          </a:p>
          <a:p>
            <a:pPr marL="342900" indent="-342900" fontAlgn="base">
              <a:buFont typeface="Wingdings" panose="05000000000000000000" pitchFamily="2" charset="2"/>
              <a:buChar char="Ø"/>
            </a:pPr>
            <a:r>
              <a:rPr lang="en-GB" sz="2400" dirty="0">
                <a:solidFill>
                  <a:srgbClr val="000000"/>
                </a:solidFill>
              </a:rPr>
              <a:t>The Grade Centre data will be saved to a file. Click Download to save a copy</a:t>
            </a:r>
          </a:p>
        </p:txBody>
      </p:sp>
      <p:pic>
        <p:nvPicPr>
          <p:cNvPr id="5" name="Picture 4">
            <a:extLst>
              <a:ext uri="{FF2B5EF4-FFF2-40B4-BE49-F238E27FC236}">
                <a16:creationId xmlns:a16="http://schemas.microsoft.com/office/drawing/2014/main" id="{1135F0A1-172B-4AB8-B396-09EB61F519FC}"/>
              </a:ext>
            </a:extLst>
          </p:cNvPr>
          <p:cNvPicPr>
            <a:picLocks noChangeAspect="1"/>
          </p:cNvPicPr>
          <p:nvPr/>
        </p:nvPicPr>
        <p:blipFill>
          <a:blip r:embed="rId3"/>
          <a:stretch>
            <a:fillRect/>
          </a:stretch>
        </p:blipFill>
        <p:spPr>
          <a:xfrm>
            <a:off x="784860" y="2058405"/>
            <a:ext cx="10287000" cy="2209800"/>
          </a:xfrm>
          <a:prstGeom prst="rect">
            <a:avLst/>
          </a:prstGeom>
        </p:spPr>
      </p:pic>
    </p:spTree>
    <p:extLst>
      <p:ext uri="{BB962C8B-B14F-4D97-AF65-F5344CB8AC3E}">
        <p14:creationId xmlns:p14="http://schemas.microsoft.com/office/powerpoint/2010/main" val="174942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653408" y="890789"/>
            <a:ext cx="9420232" cy="1015663"/>
          </a:xfrm>
          <a:prstGeom prst="rect">
            <a:avLst/>
          </a:prstGeom>
          <a:noFill/>
        </p:spPr>
        <p:txBody>
          <a:bodyPr wrap="square" rtlCol="0">
            <a:spAutoFit/>
          </a:bodyPr>
          <a:lstStyle/>
          <a:p>
            <a:r>
              <a:rPr lang="en-AU" sz="6000" b="1" dirty="0">
                <a:solidFill>
                  <a:srgbClr val="990033"/>
                </a:solidFill>
              </a:rPr>
              <a:t>Transfer Columns</a:t>
            </a:r>
          </a:p>
        </p:txBody>
      </p:sp>
      <p:pic>
        <p:nvPicPr>
          <p:cNvPr id="3" name="Picture 2" descr="Table&#10;&#10;Description automatically generated">
            <a:extLst>
              <a:ext uri="{FF2B5EF4-FFF2-40B4-BE49-F238E27FC236}">
                <a16:creationId xmlns:a16="http://schemas.microsoft.com/office/drawing/2014/main" id="{A85A96D6-BCA3-477D-B4CA-A9B7B6198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08" y="1914397"/>
            <a:ext cx="10239181" cy="4052711"/>
          </a:xfrm>
          <a:prstGeom prst="rect">
            <a:avLst/>
          </a:prstGeom>
        </p:spPr>
      </p:pic>
      <p:sp>
        <p:nvSpPr>
          <p:cNvPr id="5" name="TextBox 4">
            <a:extLst>
              <a:ext uri="{FF2B5EF4-FFF2-40B4-BE49-F238E27FC236}">
                <a16:creationId xmlns:a16="http://schemas.microsoft.com/office/drawing/2014/main" id="{05057F9D-24CB-43CD-B8A9-571B9CD06948}"/>
              </a:ext>
            </a:extLst>
          </p:cNvPr>
          <p:cNvSpPr txBox="1"/>
          <p:nvPr/>
        </p:nvSpPr>
        <p:spPr>
          <a:xfrm>
            <a:off x="653408" y="5975053"/>
            <a:ext cx="9982508" cy="830997"/>
          </a:xfrm>
          <a:prstGeom prst="rect">
            <a:avLst/>
          </a:prstGeom>
          <a:noFill/>
        </p:spPr>
        <p:txBody>
          <a:bodyPr wrap="square">
            <a:spAutoFit/>
          </a:bodyPr>
          <a:lstStyle/>
          <a:p>
            <a:r>
              <a:rPr lang="en-AU" sz="2400" dirty="0">
                <a:ea typeface="Open Sans" panose="020B0606030504020204" pitchFamily="34" charset="0"/>
                <a:cs typeface="Open Sans" panose="020B0606030504020204" pitchFamily="34" charset="0"/>
              </a:rPr>
              <a:t>If you experience an issue transferring Grade Centre marks to Banner, you will need to submit a ticket to ITDS.</a:t>
            </a:r>
            <a:endParaRPr lang="en-AU" sz="2400" dirty="0"/>
          </a:p>
        </p:txBody>
      </p:sp>
    </p:spTree>
    <p:extLst>
      <p:ext uri="{BB962C8B-B14F-4D97-AF65-F5344CB8AC3E}">
        <p14:creationId xmlns:p14="http://schemas.microsoft.com/office/powerpoint/2010/main" val="281513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1609-388A-43CC-8BD1-DEE4F0C08014}"/>
              </a:ext>
            </a:extLst>
          </p:cNvPr>
          <p:cNvSpPr>
            <a:spLocks noGrp="1"/>
          </p:cNvSpPr>
          <p:nvPr>
            <p:ph type="title"/>
          </p:nvPr>
        </p:nvSpPr>
        <p:spPr>
          <a:xfrm>
            <a:off x="272303" y="285907"/>
            <a:ext cx="7324271" cy="808108"/>
          </a:xfrm>
        </p:spPr>
        <p:txBody>
          <a:bodyPr/>
          <a:lstStyle/>
          <a:p>
            <a:pPr rtl="0" eaLnBrk="1" fontAlgn="auto" latinLnBrk="0" hangingPunct="1"/>
            <a:r>
              <a:rPr lang="en-AU" sz="4800" spc="151" dirty="0">
                <a:solidFill>
                  <a:srgbClr val="990033"/>
                </a:solidFill>
              </a:rPr>
              <a:t>Further information </a:t>
            </a:r>
            <a:endParaRPr lang="en-AU" b="0" noProof="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4" name="Text Placeholder 3"/>
          <p:cNvSpPr>
            <a:spLocks noGrp="1"/>
          </p:cNvSpPr>
          <p:nvPr>
            <p:ph type="body" sz="quarter" idx="11"/>
          </p:nvPr>
        </p:nvSpPr>
        <p:spPr>
          <a:xfrm>
            <a:off x="378320" y="1386094"/>
            <a:ext cx="6632080" cy="4408869"/>
          </a:xfrm>
          <a:prstGeom prst="rect">
            <a:avLst/>
          </a:prstGeom>
        </p:spPr>
        <p:txBody>
          <a:bodyPr>
            <a:noAutofit/>
          </a:bodyPr>
          <a:lstStyle/>
          <a:p>
            <a:pPr hangingPunct="1"/>
            <a:r>
              <a:rPr lang="en-AU" sz="2400" dirty="0"/>
              <a:t>You can also find other </a:t>
            </a:r>
            <a:r>
              <a:rPr lang="en-AU" sz="2400" b="1" dirty="0"/>
              <a:t>Training Sessions </a:t>
            </a:r>
            <a:r>
              <a:rPr lang="en-AU" sz="2400" dirty="0"/>
              <a:t>on the </a:t>
            </a:r>
            <a:r>
              <a:rPr lang="en-AU" sz="2400" dirty="0">
                <a:solidFill>
                  <a:srgbClr val="990033"/>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Learning Futures Workshop Schedule </a:t>
            </a:r>
            <a:r>
              <a:rPr lang="en-AU" sz="2400" dirty="0"/>
              <a:t>website.</a:t>
            </a:r>
          </a:p>
          <a:p>
            <a:pPr marL="0" lvl="1" indent="0">
              <a:lnSpc>
                <a:spcPct val="150000"/>
              </a:lnSpc>
              <a:buNone/>
            </a:pPr>
            <a:r>
              <a:rPr lang="en-AU" b="1" noProof="0" dirty="0">
                <a:solidFill>
                  <a:schemeClr val="tx1"/>
                </a:solidFill>
              </a:rPr>
              <a:t>Self help </a:t>
            </a:r>
            <a:r>
              <a:rPr lang="en-AU" noProof="0" dirty="0">
                <a:solidFill>
                  <a:schemeClr val="tx1"/>
                </a:solidFill>
              </a:rPr>
              <a:t>articles (vUWS support):</a:t>
            </a:r>
            <a:r>
              <a:rPr lang="en-AU" noProof="0" dirty="0">
                <a:solidFill>
                  <a:schemeClr val="tx1">
                    <a:lumMod val="75000"/>
                    <a:lumOff val="25000"/>
                  </a:schemeClr>
                </a:solidFill>
              </a:rPr>
              <a:t> </a:t>
            </a:r>
            <a:r>
              <a:rPr lang="en-AU" noProof="0" dirty="0">
                <a:solidFill>
                  <a:srgbClr val="990033"/>
                </a:solidFill>
                <a:hlinkClick r:id="rId4">
                  <a:extLst>
                    <a:ext uri="{A12FA001-AC4F-418D-AE19-62706E023703}">
                      <ahyp:hlinkClr xmlns:ahyp="http://schemas.microsoft.com/office/drawing/2018/hyperlinkcolor" val="tx"/>
                    </a:ext>
                  </a:extLst>
                </a:hlinkClick>
              </a:rPr>
              <a:t>https://lf.westernsydney.edu.au/support/ </a:t>
            </a:r>
            <a:endParaRPr lang="en-AU" dirty="0">
              <a:solidFill>
                <a:srgbClr val="990033"/>
              </a:solidFill>
            </a:endParaRPr>
          </a:p>
          <a:p>
            <a:pPr marL="0" lvl="1" indent="0">
              <a:lnSpc>
                <a:spcPct val="150000"/>
              </a:lnSpc>
              <a:buNone/>
            </a:pPr>
            <a:r>
              <a:rPr lang="en-AU" b="1" dirty="0">
                <a:solidFill>
                  <a:schemeClr val="tx1"/>
                </a:solidFill>
              </a:rPr>
              <a:t>Support - </a:t>
            </a:r>
            <a:r>
              <a:rPr lang="en-AU" dirty="0">
                <a:solidFill>
                  <a:schemeClr val="tx1"/>
                </a:solidFill>
              </a:rPr>
              <a:t>Contact us at </a:t>
            </a:r>
            <a:r>
              <a:rPr lang="en-AU" dirty="0">
                <a:solidFill>
                  <a:srgbClr val="990033"/>
                </a:solidFill>
                <a:hlinkClick r:id="rId5">
                  <a:extLst>
                    <a:ext uri="{A12FA001-AC4F-418D-AE19-62706E023703}">
                      <ahyp:hlinkClr xmlns:ahyp="http://schemas.microsoft.com/office/drawing/2018/hyperlinkcolor" val="tx"/>
                    </a:ext>
                  </a:extLst>
                </a:hlinkClick>
              </a:rPr>
              <a:t>Western Now</a:t>
            </a:r>
            <a:r>
              <a:rPr lang="en-AU" dirty="0">
                <a:solidFill>
                  <a:srgbClr val="990033"/>
                </a:solidFill>
              </a:rPr>
              <a:t> </a:t>
            </a:r>
          </a:p>
          <a:p>
            <a:pPr marL="0" lvl="1" indent="0">
              <a:lnSpc>
                <a:spcPct val="150000"/>
              </a:lnSpc>
              <a:buNone/>
            </a:pPr>
            <a:r>
              <a:rPr lang="en-AU" b="1" dirty="0">
                <a:solidFill>
                  <a:schemeClr val="tx1"/>
                </a:solidFill>
              </a:rPr>
              <a:t>101 – </a:t>
            </a:r>
            <a:r>
              <a:rPr lang="en-AU" dirty="0">
                <a:solidFill>
                  <a:schemeClr val="tx1"/>
                </a:solidFill>
              </a:rPr>
              <a:t>Schedule a </a:t>
            </a:r>
            <a:r>
              <a:rPr lang="en-AU" dirty="0">
                <a:solidFill>
                  <a:srgbClr val="990033"/>
                </a:solidFill>
                <a:hlinkClick r:id="rId6">
                  <a:extLst>
                    <a:ext uri="{A12FA001-AC4F-418D-AE19-62706E023703}">
                      <ahyp:hlinkClr xmlns:ahyp="http://schemas.microsoft.com/office/drawing/2018/hyperlinkcolor" val="tx"/>
                    </a:ext>
                  </a:extLst>
                </a:hlinkClick>
              </a:rPr>
              <a:t>Booking</a:t>
            </a:r>
            <a:r>
              <a:rPr lang="en-AU" dirty="0">
                <a:solidFill>
                  <a:schemeClr val="tx1"/>
                </a:solidFill>
              </a:rPr>
              <a:t> </a:t>
            </a:r>
            <a:endParaRPr lang="en-AU" dirty="0">
              <a:solidFill>
                <a:srgbClr val="990033"/>
              </a:solidFill>
            </a:endParaRPr>
          </a:p>
          <a:p>
            <a:pPr marL="0" lvl="1" indent="0">
              <a:lnSpc>
                <a:spcPct val="150000"/>
              </a:lnSpc>
              <a:buNone/>
            </a:pPr>
            <a:r>
              <a:rPr lang="en-AU" b="1" dirty="0"/>
              <a:t>Digital Learning Support - </a:t>
            </a:r>
            <a:r>
              <a:rPr lang="en-AU" dirty="0">
                <a:solidFill>
                  <a:srgbClr val="990033"/>
                </a:solidFill>
                <a:hlinkClick r:id="rId7">
                  <a:extLst>
                    <a:ext uri="{A12FA001-AC4F-418D-AE19-62706E023703}">
                      <ahyp:hlinkClr xmlns:ahyp="http://schemas.microsoft.com/office/drawing/2018/hyperlinkcolor" val="tx"/>
                    </a:ext>
                  </a:extLst>
                </a:hlinkClick>
              </a:rPr>
              <a:t>Website</a:t>
            </a:r>
            <a:endParaRPr lang="en-AU" dirty="0">
              <a:solidFill>
                <a:srgbClr val="990033"/>
              </a:solidFill>
            </a:endParaRPr>
          </a:p>
        </p:txBody>
      </p:sp>
      <p:pic>
        <p:nvPicPr>
          <p:cNvPr id="7" name="Picture 6">
            <a:extLst>
              <a:ext uri="{FF2B5EF4-FFF2-40B4-BE49-F238E27FC236}">
                <a16:creationId xmlns:a16="http://schemas.microsoft.com/office/drawing/2014/main" id="{6D4BD885-B0C6-47C7-9C46-DA1EFD2236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573" y="285908"/>
            <a:ext cx="4042699" cy="6420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053688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66E9-5633-46F0-B768-4C215AF5B60E}"/>
              </a:ext>
            </a:extLst>
          </p:cNvPr>
          <p:cNvSpPr>
            <a:spLocks noGrp="1"/>
          </p:cNvSpPr>
          <p:nvPr>
            <p:ph type="title"/>
          </p:nvPr>
        </p:nvSpPr>
        <p:spPr>
          <a:xfrm>
            <a:off x="660071" y="553932"/>
            <a:ext cx="9919028" cy="793840"/>
          </a:xfrm>
        </p:spPr>
        <p:txBody>
          <a:bodyPr/>
          <a:lstStyle/>
          <a:p>
            <a:r>
              <a:rPr lang="en-AU" sz="5751" dirty="0">
                <a:latin typeface="Open Sans" panose="020B0606030504020204" pitchFamily="34" charset="0"/>
                <a:ea typeface="Open Sans" panose="020B0606030504020204" pitchFamily="34" charset="0"/>
                <a:cs typeface="Open Sans" panose="020B0606030504020204" pitchFamily="34" charset="0"/>
              </a:rPr>
              <a:t>Tell us what you think!</a:t>
            </a:r>
          </a:p>
        </p:txBody>
      </p:sp>
      <p:sp>
        <p:nvSpPr>
          <p:cNvPr id="3" name="Content Placeholder 2">
            <a:extLst>
              <a:ext uri="{FF2B5EF4-FFF2-40B4-BE49-F238E27FC236}">
                <a16:creationId xmlns:a16="http://schemas.microsoft.com/office/drawing/2014/main" id="{14A594E9-DE9D-4B74-99AC-177243F452E8}"/>
              </a:ext>
            </a:extLst>
          </p:cNvPr>
          <p:cNvSpPr>
            <a:spLocks noGrp="1"/>
          </p:cNvSpPr>
          <p:nvPr>
            <p:ph idx="1"/>
          </p:nvPr>
        </p:nvSpPr>
        <p:spPr>
          <a:xfrm>
            <a:off x="434783" y="2100777"/>
            <a:ext cx="6256924" cy="3352800"/>
          </a:xfrm>
        </p:spPr>
        <p:txBody>
          <a:bodyPr>
            <a:normAutofit/>
          </a:bodyPr>
          <a:lstStyle/>
          <a:p>
            <a:pPr hangingPunct="1">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Did you like the workshop design and delivery?</a:t>
            </a:r>
          </a:p>
          <a:p>
            <a:pPr hangingPunct="1">
              <a:lnSpc>
                <a:spcPct val="100000"/>
              </a:lnSpc>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What would you like to know more about?</a:t>
            </a:r>
          </a:p>
          <a:p>
            <a:pPr hangingPunct="1">
              <a:lnSpc>
                <a:spcPct val="100000"/>
              </a:lnSpc>
              <a:buFont typeface="Arial" panose="020B0604020202020204" pitchFamily="34" charset="0"/>
              <a:buNone/>
            </a:pPr>
            <a:endParaRPr lang="en-AU" b="0" noProof="0" dirty="0">
              <a:latin typeface="Open Sans" panose="020B0606030504020204" pitchFamily="34" charset="0"/>
              <a:ea typeface="Open Sans" panose="020B0606030504020204" pitchFamily="34" charset="0"/>
              <a:cs typeface="Open Sans" panose="020B0606030504020204" pitchFamily="34" charset="0"/>
            </a:endParaRPr>
          </a:p>
          <a:p>
            <a:pPr hangingPunct="1">
              <a:lnSpc>
                <a:spcPct val="100000"/>
              </a:lnSpc>
              <a:buFont typeface="Arial" panose="020B0604020202020204" pitchFamily="34" charset="0"/>
              <a:buNone/>
            </a:pPr>
            <a:r>
              <a:rPr lang="en-AU" b="0" noProof="0" dirty="0">
                <a:solidFill>
                  <a:srgbClr val="3A3537"/>
                </a:solidFill>
                <a:latin typeface="Open Sans" panose="020B0606030504020204" pitchFamily="34" charset="0"/>
                <a:ea typeface="Open Sans" panose="020B0606030504020204" pitchFamily="34" charset="0"/>
                <a:cs typeface="Open Sans" panose="020B0606030504020204" pitchFamily="34" charset="0"/>
              </a:rPr>
              <a:t>It should only take 3 minutes</a:t>
            </a:r>
            <a:endParaRPr lang="en-AU" b="0" i="1" noProof="0" dirty="0">
              <a:solidFill>
                <a:srgbClr val="3A3537"/>
              </a:solidFill>
              <a:latin typeface="Open Sans" panose="020B0606030504020204" pitchFamily="34" charset="0"/>
              <a:ea typeface="Open Sans" panose="020B0606030504020204" pitchFamily="34" charset="0"/>
              <a:cs typeface="Open Sans" panose="020B0606030504020204" pitchFamily="34" charset="0"/>
            </a:endParaRPr>
          </a:p>
          <a:p>
            <a:endParaRPr lang="en-AU" noProof="0" dirty="0"/>
          </a:p>
        </p:txBody>
      </p:sp>
      <p:sp>
        <p:nvSpPr>
          <p:cNvPr id="5" name="Rectangle 4">
            <a:extLst>
              <a:ext uri="{FF2B5EF4-FFF2-40B4-BE49-F238E27FC236}">
                <a16:creationId xmlns:a16="http://schemas.microsoft.com/office/drawing/2014/main" id="{B53EFD93-3ACA-430C-A797-4294D6D9CF27}"/>
              </a:ext>
            </a:extLst>
          </p:cNvPr>
          <p:cNvSpPr/>
          <p:nvPr/>
        </p:nvSpPr>
        <p:spPr>
          <a:xfrm>
            <a:off x="2494858" y="5942431"/>
            <a:ext cx="7694797" cy="769441"/>
          </a:xfrm>
          <a:prstGeom prst="rect">
            <a:avLst/>
          </a:prstGeom>
        </p:spPr>
        <p:txBody>
          <a:bodyPr wrap="square">
            <a:spAutoFit/>
          </a:bodyPr>
          <a:lstStyle/>
          <a:p>
            <a:pPr algn="ctr"/>
            <a:r>
              <a:rPr lang="en-AU" sz="2200" dirty="0">
                <a:solidFill>
                  <a:srgbClr val="3A3537"/>
                </a:solidFill>
                <a:latin typeface="Open Sans" panose="020B0606030504020204" pitchFamily="34" charset="0"/>
                <a:ea typeface="Open Sans" panose="020B0606030504020204" pitchFamily="34" charset="0"/>
                <a:cs typeface="Open Sans" panose="020B0606030504020204" pitchFamily="34" charset="0"/>
              </a:rPr>
              <a:t>**We use your feedback to fine-tune, create and schedule future workshops**</a:t>
            </a:r>
          </a:p>
        </p:txBody>
      </p:sp>
      <p:pic>
        <p:nvPicPr>
          <p:cNvPr id="4" name="Picture 2">
            <a:extLst>
              <a:ext uri="{FF2B5EF4-FFF2-40B4-BE49-F238E27FC236}">
                <a16:creationId xmlns:a16="http://schemas.microsoft.com/office/drawing/2014/main" id="{3FF7FBA3-6ABF-417B-9A48-A973CD3BFC1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95" y="2100778"/>
            <a:ext cx="4743888" cy="30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7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5F8D5C-72D3-47C7-94D5-3A02EFDC76B4}"/>
              </a:ext>
            </a:extLst>
          </p:cNvPr>
          <p:cNvSpPr>
            <a:spLocks noGrp="1"/>
          </p:cNvSpPr>
          <p:nvPr>
            <p:ph type="title"/>
          </p:nvPr>
        </p:nvSpPr>
        <p:spPr/>
        <p:txBody>
          <a:bodyPr>
            <a:normAutofit fontScale="90000"/>
          </a:bodyPr>
          <a:lstStyle/>
          <a:p>
            <a:r>
              <a:rPr lang="en-AU" dirty="0"/>
              <a:t>End </a:t>
            </a:r>
          </a:p>
        </p:txBody>
      </p:sp>
    </p:spTree>
    <p:extLst>
      <p:ext uri="{BB962C8B-B14F-4D97-AF65-F5344CB8AC3E}">
        <p14:creationId xmlns:p14="http://schemas.microsoft.com/office/powerpoint/2010/main" val="374515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email&#10;&#10;Description automatically generated">
            <a:extLst>
              <a:ext uri="{FF2B5EF4-FFF2-40B4-BE49-F238E27FC236}">
                <a16:creationId xmlns:a16="http://schemas.microsoft.com/office/drawing/2014/main" id="{38ADA8FF-30A2-5840-B181-C4E91247798D}"/>
              </a:ext>
            </a:extLst>
          </p:cNvPr>
          <p:cNvPicPr>
            <a:picLocks noChangeAspect="1"/>
          </p:cNvPicPr>
          <p:nvPr/>
        </p:nvPicPr>
        <p:blipFill rotWithShape="1">
          <a:blip r:embed="rId3"/>
          <a:srcRect l="14568" t="1657" r="14235" b="11670"/>
          <a:stretch/>
        </p:blipFill>
        <p:spPr>
          <a:xfrm>
            <a:off x="1279302" y="130670"/>
            <a:ext cx="9633395" cy="6596659"/>
          </a:xfrm>
          <a:prstGeom prst="rect">
            <a:avLst/>
          </a:prstGeom>
        </p:spPr>
      </p:pic>
    </p:spTree>
    <p:extLst>
      <p:ext uri="{BB962C8B-B14F-4D97-AF65-F5344CB8AC3E}">
        <p14:creationId xmlns:p14="http://schemas.microsoft.com/office/powerpoint/2010/main" val="16404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B7FD-1FBB-4C7F-9218-A7D1663AEE33}"/>
              </a:ext>
            </a:extLst>
          </p:cNvPr>
          <p:cNvSpPr>
            <a:spLocks noGrp="1"/>
          </p:cNvSpPr>
          <p:nvPr>
            <p:ph type="title" idx="4294967295"/>
          </p:nvPr>
        </p:nvSpPr>
        <p:spPr>
          <a:xfrm>
            <a:off x="616428" y="805964"/>
            <a:ext cx="8241360" cy="611807"/>
          </a:xfrm>
        </p:spPr>
        <p:txBody>
          <a:bodyPr>
            <a:normAutofit fontScale="90000"/>
          </a:bodyPr>
          <a:lstStyle/>
          <a:p>
            <a:pPr rtl="0" fontAlgn="auto" latinLnBrk="0" hangingPunct="1"/>
            <a:r>
              <a:rPr lang="en-AU" b="1" noProof="0" dirty="0">
                <a:solidFill>
                  <a:srgbClr val="990033"/>
                </a:solidFill>
              </a:rPr>
              <a:t>Welcome!</a:t>
            </a:r>
          </a:p>
        </p:txBody>
      </p:sp>
      <p:sp>
        <p:nvSpPr>
          <p:cNvPr id="220" name="Shape 220"/>
          <p:cNvSpPr/>
          <p:nvPr/>
        </p:nvSpPr>
        <p:spPr>
          <a:xfrm>
            <a:off x="689577" y="1690728"/>
            <a:ext cx="6183717" cy="351740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1" tIns="19051" rIns="19051" bIns="19051" numCol="1" anchor="t">
            <a:noAutofit/>
          </a:bodyPr>
          <a:lstStyle/>
          <a:p>
            <a:pPr>
              <a:lnSpc>
                <a:spcPct val="107000"/>
              </a:lnSpc>
              <a:spcAft>
                <a:spcPts val="400"/>
              </a:spcAft>
            </a:pPr>
            <a:r>
              <a:rPr lang="en-AU"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Today we will cover:</a:t>
            </a:r>
          </a:p>
          <a:p>
            <a:pPr defTabSz="412740" hangingPunct="0">
              <a:spcAft>
                <a:spcPts val="300"/>
              </a:spcAft>
              <a:defRPr/>
            </a:pPr>
            <a:endParaRPr lang="en-AU"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Column Organisation</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Creating and editing different columns (beginner &amp; advanced scenario)</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Download/Upload the Grade Centre</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Mapping columns to transfer marks to Banner</a:t>
            </a:r>
          </a:p>
          <a:p>
            <a:pPr marL="571500" indent="-571500">
              <a:spcAft>
                <a:spcPts val="600"/>
              </a:spcAft>
              <a:buFont typeface="Arial" panose="020B0604020202020204" pitchFamily="34" charset="0"/>
              <a:buChar char="•"/>
            </a:pPr>
            <a:r>
              <a:rPr lang="en-AU" sz="2400" dirty="0">
                <a:solidFill>
                  <a:schemeClr val="tx1">
                    <a:lumMod val="75000"/>
                    <a:lumOff val="25000"/>
                  </a:schemeClr>
                </a:solidFill>
              </a:rPr>
              <a:t>Where to get help</a:t>
            </a:r>
          </a:p>
          <a:p>
            <a:pPr defTabSz="412740" hangingPunct="0">
              <a:spcAft>
                <a:spcPts val="300"/>
              </a:spcAft>
              <a:defRPr/>
            </a:pPr>
            <a:r>
              <a:rPr lang="en-AU" sz="2800" b="1" kern="0" dirty="0">
                <a:solidFill>
                  <a:srgbClr val="000000">
                    <a:lumMod val="75000"/>
                    <a:lumOff val="25000"/>
                  </a:srgbClr>
                </a:solidFill>
                <a:sym typeface="Avenir Book"/>
              </a:rPr>
              <a:t>NOTE: </a:t>
            </a:r>
            <a:r>
              <a:rPr lang="en-AU" sz="2400" kern="0" dirty="0">
                <a:solidFill>
                  <a:srgbClr val="000000">
                    <a:lumMod val="75000"/>
                    <a:lumOff val="25000"/>
                  </a:srgbClr>
                </a:solidFill>
                <a:sym typeface="Avenir Book"/>
              </a:rPr>
              <a:t>Learning Futures </a:t>
            </a:r>
            <a:r>
              <a:rPr lang="en-AU" sz="2400" b="1" kern="0" dirty="0">
                <a:solidFill>
                  <a:srgbClr val="000000">
                    <a:lumMod val="75000"/>
                    <a:lumOff val="25000"/>
                  </a:srgbClr>
                </a:solidFill>
                <a:sym typeface="Avenir Book"/>
              </a:rPr>
              <a:t>does not </a:t>
            </a:r>
            <a:r>
              <a:rPr lang="en-AU" sz="2400" kern="0" dirty="0">
                <a:solidFill>
                  <a:srgbClr val="000000">
                    <a:lumMod val="75000"/>
                    <a:lumOff val="25000"/>
                  </a:srgbClr>
                </a:solidFill>
                <a:sym typeface="Avenir Book"/>
              </a:rPr>
              <a:t>manage </a:t>
            </a:r>
            <a:r>
              <a:rPr lang="en-AU" sz="2400" kern="0" dirty="0" err="1">
                <a:solidFill>
                  <a:srgbClr val="000000">
                    <a:lumMod val="75000"/>
                    <a:lumOff val="25000"/>
                  </a:srgbClr>
                </a:solidFill>
                <a:sym typeface="Avenir Book"/>
              </a:rPr>
              <a:t>RePS</a:t>
            </a:r>
            <a:r>
              <a:rPr lang="en-AU" sz="2400" kern="0" dirty="0">
                <a:solidFill>
                  <a:srgbClr val="000000">
                    <a:lumMod val="75000"/>
                    <a:lumOff val="25000"/>
                  </a:srgbClr>
                </a:solidFill>
                <a:sym typeface="Avenir Book"/>
              </a:rPr>
              <a:t> or Banner. This is managed by the SMS team.</a:t>
            </a:r>
            <a:endParaRPr lang="en-AU" sz="2800" b="1" kern="0" dirty="0">
              <a:solidFill>
                <a:srgbClr val="000000">
                  <a:lumMod val="75000"/>
                  <a:lumOff val="25000"/>
                </a:srgbClr>
              </a:solidFill>
              <a:sym typeface="Avenir Book"/>
            </a:endParaRPr>
          </a:p>
          <a:p>
            <a:pPr defTabSz="412740" hangingPunct="0">
              <a:spcAft>
                <a:spcPts val="300"/>
              </a:spcAft>
              <a:defRPr/>
            </a:pPr>
            <a:endParaRPr lang="en-AU" sz="2000" kern="0" dirty="0">
              <a:solidFill>
                <a:srgbClr val="000000">
                  <a:lumMod val="75000"/>
                  <a:lumOff val="25000"/>
                </a:srgbClr>
              </a:solidFill>
              <a:sym typeface="Avenir Book"/>
            </a:endParaRPr>
          </a:p>
        </p:txBody>
      </p:sp>
      <p:grpSp>
        <p:nvGrpSpPr>
          <p:cNvPr id="3" name="Group 2">
            <a:extLst>
              <a:ext uri="{FF2B5EF4-FFF2-40B4-BE49-F238E27FC236}">
                <a16:creationId xmlns:a16="http://schemas.microsoft.com/office/drawing/2014/main" id="{A9894D26-EA9D-4D52-A4BB-2616AA6BE1B9}"/>
              </a:ext>
              <a:ext uri="{C183D7F6-B498-43B3-948B-1728B52AA6E4}">
                <adec:decorative xmlns:adec="http://schemas.microsoft.com/office/drawing/2017/decorative" val="1"/>
              </a:ext>
            </a:extLst>
          </p:cNvPr>
          <p:cNvGrpSpPr/>
          <p:nvPr/>
        </p:nvGrpSpPr>
        <p:grpSpPr>
          <a:xfrm>
            <a:off x="7292077" y="876198"/>
            <a:ext cx="4899923" cy="5528564"/>
            <a:chOff x="14307032" y="1759146"/>
            <a:chExt cx="9799844" cy="11057127"/>
          </a:xfrm>
        </p:grpSpPr>
        <p:pic>
          <p:nvPicPr>
            <p:cNvPr id="1032" name="Picture 8">
              <a:extLst>
                <a:ext uri="{FF2B5EF4-FFF2-40B4-BE49-F238E27FC236}">
                  <a16:creationId xmlns:a16="http://schemas.microsoft.com/office/drawing/2014/main" id="{5598B9E1-B9E7-4068-8ACC-B5015F47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786" y="1759146"/>
              <a:ext cx="5189828" cy="5439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41FB250-EF00-446D-82D7-2FBD0E59A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9818" y="9624815"/>
              <a:ext cx="6806562" cy="3191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489AA7-424A-408B-B041-587EE09F7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53575" y="3084550"/>
              <a:ext cx="4320868" cy="7034802"/>
            </a:xfrm>
            <a:prstGeom prst="rect">
              <a:avLst/>
            </a:prstGeom>
            <a:noFill/>
            <a:extLst>
              <a:ext uri="{909E8E84-426E-40DD-AFC4-6F175D3DCCD1}">
                <a14:hiddenFill xmlns:a14="http://schemas.microsoft.com/office/drawing/2010/main">
                  <a:solidFill>
                    <a:srgbClr val="FFFFFF"/>
                  </a:solidFill>
                </a14:hiddenFill>
              </a:ext>
            </a:extLst>
          </p:spPr>
        </p:pic>
        <p:sp>
          <p:nvSpPr>
            <p:cNvPr id="223" name="Shape 223"/>
            <p:cNvSpPr/>
            <p:nvPr/>
          </p:nvSpPr>
          <p:spPr>
            <a:xfrm>
              <a:off x="20982531" y="3125304"/>
              <a:ext cx="3124345" cy="3124345"/>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24" name="Shape 224"/>
            <p:cNvSpPr/>
            <p:nvPr/>
          </p:nvSpPr>
          <p:spPr>
            <a:xfrm>
              <a:off x="14307032" y="2224217"/>
              <a:ext cx="1325404" cy="1325404"/>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sp>
          <p:nvSpPr>
            <p:cNvPr id="225" name="Shape 225"/>
            <p:cNvSpPr/>
            <p:nvPr/>
          </p:nvSpPr>
          <p:spPr>
            <a:xfrm>
              <a:off x="19063224" y="9522052"/>
              <a:ext cx="1562716" cy="1562716"/>
            </a:xfrm>
            <a:prstGeom prst="rect">
              <a:avLst/>
            </a:prstGeom>
            <a:ln w="88900">
              <a:solidFill>
                <a:schemeClr val="accent1"/>
              </a:solidFill>
              <a:miter lim="400000"/>
            </a:ln>
          </p:spPr>
          <p:txBody>
            <a:bodyPr lIns="19051" tIns="19051" rIns="19051" bIns="19051" anchor="ctr"/>
            <a:lstStyle/>
            <a:p>
              <a:pPr algn="ctr" defTabSz="412740" hangingPunct="0">
                <a:defRPr sz="3000">
                  <a:solidFill>
                    <a:srgbClr val="FFFFFF"/>
                  </a:solidFill>
                  <a:latin typeface="Helvetica Light"/>
                  <a:ea typeface="Helvetica Light"/>
                  <a:cs typeface="Helvetica Light"/>
                  <a:sym typeface="Helvetica Light"/>
                </a:defRPr>
              </a:pPr>
              <a:endParaRPr sz="1500" kern="0">
                <a:solidFill>
                  <a:srgbClr val="FFFFFF"/>
                </a:solidFill>
                <a:latin typeface="Helvetica Light"/>
                <a:sym typeface="Helvetica Light"/>
              </a:endParaRPr>
            </a:p>
          </p:txBody>
        </p:sp>
      </p:grpSp>
    </p:spTree>
    <p:custDataLst>
      <p:tags r:id="rId1"/>
    </p:custDataLst>
    <p:extLst>
      <p:ext uri="{BB962C8B-B14F-4D97-AF65-F5344CB8AC3E}">
        <p14:creationId xmlns:p14="http://schemas.microsoft.com/office/powerpoint/2010/main" val="33827017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Go to Live Demo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963" r="496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07605972"/>
      </p:ext>
    </p:extLst>
  </p:cSld>
  <p:clrMapOvr>
    <a:overrideClrMapping bg1="dk1" tx1="lt1" bg2="dk2" tx2="lt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E8564-B99A-4375-8202-ADFA164D9878}"/>
              </a:ext>
            </a:extLst>
          </p:cNvPr>
          <p:cNvSpPr>
            <a:spLocks noGrp="1"/>
          </p:cNvSpPr>
          <p:nvPr>
            <p:ph type="title"/>
          </p:nvPr>
        </p:nvSpPr>
        <p:spPr/>
        <p:txBody>
          <a:bodyPr/>
          <a:lstStyle/>
          <a:p>
            <a:r>
              <a:rPr lang="en-AU" dirty="0">
                <a:solidFill>
                  <a:srgbClr val="990033"/>
                </a:solidFill>
              </a:rPr>
              <a:t>Calculate as Running Total: </a:t>
            </a:r>
            <a:r>
              <a:rPr lang="en-AU" b="1" dirty="0">
                <a:solidFill>
                  <a:srgbClr val="990033"/>
                </a:solidFill>
              </a:rPr>
              <a:t>Yes</a:t>
            </a:r>
          </a:p>
        </p:txBody>
      </p:sp>
      <p:sp>
        <p:nvSpPr>
          <p:cNvPr id="6" name="TextBox 5">
            <a:extLst>
              <a:ext uri="{FF2B5EF4-FFF2-40B4-BE49-F238E27FC236}">
                <a16:creationId xmlns:a16="http://schemas.microsoft.com/office/drawing/2014/main" id="{6A8ED3E5-B342-4FD0-8F11-6FC5EFCEA14B}"/>
              </a:ext>
            </a:extLst>
          </p:cNvPr>
          <p:cNvSpPr txBox="1"/>
          <p:nvPr/>
        </p:nvSpPr>
        <p:spPr>
          <a:xfrm>
            <a:off x="744088" y="1450151"/>
            <a:ext cx="10703824" cy="1815882"/>
          </a:xfrm>
          <a:prstGeom prst="rect">
            <a:avLst/>
          </a:prstGeom>
          <a:noFill/>
        </p:spPr>
        <p:txBody>
          <a:bodyPr wrap="square" rtlCol="0">
            <a:spAutoFit/>
          </a:bodyPr>
          <a:lstStyle/>
          <a:p>
            <a:r>
              <a:rPr lang="en-AU" sz="2800" dirty="0">
                <a:latin typeface="Open Sans" panose="020B0606030504020204" pitchFamily="34" charset="0"/>
                <a:ea typeface="Open Sans" panose="020B0606030504020204" pitchFamily="34" charset="0"/>
                <a:cs typeface="Open Sans" panose="020B0606030504020204" pitchFamily="34" charset="0"/>
              </a:rPr>
              <a:t>The </a:t>
            </a:r>
            <a:r>
              <a:rPr lang="en-AU" sz="28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Calculate as Running Total: Yes </a:t>
            </a:r>
            <a:r>
              <a:rPr lang="en-AU" sz="28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will </a:t>
            </a:r>
            <a:r>
              <a:rPr lang="en-AU" sz="28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ONLY </a:t>
            </a:r>
            <a:r>
              <a:rPr lang="en-AU" sz="28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include the results score in the Grade Centre and will not recognise an exam with no score as even existing. So will only add up physical results in the Grade Centre</a:t>
            </a:r>
            <a:r>
              <a:rPr lang="en-AU" sz="2800" b="0" i="0" dirty="0">
                <a:solidFill>
                  <a:srgbClr val="323232"/>
                </a:solidFill>
                <a:effectLst/>
                <a:latin typeface="H5PDroidSans"/>
              </a:rPr>
              <a:t>.</a:t>
            </a:r>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Graphical user interface, application&#10;&#10;Description automatically generated">
            <a:extLst>
              <a:ext uri="{FF2B5EF4-FFF2-40B4-BE49-F238E27FC236}">
                <a16:creationId xmlns:a16="http://schemas.microsoft.com/office/drawing/2014/main" id="{285A637C-488A-492A-AC2D-2D1FFB5FF36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21209" y="3429000"/>
            <a:ext cx="11388624" cy="2819400"/>
          </a:xfrm>
        </p:spPr>
      </p:pic>
      <p:sp>
        <p:nvSpPr>
          <p:cNvPr id="9" name="Multiplication Sign 8">
            <a:extLst>
              <a:ext uri="{FF2B5EF4-FFF2-40B4-BE49-F238E27FC236}">
                <a16:creationId xmlns:a16="http://schemas.microsoft.com/office/drawing/2014/main" id="{CEFD6892-675C-4A5A-B32C-0BE17B80D986}"/>
              </a:ext>
            </a:extLst>
          </p:cNvPr>
          <p:cNvSpPr/>
          <p:nvPr/>
        </p:nvSpPr>
        <p:spPr>
          <a:xfrm>
            <a:off x="2118360" y="5166360"/>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6" name="Multiplication Sign 15">
            <a:extLst>
              <a:ext uri="{FF2B5EF4-FFF2-40B4-BE49-F238E27FC236}">
                <a16:creationId xmlns:a16="http://schemas.microsoft.com/office/drawing/2014/main" id="{CDB18CF6-18BE-4E53-9598-2F9C6D5BBA9E}"/>
              </a:ext>
            </a:extLst>
          </p:cNvPr>
          <p:cNvSpPr/>
          <p:nvPr/>
        </p:nvSpPr>
        <p:spPr>
          <a:xfrm>
            <a:off x="7192588" y="5166359"/>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7" name="Multiplication Sign 16">
            <a:extLst>
              <a:ext uri="{FF2B5EF4-FFF2-40B4-BE49-F238E27FC236}">
                <a16:creationId xmlns:a16="http://schemas.microsoft.com/office/drawing/2014/main" id="{E083047C-E335-407F-B0E8-E7699D7DB695}"/>
              </a:ext>
            </a:extLst>
          </p:cNvPr>
          <p:cNvSpPr/>
          <p:nvPr/>
        </p:nvSpPr>
        <p:spPr>
          <a:xfrm>
            <a:off x="5890260" y="5707380"/>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8" name="Multiplication Sign 17">
            <a:extLst>
              <a:ext uri="{FF2B5EF4-FFF2-40B4-BE49-F238E27FC236}">
                <a16:creationId xmlns:a16="http://schemas.microsoft.com/office/drawing/2014/main" id="{2BF881C0-7CA1-47C5-9F93-D5B222CC8F49}"/>
              </a:ext>
            </a:extLst>
          </p:cNvPr>
          <p:cNvSpPr/>
          <p:nvPr/>
        </p:nvSpPr>
        <p:spPr>
          <a:xfrm>
            <a:off x="2118360" y="5707380"/>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1" name="Oval 10">
            <a:extLst>
              <a:ext uri="{FF2B5EF4-FFF2-40B4-BE49-F238E27FC236}">
                <a16:creationId xmlns:a16="http://schemas.microsoft.com/office/drawing/2014/main" id="{9A40CCC0-699F-4088-B886-A19FE63C3740}"/>
              </a:ext>
            </a:extLst>
          </p:cNvPr>
          <p:cNvSpPr/>
          <p:nvPr/>
        </p:nvSpPr>
        <p:spPr>
          <a:xfrm>
            <a:off x="9201219" y="5087096"/>
            <a:ext cx="872421" cy="519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B2D7F7E0-F655-43FB-9826-525BE7360869}"/>
              </a:ext>
            </a:extLst>
          </p:cNvPr>
          <p:cNvSpPr/>
          <p:nvPr/>
        </p:nvSpPr>
        <p:spPr>
          <a:xfrm>
            <a:off x="9201218" y="5690608"/>
            <a:ext cx="872421" cy="519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BE9E9122-1C0C-4B60-BBC3-EA3BBCA7AE1C}"/>
              </a:ext>
            </a:extLst>
          </p:cNvPr>
          <p:cNvSpPr/>
          <p:nvPr/>
        </p:nvSpPr>
        <p:spPr>
          <a:xfrm>
            <a:off x="9342120" y="3447284"/>
            <a:ext cx="1249680" cy="111252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3102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E8564-B99A-4375-8202-ADFA164D9878}"/>
              </a:ext>
            </a:extLst>
          </p:cNvPr>
          <p:cNvSpPr>
            <a:spLocks noGrp="1"/>
          </p:cNvSpPr>
          <p:nvPr>
            <p:ph type="title"/>
          </p:nvPr>
        </p:nvSpPr>
        <p:spPr/>
        <p:txBody>
          <a:bodyPr/>
          <a:lstStyle/>
          <a:p>
            <a:r>
              <a:rPr lang="en-AU" dirty="0">
                <a:solidFill>
                  <a:srgbClr val="990033"/>
                </a:solidFill>
              </a:rPr>
              <a:t>Calculate as Running Total: </a:t>
            </a:r>
            <a:r>
              <a:rPr lang="en-AU" b="1" dirty="0">
                <a:solidFill>
                  <a:srgbClr val="990033"/>
                </a:solidFill>
              </a:rPr>
              <a:t>No</a:t>
            </a:r>
          </a:p>
        </p:txBody>
      </p:sp>
      <p:sp>
        <p:nvSpPr>
          <p:cNvPr id="6" name="TextBox 5">
            <a:extLst>
              <a:ext uri="{FF2B5EF4-FFF2-40B4-BE49-F238E27FC236}">
                <a16:creationId xmlns:a16="http://schemas.microsoft.com/office/drawing/2014/main" id="{6A8ED3E5-B342-4FD0-8F11-6FC5EFCEA14B}"/>
              </a:ext>
            </a:extLst>
          </p:cNvPr>
          <p:cNvSpPr txBox="1"/>
          <p:nvPr/>
        </p:nvSpPr>
        <p:spPr>
          <a:xfrm>
            <a:off x="744088" y="1450151"/>
            <a:ext cx="10703824" cy="1384995"/>
          </a:xfrm>
          <a:prstGeom prst="rect">
            <a:avLst/>
          </a:prstGeom>
          <a:noFill/>
        </p:spPr>
        <p:txBody>
          <a:bodyPr wrap="square" rtlCol="0">
            <a:spAutoFit/>
          </a:bodyPr>
          <a:lstStyle/>
          <a:p>
            <a:r>
              <a:rPr lang="en-AU" sz="2800" dirty="0">
                <a:latin typeface="Open Sans" panose="020B0606030504020204" pitchFamily="34" charset="0"/>
                <a:ea typeface="Open Sans" panose="020B0606030504020204" pitchFamily="34" charset="0"/>
                <a:cs typeface="Open Sans" panose="020B0606030504020204" pitchFamily="34" charset="0"/>
              </a:rPr>
              <a:t>The </a:t>
            </a:r>
            <a:r>
              <a:rPr lang="en-AU" sz="28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Calculate as Running Total: No </a:t>
            </a:r>
            <a:r>
              <a:rPr lang="en-AU" sz="2800" dirty="0">
                <a:latin typeface="Open Sans" panose="020B0606030504020204" pitchFamily="34" charset="0"/>
                <a:ea typeface="Open Sans" panose="020B0606030504020204" pitchFamily="34" charset="0"/>
                <a:cs typeface="Open Sans" panose="020B0606030504020204" pitchFamily="34" charset="0"/>
              </a:rPr>
              <a:t>option</a:t>
            </a:r>
            <a:r>
              <a:rPr lang="en-AU" sz="2800" b="1" dirty="0">
                <a:solidFill>
                  <a:srgbClr val="977D69"/>
                </a:solidFill>
                <a:latin typeface="Open Sans" panose="020B0606030504020204" pitchFamily="34" charset="0"/>
                <a:ea typeface="Open Sans" panose="020B0606030504020204" pitchFamily="34" charset="0"/>
                <a:cs typeface="Open Sans" panose="020B0606030504020204" pitchFamily="34" charset="0"/>
              </a:rPr>
              <a:t> </a:t>
            </a:r>
            <a:r>
              <a:rPr lang="en-AU" sz="28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includes </a:t>
            </a:r>
            <a:r>
              <a:rPr lang="en-AU" sz="28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ALL</a:t>
            </a:r>
            <a:r>
              <a:rPr lang="en-AU" sz="2800" b="0"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 columns in the calculations. Where no attempt or mark is in the Grade Centre, a </a:t>
            </a:r>
            <a:r>
              <a:rPr lang="en-AU" sz="2800" b="1" i="0" dirty="0">
                <a:solidFill>
                  <a:srgbClr val="323232"/>
                </a:solidFill>
                <a:effectLst/>
                <a:latin typeface="Open Sans" panose="020B0606030504020204" pitchFamily="34" charset="0"/>
                <a:ea typeface="Open Sans" panose="020B0606030504020204" pitchFamily="34" charset="0"/>
                <a:cs typeface="Open Sans" panose="020B0606030504020204" pitchFamily="34" charset="0"/>
              </a:rPr>
              <a:t>value of 0 will be added.</a:t>
            </a:r>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Content Placeholder 7" descr="Graphical user interface, application&#10;&#10;Description automatically generated">
            <a:extLst>
              <a:ext uri="{FF2B5EF4-FFF2-40B4-BE49-F238E27FC236}">
                <a16:creationId xmlns:a16="http://schemas.microsoft.com/office/drawing/2014/main" id="{285A637C-488A-492A-AC2D-2D1FFB5FF36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21209" y="3429000"/>
            <a:ext cx="11388624" cy="2819400"/>
          </a:xfrm>
        </p:spPr>
      </p:pic>
      <p:sp>
        <p:nvSpPr>
          <p:cNvPr id="9" name="Multiplication Sign 8">
            <a:extLst>
              <a:ext uri="{FF2B5EF4-FFF2-40B4-BE49-F238E27FC236}">
                <a16:creationId xmlns:a16="http://schemas.microsoft.com/office/drawing/2014/main" id="{CEFD6892-675C-4A5A-B32C-0BE17B80D986}"/>
              </a:ext>
            </a:extLst>
          </p:cNvPr>
          <p:cNvSpPr/>
          <p:nvPr/>
        </p:nvSpPr>
        <p:spPr>
          <a:xfrm>
            <a:off x="7192588" y="5133634"/>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6" name="Multiplication Sign 15">
            <a:extLst>
              <a:ext uri="{FF2B5EF4-FFF2-40B4-BE49-F238E27FC236}">
                <a16:creationId xmlns:a16="http://schemas.microsoft.com/office/drawing/2014/main" id="{CDB18CF6-18BE-4E53-9598-2F9C6D5BBA9E}"/>
              </a:ext>
            </a:extLst>
          </p:cNvPr>
          <p:cNvSpPr/>
          <p:nvPr/>
        </p:nvSpPr>
        <p:spPr>
          <a:xfrm>
            <a:off x="4655474" y="5166359"/>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7" name="Multiplication Sign 16">
            <a:extLst>
              <a:ext uri="{FF2B5EF4-FFF2-40B4-BE49-F238E27FC236}">
                <a16:creationId xmlns:a16="http://schemas.microsoft.com/office/drawing/2014/main" id="{E083047C-E335-407F-B0E8-E7699D7DB695}"/>
              </a:ext>
            </a:extLst>
          </p:cNvPr>
          <p:cNvSpPr/>
          <p:nvPr/>
        </p:nvSpPr>
        <p:spPr>
          <a:xfrm>
            <a:off x="7159284" y="5707380"/>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8" name="Multiplication Sign 17">
            <a:extLst>
              <a:ext uri="{FF2B5EF4-FFF2-40B4-BE49-F238E27FC236}">
                <a16:creationId xmlns:a16="http://schemas.microsoft.com/office/drawing/2014/main" id="{2BF881C0-7CA1-47C5-9F93-D5B222CC8F49}"/>
              </a:ext>
            </a:extLst>
          </p:cNvPr>
          <p:cNvSpPr/>
          <p:nvPr/>
        </p:nvSpPr>
        <p:spPr>
          <a:xfrm>
            <a:off x="2118360" y="5707380"/>
            <a:ext cx="411480" cy="440537"/>
          </a:xfrm>
          <a:prstGeom prst="mathMultiply">
            <a:avLst/>
          </a:prstGeom>
          <a:solidFill>
            <a:srgbClr val="990033"/>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1" name="Oval 10">
            <a:extLst>
              <a:ext uri="{FF2B5EF4-FFF2-40B4-BE49-F238E27FC236}">
                <a16:creationId xmlns:a16="http://schemas.microsoft.com/office/drawing/2014/main" id="{9A40CCC0-699F-4088-B886-A19FE63C3740}"/>
              </a:ext>
            </a:extLst>
          </p:cNvPr>
          <p:cNvSpPr/>
          <p:nvPr/>
        </p:nvSpPr>
        <p:spPr>
          <a:xfrm>
            <a:off x="10435659" y="5126727"/>
            <a:ext cx="872421" cy="519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B2D7F7E0-F655-43FB-9826-525BE7360869}"/>
              </a:ext>
            </a:extLst>
          </p:cNvPr>
          <p:cNvSpPr/>
          <p:nvPr/>
        </p:nvSpPr>
        <p:spPr>
          <a:xfrm>
            <a:off x="10435658" y="5728600"/>
            <a:ext cx="872421" cy="519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ED787AEE-C839-4A79-9F69-5231D812D525}"/>
              </a:ext>
            </a:extLst>
          </p:cNvPr>
          <p:cNvSpPr/>
          <p:nvPr/>
        </p:nvSpPr>
        <p:spPr>
          <a:xfrm>
            <a:off x="10622280" y="3429000"/>
            <a:ext cx="1287553" cy="111252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9205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Back to Live Demo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963" r="496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07608702"/>
      </p:ext>
    </p:extLst>
  </p:cSld>
  <p:clrMapOvr>
    <a:overrideClrMapping bg1="dk1" tx1="lt1" bg2="dk2" tx2="lt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7886D-9F23-495B-B5EB-A53EA01A1A82}"/>
              </a:ext>
            </a:extLst>
          </p:cNvPr>
          <p:cNvSpPr>
            <a:spLocks noGrp="1"/>
          </p:cNvSpPr>
          <p:nvPr>
            <p:ph type="title"/>
          </p:nvPr>
        </p:nvSpPr>
        <p:spPr>
          <a:xfrm>
            <a:off x="521209" y="448055"/>
            <a:ext cx="7936991" cy="1103839"/>
          </a:xfrm>
        </p:spPr>
        <p:txBody>
          <a:bodyPr>
            <a:normAutofit/>
          </a:bodyPr>
          <a:lstStyle/>
          <a:p>
            <a:r>
              <a:rPr lang="en-AU">
                <a:solidFill>
                  <a:srgbClr val="990033"/>
                </a:solidFill>
              </a:rPr>
              <a:t>Break down of each column</a:t>
            </a:r>
            <a:br>
              <a:rPr lang="en-AU" b="1" dirty="0"/>
            </a:br>
            <a:endParaRPr lang="en-AU" dirty="0">
              <a:solidFill>
                <a:srgbClr val="990033"/>
              </a:solidFill>
            </a:endParaRPr>
          </a:p>
        </p:txBody>
      </p:sp>
      <p:sp>
        <p:nvSpPr>
          <p:cNvPr id="2" name="Content Placeholder 1">
            <a:extLst>
              <a:ext uri="{FF2B5EF4-FFF2-40B4-BE49-F238E27FC236}">
                <a16:creationId xmlns:a16="http://schemas.microsoft.com/office/drawing/2014/main" id="{C439670C-E8F6-4CC3-82CB-58FA2850D6D4}"/>
              </a:ext>
            </a:extLst>
          </p:cNvPr>
          <p:cNvSpPr>
            <a:spLocks noGrp="1"/>
          </p:cNvSpPr>
          <p:nvPr>
            <p:ph sz="quarter" idx="10"/>
          </p:nvPr>
        </p:nvSpPr>
        <p:spPr>
          <a:xfrm>
            <a:off x="521209" y="1643498"/>
            <a:ext cx="10972801" cy="2653623"/>
          </a:xfrm>
        </p:spPr>
        <p:txBody>
          <a:bodyPr>
            <a:normAutofit lnSpcReduction="10000"/>
          </a:bodyPr>
          <a:lstStyle/>
          <a:p>
            <a:pPr>
              <a:spcBef>
                <a:spcPts val="0"/>
              </a:spcBef>
              <a:spcAft>
                <a:spcPts val="800"/>
              </a:spcAft>
            </a:pPr>
            <a:r>
              <a:rPr lang="en-AU" sz="2400" b="1" dirty="0">
                <a:solidFill>
                  <a:srgbClr val="7030A0"/>
                </a:solidFill>
                <a:latin typeface="Open Sans" panose="020B0606030504020204" pitchFamily="34" charset="0"/>
                <a:ea typeface="Calibri" panose="020F0502020204030204" pitchFamily="34" charset="0"/>
                <a:cs typeface="Times New Roman" panose="02020603050405020304" pitchFamily="18" charset="0"/>
              </a:rPr>
              <a:t>SMS Assessment Item </a:t>
            </a:r>
            <a:r>
              <a:rPr lang="en-AU" sz="24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is your assessment approved from your Learning Guide</a:t>
            </a:r>
            <a:endParaRPr lang="en-AU" sz="2400" b="1" dirty="0">
              <a:solidFill>
                <a:srgbClr val="7030A0"/>
              </a:solidFill>
              <a:latin typeface="Open Sans" panose="020B0606030504020204" pitchFamily="34" charset="0"/>
              <a:ea typeface="Calibri" panose="020F0502020204030204" pitchFamily="34" charset="0"/>
              <a:cs typeface="Times New Roman" panose="02020603050405020304" pitchFamily="18" charset="0"/>
            </a:endParaRPr>
          </a:p>
          <a:p>
            <a:pPr>
              <a:spcBef>
                <a:spcPts val="0"/>
              </a:spcBef>
              <a:spcAft>
                <a:spcPts val="800"/>
              </a:spcAft>
            </a:pPr>
            <a:r>
              <a:rPr lang="en-AU" sz="2400" b="1" dirty="0">
                <a:solidFill>
                  <a:srgbClr val="00682F"/>
                </a:solidFill>
                <a:latin typeface="Open Sans" panose="020B0606030504020204" pitchFamily="34" charset="0"/>
                <a:ea typeface="Calibri" panose="020F0502020204030204" pitchFamily="34" charset="0"/>
                <a:cs typeface="Times New Roman" panose="02020603050405020304" pitchFamily="18" charset="0"/>
              </a:rPr>
              <a:t>Out Of</a:t>
            </a:r>
            <a:r>
              <a:rPr lang="en-AU" sz="2400" dirty="0">
                <a:solidFill>
                  <a:srgbClr val="00682F"/>
                </a:solidFill>
                <a:latin typeface="Open Sans" panose="020B0606030504020204" pitchFamily="34" charset="0"/>
                <a:ea typeface="Calibri" panose="020F0502020204030204" pitchFamily="34" charset="0"/>
                <a:cs typeface="Times New Roman" panose="02020603050405020304" pitchFamily="18" charset="0"/>
              </a:rPr>
              <a:t> </a:t>
            </a:r>
            <a:r>
              <a:rPr lang="en-AU" sz="24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is your </a:t>
            </a:r>
            <a:r>
              <a:rPr lang="en-AU" sz="24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CURRENT</a:t>
            </a:r>
            <a:r>
              <a:rPr lang="en-AU" sz="24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Out of Mark </a:t>
            </a:r>
            <a:r>
              <a:rPr lang="en-AU" sz="24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NOT</a:t>
            </a:r>
            <a:r>
              <a:rPr lang="en-AU" sz="24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your </a:t>
            </a:r>
            <a:r>
              <a:rPr lang="en-AU" sz="24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ASSESSMENT WEIGHTING</a:t>
            </a:r>
          </a:p>
          <a:p>
            <a:pPr>
              <a:spcBef>
                <a:spcPts val="0"/>
              </a:spcBef>
              <a:spcAft>
                <a:spcPts val="800"/>
              </a:spcAft>
            </a:pPr>
            <a:r>
              <a:rPr lang="en-AU" sz="2400" b="1" dirty="0">
                <a:solidFill>
                  <a:srgbClr val="F20EED"/>
                </a:solidFill>
                <a:latin typeface="Open Sans" panose="020B0606030504020204" pitchFamily="34" charset="0"/>
                <a:ea typeface="Calibri" panose="020F0502020204030204" pitchFamily="34" charset="0"/>
                <a:cs typeface="Times New Roman" panose="02020603050405020304" pitchFamily="18" charset="0"/>
              </a:rPr>
              <a:t>Grade Centre Column </a:t>
            </a:r>
            <a:r>
              <a:rPr lang="en-AU" sz="2400" dirty="0">
                <a:solidFill>
                  <a:schemeClr val="tx1"/>
                </a:solidFill>
                <a:latin typeface="Open Sans" panose="020B0606030504020204" pitchFamily="34" charset="0"/>
                <a:ea typeface="Calibri" panose="020F0502020204030204" pitchFamily="34" charset="0"/>
                <a:cs typeface="Times New Roman" panose="02020603050405020304" pitchFamily="18" charset="0"/>
              </a:rPr>
              <a:t>is the assessment column to be mapped in vUWS</a:t>
            </a:r>
          </a:p>
          <a:p>
            <a:pPr marL="361942" indent="-361942">
              <a:spcBef>
                <a:spcPts val="0"/>
              </a:spcBef>
              <a:spcAft>
                <a:spcPts val="800"/>
              </a:spcAft>
            </a:pPr>
            <a:r>
              <a:rPr lang="en-AU" sz="2400" b="1" dirty="0">
                <a:solidFill>
                  <a:srgbClr val="0070C0"/>
                </a:solidFill>
                <a:latin typeface="Open Sans" panose="020B0606030504020204" pitchFamily="34" charset="0"/>
                <a:ea typeface="Calibri" panose="020F0502020204030204" pitchFamily="34" charset="0"/>
                <a:cs typeface="Times New Roman" panose="02020603050405020304" pitchFamily="18" charset="0"/>
              </a:rPr>
              <a:t>OUT OF</a:t>
            </a:r>
            <a:r>
              <a:rPr lang="en-AU" sz="24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AU"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MARK </a:t>
            </a:r>
            <a:r>
              <a:rPr lang="en-AU" sz="24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(Raw Marks) this section needs to be updated </a:t>
            </a:r>
            <a:r>
              <a:rPr lang="en-AU" sz="2400" b="1" dirty="0">
                <a:solidFill>
                  <a:srgbClr val="3A3537"/>
                </a:solidFill>
                <a:latin typeface="Open Sans" panose="020B0606030504020204" pitchFamily="34" charset="0"/>
                <a:ea typeface="Calibri" panose="020F0502020204030204" pitchFamily="34" charset="0"/>
                <a:cs typeface="Times New Roman" panose="02020603050405020304" pitchFamily="18" charset="0"/>
              </a:rPr>
              <a:t>IF</a:t>
            </a:r>
            <a:r>
              <a:rPr lang="en-AU" sz="2400" dirty="0">
                <a:solidFill>
                  <a:srgbClr val="3A3537"/>
                </a:solidFill>
                <a:latin typeface="Open Sans" panose="020B0606030504020204" pitchFamily="34" charset="0"/>
                <a:ea typeface="Calibri" panose="020F0502020204030204" pitchFamily="34" charset="0"/>
                <a:cs typeface="Times New Roman" panose="02020603050405020304" pitchFamily="18" charset="0"/>
              </a:rPr>
              <a:t> the points used to mark the assessment item has changed.</a:t>
            </a:r>
            <a:endParaRPr lang="en-AU" sz="3200" dirty="0">
              <a:solidFill>
                <a:srgbClr val="3A3537"/>
              </a:solidFill>
              <a:latin typeface="Open Sans" panose="020B0606030504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85384DB-662D-03A4-7041-FE2D7102928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5320" b="6874"/>
          <a:stretch/>
        </p:blipFill>
        <p:spPr bwMode="auto">
          <a:xfrm>
            <a:off x="305065" y="4113400"/>
            <a:ext cx="11581869" cy="265362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B0FDF22D-2194-F7B7-D12A-FFC258215E80}"/>
              </a:ext>
              <a:ext uri="{C183D7F6-B498-43B3-948B-1728B52AA6E4}">
                <adec:decorative xmlns:adec="http://schemas.microsoft.com/office/drawing/2017/decorative" val="1"/>
              </a:ext>
            </a:extLst>
          </p:cNvPr>
          <p:cNvSpPr/>
          <p:nvPr/>
        </p:nvSpPr>
        <p:spPr>
          <a:xfrm>
            <a:off x="3638683" y="4736932"/>
            <a:ext cx="1409700" cy="66674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Rectangle 5">
            <a:extLst>
              <a:ext uri="{FF2B5EF4-FFF2-40B4-BE49-F238E27FC236}">
                <a16:creationId xmlns:a16="http://schemas.microsoft.com/office/drawing/2014/main" id="{0C7D647C-0720-B0B7-EA4E-CC2BBEE4E5B9}"/>
              </a:ext>
              <a:ext uri="{C183D7F6-B498-43B3-948B-1728B52AA6E4}">
                <adec:decorative xmlns:adec="http://schemas.microsoft.com/office/drawing/2017/decorative" val="1"/>
              </a:ext>
            </a:extLst>
          </p:cNvPr>
          <p:cNvSpPr/>
          <p:nvPr/>
        </p:nvSpPr>
        <p:spPr>
          <a:xfrm>
            <a:off x="9820523" y="4160831"/>
            <a:ext cx="1866900" cy="66674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7" name="Rectangle 6">
            <a:extLst>
              <a:ext uri="{FF2B5EF4-FFF2-40B4-BE49-F238E27FC236}">
                <a16:creationId xmlns:a16="http://schemas.microsoft.com/office/drawing/2014/main" id="{3971C6CD-C2A4-4CEA-98F8-2143FE98C78F}"/>
              </a:ext>
              <a:ext uri="{C183D7F6-B498-43B3-948B-1728B52AA6E4}">
                <adec:decorative xmlns:adec="http://schemas.microsoft.com/office/drawing/2017/decorative" val="1"/>
              </a:ext>
            </a:extLst>
          </p:cNvPr>
          <p:cNvSpPr/>
          <p:nvPr/>
        </p:nvSpPr>
        <p:spPr>
          <a:xfrm>
            <a:off x="5048383" y="4160831"/>
            <a:ext cx="3059297" cy="666749"/>
          </a:xfrm>
          <a:prstGeom prst="rect">
            <a:avLst/>
          </a:prstGeom>
          <a:noFill/>
          <a:ln w="57150">
            <a:solidFill>
              <a:srgbClr val="F20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rgbClr val="F20EED"/>
              </a:solidFill>
            </a:endParaRPr>
          </a:p>
        </p:txBody>
      </p:sp>
      <p:sp>
        <p:nvSpPr>
          <p:cNvPr id="8" name="Rectangle 7">
            <a:extLst>
              <a:ext uri="{FF2B5EF4-FFF2-40B4-BE49-F238E27FC236}">
                <a16:creationId xmlns:a16="http://schemas.microsoft.com/office/drawing/2014/main" id="{002FE08B-014E-47F2-9F8C-D1ADA9A4417A}"/>
              </a:ext>
              <a:ext uri="{C183D7F6-B498-43B3-948B-1728B52AA6E4}">
                <adec:decorative xmlns:adec="http://schemas.microsoft.com/office/drawing/2017/decorative" val="1"/>
              </a:ext>
            </a:extLst>
          </p:cNvPr>
          <p:cNvSpPr/>
          <p:nvPr/>
        </p:nvSpPr>
        <p:spPr>
          <a:xfrm>
            <a:off x="521209" y="4171450"/>
            <a:ext cx="3059297" cy="66674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1" name="TextBox 10">
            <a:extLst>
              <a:ext uri="{FF2B5EF4-FFF2-40B4-BE49-F238E27FC236}">
                <a16:creationId xmlns:a16="http://schemas.microsoft.com/office/drawing/2014/main" id="{1E32EE49-A157-422E-82BD-71E1A59B3100}"/>
              </a:ext>
            </a:extLst>
          </p:cNvPr>
          <p:cNvSpPr txBox="1"/>
          <p:nvPr/>
        </p:nvSpPr>
        <p:spPr>
          <a:xfrm>
            <a:off x="521209" y="1116773"/>
            <a:ext cx="3368040" cy="584775"/>
          </a:xfrm>
          <a:prstGeom prst="rect">
            <a:avLst/>
          </a:prstGeom>
          <a:noFill/>
        </p:spPr>
        <p:txBody>
          <a:bodyPr wrap="square">
            <a:spAutoFit/>
          </a:bodyPr>
          <a:lstStyle/>
          <a:p>
            <a:r>
              <a:rPr lang="en-AU" sz="3200" b="1" dirty="0"/>
              <a:t>Before Changes:</a:t>
            </a:r>
            <a:endParaRPr lang="en-AU" sz="3200" dirty="0"/>
          </a:p>
        </p:txBody>
      </p:sp>
    </p:spTree>
    <p:extLst>
      <p:ext uri="{BB962C8B-B14F-4D97-AF65-F5344CB8AC3E}">
        <p14:creationId xmlns:p14="http://schemas.microsoft.com/office/powerpoint/2010/main" val="3566005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DAD60127A5C4E9E419CAD66163B9A" ma:contentTypeVersion="13" ma:contentTypeDescription="Create a new document." ma:contentTypeScope="" ma:versionID="6a36b9672abd829a64cff32799cfdd66">
  <xsd:schema xmlns:xsd="http://www.w3.org/2001/XMLSchema" xmlns:xs="http://www.w3.org/2001/XMLSchema" xmlns:p="http://schemas.microsoft.com/office/2006/metadata/properties" xmlns:ns2="7d20f063-1ce4-4dc5-9879-81ba80df8e07" xmlns:ns3="3b781f18-4a68-4b94-867e-9083c9b0533a" targetNamespace="http://schemas.microsoft.com/office/2006/metadata/properties" ma:root="true" ma:fieldsID="c50c1a22662133c9b93f4680eb36f63a" ns2:_="" ns3:_="">
    <xsd:import namespace="7d20f063-1ce4-4dc5-9879-81ba80df8e07"/>
    <xsd:import namespace="3b781f18-4a68-4b94-867e-9083c9b05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0f063-1ce4-4dc5-9879-81ba80df8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aae0d8a-8891-48d9-ad2b-bad3da6b59e2"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781f18-4a68-4b94-867e-9083c9b053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260e742-9817-44e7-b6af-46a7b1052e0f}" ma:internalName="TaxCatchAll" ma:showField="CatchAllData" ma:web="3b781f18-4a68-4b94-867e-9083c9b05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b781f18-4a68-4b94-867e-9083c9b0533a" xsi:nil="true"/>
    <lcf76f155ced4ddcb4097134ff3c332f xmlns="7d20f063-1ce4-4dc5-9879-81ba80df8e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D3C41D-9505-4CDD-883A-DCF6A6C98656}">
  <ds:schemaRefs>
    <ds:schemaRef ds:uri="http://schemas.microsoft.com/sharepoint/v3/contenttype/forms"/>
  </ds:schemaRefs>
</ds:datastoreItem>
</file>

<file path=customXml/itemProps2.xml><?xml version="1.0" encoding="utf-8"?>
<ds:datastoreItem xmlns:ds="http://schemas.openxmlformats.org/officeDocument/2006/customXml" ds:itemID="{01051171-96DB-4BA1-B1B4-7AD33B014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20f063-1ce4-4dc5-9879-81ba80df8e07"/>
    <ds:schemaRef ds:uri="3b781f18-4a68-4b94-867e-9083c9b05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D8085F-E1ED-4B6A-AA52-9E9DAEE77C68}">
  <ds:schemaRefs>
    <ds:schemaRef ds:uri="http://schemas.microsoft.com/office/2006/metadata/properties"/>
    <ds:schemaRef ds:uri="http://schemas.microsoft.com/office/infopath/2007/PartnerControls"/>
    <ds:schemaRef ds:uri="6a7e7065-82f1-4b73-b0d2-d420dd51b77c"/>
    <ds:schemaRef ds:uri="3b781f18-4a68-4b94-867e-9083c9b0533a"/>
    <ds:schemaRef ds:uri="7d20f063-1ce4-4dc5-9879-81ba80df8e07"/>
  </ds:schemaRefs>
</ds:datastoreItem>
</file>

<file path=docProps/app.xml><?xml version="1.0" encoding="utf-8"?>
<Properties xmlns="http://schemas.openxmlformats.org/officeDocument/2006/extended-properties" xmlns:vt="http://schemas.openxmlformats.org/officeDocument/2006/docPropsVTypes">
  <Template/>
  <TotalTime>6587</TotalTime>
  <Words>3956</Words>
  <Application>Microsoft Office PowerPoint</Application>
  <PresentationFormat>Widescreen</PresentationFormat>
  <Paragraphs>349</Paragraphs>
  <Slides>29</Slides>
  <Notes>29</Notes>
  <HiddenSlides>10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29</vt:i4>
      </vt:variant>
    </vt:vector>
  </HeadingPairs>
  <TitlesOfParts>
    <vt:vector size="47" baseType="lpstr">
      <vt:lpstr>Arial</vt:lpstr>
      <vt:lpstr>Calibri</vt:lpstr>
      <vt:lpstr>Calibri Light</vt:lpstr>
      <vt:lpstr>Chronicle Text G1</vt:lpstr>
      <vt:lpstr>Chronicle Text G1 Roman</vt:lpstr>
      <vt:lpstr>Cronicle</vt:lpstr>
      <vt:lpstr>Gotham Narrow</vt:lpstr>
      <vt:lpstr>Gotham Narrow Bold</vt:lpstr>
      <vt:lpstr>Gotham Narrow Book</vt:lpstr>
      <vt:lpstr>Gotham Narrow Light</vt:lpstr>
      <vt:lpstr>GothamNarrow-Book</vt:lpstr>
      <vt:lpstr>GothamNarrow-Medium</vt:lpstr>
      <vt:lpstr>H5PDroidSans</vt:lpstr>
      <vt:lpstr>Helvetica Light</vt:lpstr>
      <vt:lpstr>inherit</vt:lpstr>
      <vt:lpstr>Open Sans</vt:lpstr>
      <vt:lpstr>Wingdings</vt:lpstr>
      <vt:lpstr>Office Theme</vt:lpstr>
      <vt:lpstr>Preparing your Grade Centre for Mark Transfer to Banner/SMS</vt:lpstr>
      <vt:lpstr>PowerPoint Presentation</vt:lpstr>
      <vt:lpstr>PowerPoint Presentation</vt:lpstr>
      <vt:lpstr>Welcome!</vt:lpstr>
      <vt:lpstr>Go to Live Demo   </vt:lpstr>
      <vt:lpstr>Calculate as Running Total: Yes</vt:lpstr>
      <vt:lpstr>Calculate as Running Total: No</vt:lpstr>
      <vt:lpstr>Back to Live Demo   </vt:lpstr>
      <vt:lpstr>Break down of each column </vt:lpstr>
      <vt:lpstr>SMS Assessment Item</vt:lpstr>
      <vt:lpstr>Grade Centre Column</vt:lpstr>
      <vt:lpstr>Grade Centre Column</vt:lpstr>
      <vt:lpstr>Out of Mark</vt:lpstr>
      <vt:lpstr>After Changes</vt:lpstr>
      <vt:lpstr>Submitting Results</vt:lpstr>
      <vt:lpstr>Back to Live Demo   </vt:lpstr>
      <vt:lpstr>Assessment Item Data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 </vt:lpstr>
      <vt:lpstr>Tell us what you think!</vt:lpstr>
      <vt:lpstr>End </vt:lpstr>
    </vt:vector>
  </TitlesOfParts>
  <Company>Western Sydney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Noshir Bulsara</dc:creator>
  <cp:lastModifiedBy>Robert Ycasiano</cp:lastModifiedBy>
  <cp:revision>206</cp:revision>
  <dcterms:created xsi:type="dcterms:W3CDTF">2020-01-17T03:03:51Z</dcterms:created>
  <dcterms:modified xsi:type="dcterms:W3CDTF">2022-11-07T06:06:00Z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0x0101005D0DAD60127A5C4E9E419CAD66163B9A</vt:lpwstr>
  </property>
</Properties>
</file>