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4"/>
  </p:sldMasterIdLst>
  <p:notesMasterIdLst>
    <p:notesMasterId r:id="rId34"/>
  </p:notesMasterIdLst>
  <p:sldIdLst>
    <p:sldId id="263" r:id="rId5"/>
    <p:sldId id="418" r:id="rId6"/>
    <p:sldId id="448" r:id="rId7"/>
    <p:sldId id="352" r:id="rId8"/>
    <p:sldId id="497" r:id="rId9"/>
    <p:sldId id="451" r:id="rId10"/>
    <p:sldId id="455" r:id="rId11"/>
    <p:sldId id="480" r:id="rId12"/>
    <p:sldId id="481" r:id="rId13"/>
    <p:sldId id="482" r:id="rId14"/>
    <p:sldId id="496" r:id="rId15"/>
    <p:sldId id="452" r:id="rId16"/>
    <p:sldId id="456" r:id="rId17"/>
    <p:sldId id="486" r:id="rId18"/>
    <p:sldId id="490" r:id="rId19"/>
    <p:sldId id="487" r:id="rId20"/>
    <p:sldId id="491" r:id="rId21"/>
    <p:sldId id="483" r:id="rId22"/>
    <p:sldId id="493" r:id="rId23"/>
    <p:sldId id="484" r:id="rId24"/>
    <p:sldId id="488" r:id="rId25"/>
    <p:sldId id="495" r:id="rId26"/>
    <p:sldId id="485" r:id="rId27"/>
    <p:sldId id="498" r:id="rId28"/>
    <p:sldId id="489" r:id="rId29"/>
    <p:sldId id="499" r:id="rId30"/>
    <p:sldId id="450" r:id="rId31"/>
    <p:sldId id="351" r:id="rId32"/>
    <p:sldId id="500" r:id="rId33"/>
  </p:sldIdLst>
  <p:sldSz cx="24384000" cy="13716000"/>
  <p:notesSz cx="6858000" cy="9144000"/>
  <p:embeddedFontLst>
    <p:embeddedFont>
      <p:font typeface="Open Sans Semibold" panose="020B0604020202020204" charset="0"/>
      <p:bold r:id="rId35"/>
      <p:boldItalic r:id="rId36"/>
    </p:embeddedFont>
    <p:embeddedFont>
      <p:font typeface="Gotham Narrow Bold" pitchFamily="50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 Light" panose="020B0604020202020204" charset="0"/>
      <p:regular r:id="rId42"/>
      <p:italic r:id="rId43"/>
    </p:embeddedFont>
  </p:embeddedFontLst>
  <p:custDataLst>
    <p:tags r:id="rId4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9pPr>
  </p:defaultTextStyle>
  <p:extLst>
    <p:ext uri="{521415D9-36F7-43E2-AB2F-B90AF26B5E84}">
      <p14:sectionLst xmlns:p14="http://schemas.microsoft.com/office/powerpoint/2010/main">
        <p14:section name="Default Section" id="{3F0BDFD8-B921-49BE-8773-E35FD6D382A4}">
          <p14:sldIdLst>
            <p14:sldId id="263"/>
            <p14:sldId id="418"/>
            <p14:sldId id="448"/>
            <p14:sldId id="352"/>
            <p14:sldId id="497"/>
            <p14:sldId id="451"/>
            <p14:sldId id="455"/>
            <p14:sldId id="480"/>
            <p14:sldId id="481"/>
            <p14:sldId id="482"/>
            <p14:sldId id="496"/>
            <p14:sldId id="452"/>
            <p14:sldId id="456"/>
            <p14:sldId id="486"/>
            <p14:sldId id="490"/>
            <p14:sldId id="487"/>
            <p14:sldId id="491"/>
            <p14:sldId id="483"/>
            <p14:sldId id="493"/>
            <p14:sldId id="484"/>
            <p14:sldId id="488"/>
            <p14:sldId id="495"/>
            <p14:sldId id="485"/>
            <p14:sldId id="498"/>
            <p14:sldId id="489"/>
            <p14:sldId id="499"/>
            <p14:sldId id="450"/>
            <p14:sldId id="351"/>
            <p14:sldId id="500"/>
          </p14:sldIdLst>
        </p14:section>
        <p14:section name="Untitled Section" id="{25CD5710-F92E-4849-AC0E-65D46A2477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Heckenberg" initials="KH" lastIdx="12" clrIdx="0"/>
  <p:cmAuthor id="2" name="Kim Vincent" initials="KV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6F5F3"/>
    <a:srgbClr val="272727"/>
    <a:srgbClr val="717175"/>
    <a:srgbClr val="F0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67791" autoAdjust="0"/>
  </p:normalViewPr>
  <p:slideViewPr>
    <p:cSldViewPr snapToGrid="0">
      <p:cViewPr varScale="1">
        <p:scale>
          <a:sx n="39" d="100"/>
          <a:sy n="39" d="100"/>
        </p:scale>
        <p:origin x="1794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0537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rnsydney.edu.au/digital_futures/dft/services_and_resources/Learning_Futures_Online_Workshop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608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37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37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Calibri"/>
                <a:cs typeface="Calibri"/>
              </a:rPr>
              <a:t>	-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046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2200" b="1" i="0" cap="all" dirty="0" smtClean="0">
              <a:effectLst/>
              <a:latin typeface="Helvetica Neue"/>
              <a:sym typeface="Helvetica Neue"/>
            </a:endParaRPr>
          </a:p>
          <a:p>
            <a:endParaRPr lang="en-AU" sz="2200" b="1" i="0" cap="all" dirty="0" smtClean="0">
              <a:effectLst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1131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FD</a:t>
            </a:r>
          </a:p>
        </p:txBody>
      </p:sp>
    </p:spTree>
    <p:extLst>
      <p:ext uri="{BB962C8B-B14F-4D97-AF65-F5344CB8AC3E}">
        <p14:creationId xmlns:p14="http://schemas.microsoft.com/office/powerpoint/2010/main" val="202854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188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039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970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FD</a:t>
            </a:r>
          </a:p>
        </p:txBody>
      </p:sp>
    </p:spTree>
    <p:extLst>
      <p:ext uri="{BB962C8B-B14F-4D97-AF65-F5344CB8AC3E}">
        <p14:creationId xmlns:p14="http://schemas.microsoft.com/office/powerpoint/2010/main" val="1973170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49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81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153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927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E53EB-F8DD-4B10-99BA-F5F230C0F29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35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23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kern="12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https://bit.ly/2Sk7Pmh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60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57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Once they have submitted their quiz</a:t>
            </a:r>
            <a:r>
              <a:rPr lang="en-US" baseline="0" dirty="0" smtClean="0">
                <a:latin typeface="Calibri"/>
                <a:cs typeface="Calibri"/>
              </a:rPr>
              <a:t> they will see this summary. 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44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FD</a:t>
            </a:r>
          </a:p>
        </p:txBody>
      </p:sp>
    </p:spTree>
    <p:extLst>
      <p:ext uri="{BB962C8B-B14F-4D97-AF65-F5344CB8AC3E}">
        <p14:creationId xmlns:p14="http://schemas.microsoft.com/office/powerpoint/2010/main" val="358073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75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860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, cop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31BA4-BA99-4283-B1C7-9D2B525E2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0150" y="0"/>
            <a:ext cx="7943850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FC75B-A247-41A1-8679-037E564D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2279414"/>
            <a:ext cx="13035478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2AD21-9101-4B3E-BC36-A9F2F60DA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8417E-0465-4675-A3F0-F95E7D289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5526706"/>
            <a:ext cx="13035478" cy="6658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039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10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563994" y="635695"/>
            <a:ext cx="769506" cy="846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5485720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8552035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1618350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684665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17750979" y="4208694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5"/>
          </p:nvPr>
        </p:nvSpPr>
        <p:spPr>
          <a:xfrm>
            <a:off x="5485720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8552035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17"/>
          </p:nvPr>
        </p:nvSpPr>
        <p:spPr>
          <a:xfrm>
            <a:off x="11618350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684665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19"/>
          </p:nvPr>
        </p:nvSpPr>
        <p:spPr>
          <a:xfrm>
            <a:off x="17750979" y="7246162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000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no number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191341" y="46686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1072496" y="4625484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953651" y="46254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1843D86-4D5A-45D6-938B-73E1652140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23578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48475-74A4-4DE5-9FCB-72284FABD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Полилиния 20">
            <a:extLst>
              <a:ext uri="{FF2B5EF4-FFF2-40B4-BE49-F238E27FC236}">
                <a16:creationId xmlns:a16="http://schemas.microsoft.com/office/drawing/2014/main" id="{6F437F2E-D361-4EED-9862-BBE91B9C4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388" y="1102664"/>
            <a:ext cx="9268612" cy="11658458"/>
          </a:xfrm>
          <a:custGeom>
            <a:avLst/>
            <a:gdLst>
              <a:gd name="connsiteX0" fmla="*/ 5165309 w 9268612"/>
              <a:gd name="connsiteY0" fmla="*/ 0 h 11658458"/>
              <a:gd name="connsiteX1" fmla="*/ 7141083 w 9268612"/>
              <a:gd name="connsiteY1" fmla="*/ 0 h 11658458"/>
              <a:gd name="connsiteX2" fmla="*/ 7141083 w 9268612"/>
              <a:gd name="connsiteY2" fmla="*/ 1585544 h 11658458"/>
              <a:gd name="connsiteX3" fmla="*/ 9268612 w 9268612"/>
              <a:gd name="connsiteY3" fmla="*/ 1585544 h 11658458"/>
              <a:gd name="connsiteX4" fmla="*/ 9268612 w 9268612"/>
              <a:gd name="connsiteY4" fmla="*/ 4196982 h 11658458"/>
              <a:gd name="connsiteX5" fmla="*/ 8330400 w 9268612"/>
              <a:gd name="connsiteY5" fmla="*/ 4196982 h 11658458"/>
              <a:gd name="connsiteX6" fmla="*/ 8330400 w 9268612"/>
              <a:gd name="connsiteY6" fmla="*/ 9500819 h 11658458"/>
              <a:gd name="connsiteX7" fmla="*/ 2609850 w 9268612"/>
              <a:gd name="connsiteY7" fmla="*/ 9500819 h 11658458"/>
              <a:gd name="connsiteX8" fmla="*/ 2609850 w 9268612"/>
              <a:gd name="connsiteY8" fmla="*/ 10350363 h 11658458"/>
              <a:gd name="connsiteX9" fmla="*/ 3263500 w 9268612"/>
              <a:gd name="connsiteY9" fmla="*/ 10350363 h 11658458"/>
              <a:gd name="connsiteX10" fmla="*/ 3263500 w 9268612"/>
              <a:gd name="connsiteY10" fmla="*/ 11658458 h 11658458"/>
              <a:gd name="connsiteX11" fmla="*/ 1956200 w 9268612"/>
              <a:gd name="connsiteY11" fmla="*/ 11658458 h 11658458"/>
              <a:gd name="connsiteX12" fmla="*/ 1956200 w 9268612"/>
              <a:gd name="connsiteY12" fmla="*/ 10806538 h 11658458"/>
              <a:gd name="connsiteX13" fmla="*/ 0 w 9268612"/>
              <a:gd name="connsiteY13" fmla="*/ 10806538 h 11658458"/>
              <a:gd name="connsiteX14" fmla="*/ 0 w 9268612"/>
              <a:gd name="connsiteY14" fmla="*/ 8195100 h 11658458"/>
              <a:gd name="connsiteX15" fmla="*/ 1459700 w 9268612"/>
              <a:gd name="connsiteY15" fmla="*/ 8195100 h 11658458"/>
              <a:gd name="connsiteX16" fmla="*/ 1459700 w 9268612"/>
              <a:gd name="connsiteY16" fmla="*/ 2604720 h 11658458"/>
              <a:gd name="connsiteX17" fmla="*/ 6658762 w 9268612"/>
              <a:gd name="connsiteY17" fmla="*/ 2604720 h 11658458"/>
              <a:gd name="connsiteX18" fmla="*/ 6658762 w 9268612"/>
              <a:gd name="connsiteY18" fmla="*/ 1976976 h 11658458"/>
              <a:gd name="connsiteX19" fmla="*/ 5165309 w 9268612"/>
              <a:gd name="connsiteY19" fmla="*/ 1976976 h 1165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8612" h="11658458">
                <a:moveTo>
                  <a:pt x="5165309" y="0"/>
                </a:moveTo>
                <a:lnTo>
                  <a:pt x="7141083" y="0"/>
                </a:lnTo>
                <a:lnTo>
                  <a:pt x="7141083" y="1585544"/>
                </a:lnTo>
                <a:lnTo>
                  <a:pt x="9268612" y="1585544"/>
                </a:lnTo>
                <a:lnTo>
                  <a:pt x="9268612" y="4196982"/>
                </a:lnTo>
                <a:lnTo>
                  <a:pt x="8330400" y="4196982"/>
                </a:lnTo>
                <a:lnTo>
                  <a:pt x="8330400" y="9500819"/>
                </a:lnTo>
                <a:lnTo>
                  <a:pt x="2609850" y="9500819"/>
                </a:lnTo>
                <a:lnTo>
                  <a:pt x="2609850" y="10350363"/>
                </a:lnTo>
                <a:lnTo>
                  <a:pt x="3263500" y="10350363"/>
                </a:lnTo>
                <a:lnTo>
                  <a:pt x="3263500" y="11658458"/>
                </a:lnTo>
                <a:lnTo>
                  <a:pt x="1956200" y="11658458"/>
                </a:lnTo>
                <a:lnTo>
                  <a:pt x="1956200" y="10806538"/>
                </a:lnTo>
                <a:lnTo>
                  <a:pt x="0" y="10806538"/>
                </a:lnTo>
                <a:lnTo>
                  <a:pt x="0" y="8195100"/>
                </a:lnTo>
                <a:lnTo>
                  <a:pt x="1459700" y="8195100"/>
                </a:lnTo>
                <a:lnTo>
                  <a:pt x="1459700" y="2604720"/>
                </a:lnTo>
                <a:lnTo>
                  <a:pt x="6658762" y="2604720"/>
                </a:lnTo>
                <a:lnTo>
                  <a:pt x="6658762" y="1976976"/>
                </a:lnTo>
                <a:lnTo>
                  <a:pt x="5165309" y="1976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74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7628" y="3403601"/>
            <a:ext cx="10369549" cy="8991602"/>
          </a:xfrm>
        </p:spPr>
        <p:txBody>
          <a:bodyPr anchor="t">
            <a:noAutofit/>
          </a:bodyPr>
          <a:lstStyle>
            <a:lvl1pPr algn="l">
              <a:lnSpc>
                <a:spcPts val="9750"/>
              </a:lnSpc>
              <a:defRPr sz="975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347" y="777828"/>
            <a:ext cx="3215984" cy="10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A418-BB22-47EB-B0E2-C164ECBFB4A3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2AD-37F6-4024-9C0D-3BA7187DC9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91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py &amp; 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0B53-7D79-4EAE-AC87-2B17FAEF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725" y="2198225"/>
            <a:ext cx="8262231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FB954A35-47E9-4D6A-BED8-57123349D7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5427" y="667941"/>
            <a:ext cx="10356573" cy="12276495"/>
          </a:xfrm>
          <a:solidFill>
            <a:schemeClr val="bg1">
              <a:lumMod val="85000"/>
            </a:schemeClr>
          </a:solidFill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3D9094-23F5-42AF-9545-C93C338A4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52341" y="6593304"/>
            <a:ext cx="8235195" cy="6351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92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py &amp;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D149E-E971-416F-BC27-CD21AFA51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1F03DD34-7D81-48AB-A09A-CC4E0707C0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72489" y="667941"/>
            <a:ext cx="10356573" cy="12276495"/>
          </a:xfrm>
          <a:solidFill>
            <a:schemeClr val="bg1">
              <a:lumMod val="85000"/>
            </a:schemeClr>
          </a:solid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A9EEAB-7A05-4174-8E65-319F7A19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2279414"/>
            <a:ext cx="9290565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6CB2508-FAF2-4BB9-85CF-E4EACBDD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6689558"/>
            <a:ext cx="9290565" cy="5496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065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944666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1"/>
          </p:nvPr>
        </p:nvSpPr>
        <p:spPr>
          <a:xfrm>
            <a:off x="7468372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2"/>
          </p:nvPr>
        </p:nvSpPr>
        <p:spPr>
          <a:xfrm>
            <a:off x="10992078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515784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4"/>
          </p:nvPr>
        </p:nvSpPr>
        <p:spPr>
          <a:xfrm>
            <a:off x="18039489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5"/>
          </p:nvPr>
        </p:nvSpPr>
        <p:spPr>
          <a:xfrm>
            <a:off x="3944666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7468372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7"/>
          </p:nvPr>
        </p:nvSpPr>
        <p:spPr>
          <a:xfrm>
            <a:off x="10992078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515784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8039489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59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_no number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191341" y="46686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1072496" y="4625484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953651" y="46254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hape 26">
            <a:extLst>
              <a:ext uri="{FF2B5EF4-FFF2-40B4-BE49-F238E27FC236}">
                <a16:creationId xmlns:a16="http://schemas.microsoft.com/office/drawing/2014/main" id="{25E3241C-F0A3-4E66-92DA-56D9002B24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95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47191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>
            <a:spLocks noGrp="1"/>
          </p:cNvSpPr>
          <p:nvPr>
            <p:ph type="pic" sz="quarter" idx="13"/>
          </p:nvPr>
        </p:nvSpPr>
        <p:spPr>
          <a:xfrm>
            <a:off x="2923388" y="1102664"/>
            <a:ext cx="9268612" cy="11658458"/>
          </a:xfrm>
          <a:custGeom>
            <a:avLst/>
            <a:gdLst>
              <a:gd name="connsiteX0" fmla="*/ 5165309 w 9268612"/>
              <a:gd name="connsiteY0" fmla="*/ 0 h 11658458"/>
              <a:gd name="connsiteX1" fmla="*/ 7141083 w 9268612"/>
              <a:gd name="connsiteY1" fmla="*/ 0 h 11658458"/>
              <a:gd name="connsiteX2" fmla="*/ 7141083 w 9268612"/>
              <a:gd name="connsiteY2" fmla="*/ 1585544 h 11658458"/>
              <a:gd name="connsiteX3" fmla="*/ 9268612 w 9268612"/>
              <a:gd name="connsiteY3" fmla="*/ 1585544 h 11658458"/>
              <a:gd name="connsiteX4" fmla="*/ 9268612 w 9268612"/>
              <a:gd name="connsiteY4" fmla="*/ 4196982 h 11658458"/>
              <a:gd name="connsiteX5" fmla="*/ 8330400 w 9268612"/>
              <a:gd name="connsiteY5" fmla="*/ 4196982 h 11658458"/>
              <a:gd name="connsiteX6" fmla="*/ 8330400 w 9268612"/>
              <a:gd name="connsiteY6" fmla="*/ 9500819 h 11658458"/>
              <a:gd name="connsiteX7" fmla="*/ 2609850 w 9268612"/>
              <a:gd name="connsiteY7" fmla="*/ 9500819 h 11658458"/>
              <a:gd name="connsiteX8" fmla="*/ 2609850 w 9268612"/>
              <a:gd name="connsiteY8" fmla="*/ 10350363 h 11658458"/>
              <a:gd name="connsiteX9" fmla="*/ 3263500 w 9268612"/>
              <a:gd name="connsiteY9" fmla="*/ 10350363 h 11658458"/>
              <a:gd name="connsiteX10" fmla="*/ 3263500 w 9268612"/>
              <a:gd name="connsiteY10" fmla="*/ 11658458 h 11658458"/>
              <a:gd name="connsiteX11" fmla="*/ 1956200 w 9268612"/>
              <a:gd name="connsiteY11" fmla="*/ 11658458 h 11658458"/>
              <a:gd name="connsiteX12" fmla="*/ 1956200 w 9268612"/>
              <a:gd name="connsiteY12" fmla="*/ 10806538 h 11658458"/>
              <a:gd name="connsiteX13" fmla="*/ 0 w 9268612"/>
              <a:gd name="connsiteY13" fmla="*/ 10806538 h 11658458"/>
              <a:gd name="connsiteX14" fmla="*/ 0 w 9268612"/>
              <a:gd name="connsiteY14" fmla="*/ 8195100 h 11658458"/>
              <a:gd name="connsiteX15" fmla="*/ 1459700 w 9268612"/>
              <a:gd name="connsiteY15" fmla="*/ 8195100 h 11658458"/>
              <a:gd name="connsiteX16" fmla="*/ 1459700 w 9268612"/>
              <a:gd name="connsiteY16" fmla="*/ 2604720 h 11658458"/>
              <a:gd name="connsiteX17" fmla="*/ 6658762 w 9268612"/>
              <a:gd name="connsiteY17" fmla="*/ 2604720 h 11658458"/>
              <a:gd name="connsiteX18" fmla="*/ 6658762 w 9268612"/>
              <a:gd name="connsiteY18" fmla="*/ 1976976 h 11658458"/>
              <a:gd name="connsiteX19" fmla="*/ 5165309 w 9268612"/>
              <a:gd name="connsiteY19" fmla="*/ 1976976 h 1165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8612" h="11658458">
                <a:moveTo>
                  <a:pt x="5165309" y="0"/>
                </a:moveTo>
                <a:lnTo>
                  <a:pt x="7141083" y="0"/>
                </a:lnTo>
                <a:lnTo>
                  <a:pt x="7141083" y="1585544"/>
                </a:lnTo>
                <a:lnTo>
                  <a:pt x="9268612" y="1585544"/>
                </a:lnTo>
                <a:lnTo>
                  <a:pt x="9268612" y="4196982"/>
                </a:lnTo>
                <a:lnTo>
                  <a:pt x="8330400" y="4196982"/>
                </a:lnTo>
                <a:lnTo>
                  <a:pt x="8330400" y="9500819"/>
                </a:lnTo>
                <a:lnTo>
                  <a:pt x="2609850" y="9500819"/>
                </a:lnTo>
                <a:lnTo>
                  <a:pt x="2609850" y="10350363"/>
                </a:lnTo>
                <a:lnTo>
                  <a:pt x="3263500" y="10350363"/>
                </a:lnTo>
                <a:lnTo>
                  <a:pt x="3263500" y="11658458"/>
                </a:lnTo>
                <a:lnTo>
                  <a:pt x="1956200" y="11658458"/>
                </a:lnTo>
                <a:lnTo>
                  <a:pt x="1956200" y="10806538"/>
                </a:lnTo>
                <a:lnTo>
                  <a:pt x="0" y="10806538"/>
                </a:lnTo>
                <a:lnTo>
                  <a:pt x="0" y="8195100"/>
                </a:lnTo>
                <a:lnTo>
                  <a:pt x="1459700" y="8195100"/>
                </a:lnTo>
                <a:lnTo>
                  <a:pt x="1459700" y="2604720"/>
                </a:lnTo>
                <a:lnTo>
                  <a:pt x="6658762" y="2604720"/>
                </a:lnTo>
                <a:lnTo>
                  <a:pt x="6658762" y="1976976"/>
                </a:lnTo>
                <a:lnTo>
                  <a:pt x="5165309" y="1976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4073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Полилиния 12"/>
          <p:cNvSpPr>
            <a:spLocks noGrp="1"/>
          </p:cNvSpPr>
          <p:nvPr>
            <p:ph type="pic" sz="quarter" idx="14"/>
          </p:nvPr>
        </p:nvSpPr>
        <p:spPr>
          <a:xfrm>
            <a:off x="12917201" y="-26126"/>
            <a:ext cx="9969194" cy="13763703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413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43EEC9-1CCE-4714-99B3-5D428CFEF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1369" y="0"/>
            <a:ext cx="12432631" cy="13716000"/>
          </a:xfrm>
          <a:custGeom>
            <a:avLst/>
            <a:gdLst>
              <a:gd name="connsiteX0" fmla="*/ 3616776 w 12432631"/>
              <a:gd name="connsiteY0" fmla="*/ 5809023 h 13716000"/>
              <a:gd name="connsiteX1" fmla="*/ 3616776 w 12432631"/>
              <a:gd name="connsiteY1" fmla="*/ 7416241 h 13716000"/>
              <a:gd name="connsiteX2" fmla="*/ 2009558 w 12432631"/>
              <a:gd name="connsiteY2" fmla="*/ 7416241 h 13716000"/>
              <a:gd name="connsiteX3" fmla="*/ 12432631 w 12432631"/>
              <a:gd name="connsiteY3" fmla="*/ 0 h 13716000"/>
              <a:gd name="connsiteX4" fmla="*/ 12432631 w 12432631"/>
              <a:gd name="connsiteY4" fmla="*/ 13716000 h 13716000"/>
              <a:gd name="connsiteX5" fmla="*/ 240631 w 12432631"/>
              <a:gd name="connsiteY5" fmla="*/ 13716000 h 13716000"/>
              <a:gd name="connsiteX6" fmla="*/ 2910258 w 12432631"/>
              <a:gd name="connsiteY6" fmla="*/ 10712670 h 13716000"/>
              <a:gd name="connsiteX7" fmla="*/ 0 w 12432631"/>
              <a:gd name="connsiteY7" fmla="*/ 10712670 h 13716000"/>
              <a:gd name="connsiteX8" fmla="*/ 0 w 12432631"/>
              <a:gd name="connsiteY8" fmla="*/ 6947219 h 13716000"/>
              <a:gd name="connsiteX9" fmla="*/ 3312702 w 12432631"/>
              <a:gd name="connsiteY9" fmla="*/ 1025992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2631" h="13716000">
                <a:moveTo>
                  <a:pt x="3616776" y="5809023"/>
                </a:moveTo>
                <a:lnTo>
                  <a:pt x="3616776" y="7416241"/>
                </a:lnTo>
                <a:lnTo>
                  <a:pt x="2009558" y="7416241"/>
                </a:lnTo>
                <a:close/>
                <a:moveTo>
                  <a:pt x="12432631" y="0"/>
                </a:moveTo>
                <a:lnTo>
                  <a:pt x="12432631" y="13716000"/>
                </a:lnTo>
                <a:lnTo>
                  <a:pt x="240631" y="13716000"/>
                </a:lnTo>
                <a:lnTo>
                  <a:pt x="2910258" y="10712670"/>
                </a:lnTo>
                <a:lnTo>
                  <a:pt x="0" y="10712670"/>
                </a:lnTo>
                <a:lnTo>
                  <a:pt x="0" y="6947219"/>
                </a:lnTo>
                <a:lnTo>
                  <a:pt x="3312702" y="10259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C5B0A-8555-471A-94FA-951D8C9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620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, copy &amp; image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31BA4-BA99-4283-B1C7-9D2B525E2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0150" y="0"/>
            <a:ext cx="7943850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FC75B-A247-41A1-8679-037E564D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1689100"/>
            <a:ext cx="13035478" cy="276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2AD21-9101-4B3E-BC36-A9F2F60DA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270" y="607363"/>
            <a:ext cx="873356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8417E-0465-4675-A3F0-F95E7D289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5526706"/>
            <a:ext cx="13035478" cy="6658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850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901435" y="1655053"/>
            <a:ext cx="16482720" cy="25250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b" anchorCtr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947579" y="5457372"/>
            <a:ext cx="19809185" cy="61919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0788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+mj-lt"/>
          <a:ea typeface="Bebas"/>
          <a:cs typeface="Bebas"/>
          <a:sym typeface="Bebas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0039">
          <p15:clr>
            <a:srgbClr val="F26B43"/>
          </p15:clr>
        </p15:guide>
        <p15:guide id="3" pos="5321">
          <p15:clr>
            <a:srgbClr val="F26B43"/>
          </p15:clr>
        </p15:guide>
        <p15:guide id="4" pos="10356">
          <p15:clr>
            <a:srgbClr val="F26B43"/>
          </p15:clr>
        </p15:guide>
        <p15:guide id="5" pos="5004">
          <p15:clr>
            <a:srgbClr val="F26B43"/>
          </p15:clr>
        </p15:guide>
        <p15:guide id="6" pos="264">
          <p15:clr>
            <a:srgbClr val="F26B43"/>
          </p15:clr>
        </p15:guide>
        <p15:guide id="7" pos="15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pn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mp"/><Relationship Id="rId3" Type="http://schemas.openxmlformats.org/officeDocument/2006/relationships/hyperlink" Target="https://www.westernsydney.edu.au/digital_futures/dft/services_and_resources/Learning_Futures_Online_Workshops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learning@westernsydney.edu.au" TargetMode="External"/><Relationship Id="rId5" Type="http://schemas.openxmlformats.org/officeDocument/2006/relationships/hyperlink" Target="mailto:DFT@westernsydney.edu.au" TargetMode="External"/><Relationship Id="rId4" Type="http://schemas.openxmlformats.org/officeDocument/2006/relationships/hyperlink" Target="https://www.westernsydney.edu.au/digital_futures/dft/services_and_resources/_nocach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>
            <a:extLst>
              <a:ext uri="{FF2B5EF4-FFF2-40B4-BE49-F238E27FC236}">
                <a16:creationId xmlns:a16="http://schemas.microsoft.com/office/drawing/2014/main" id="{7B68558B-6508-40E4-94B8-5910C71F8361}"/>
              </a:ext>
            </a:extLst>
          </p:cNvPr>
          <p:cNvSpPr/>
          <p:nvPr/>
        </p:nvSpPr>
        <p:spPr>
          <a:xfrm>
            <a:off x="698472" y="6015459"/>
            <a:ext cx="22987055" cy="19236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GB" sz="15000" b="1" dirty="0">
                <a:solidFill>
                  <a:srgbClr val="FE7073"/>
                </a:solidFill>
                <a:latin typeface="Gotham Narrow Bold" pitchFamily="50" charset="0"/>
                <a:sym typeface="Bebas"/>
              </a:rPr>
              <a:t>Marking Quiz Questions</a:t>
            </a:r>
          </a:p>
        </p:txBody>
      </p:sp>
      <p:sp>
        <p:nvSpPr>
          <p:cNvPr id="4" name="Shape 90">
            <a:extLst>
              <a:ext uri="{FF2B5EF4-FFF2-40B4-BE49-F238E27FC236}">
                <a16:creationId xmlns:a16="http://schemas.microsoft.com/office/drawing/2014/main" id="{E80540E8-876D-467C-B733-82C84278FE16}"/>
              </a:ext>
            </a:extLst>
          </p:cNvPr>
          <p:cNvSpPr/>
          <p:nvPr/>
        </p:nvSpPr>
        <p:spPr>
          <a:xfrm>
            <a:off x="1336184" y="8371844"/>
            <a:ext cx="15768473" cy="6723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THIS SESSION IS BEING RECORDED</a:t>
            </a:r>
            <a:r>
              <a:rPr kumimoji="0" lang="en-AU" sz="4800" b="0" i="0" u="none" strike="noStrike" kern="0" cap="none" spc="0" normalizeH="0" baseline="0" noProof="0" dirty="0">
                <a:ln>
                  <a:noFill/>
                </a:ln>
                <a:solidFill>
                  <a:srgbClr val="F6F5F3"/>
                </a:solidFill>
                <a:effectLst/>
                <a:uLnTx/>
                <a:uFillTx/>
                <a:latin typeface="Open Sans Semibold"/>
                <a:sym typeface="Bebas"/>
              </a:rPr>
              <a:t>.</a:t>
            </a:r>
          </a:p>
        </p:txBody>
      </p:sp>
      <p:sp>
        <p:nvSpPr>
          <p:cNvPr id="5" name="Shape 90">
            <a:extLst>
              <a:ext uri="{FF2B5EF4-FFF2-40B4-BE49-F238E27FC236}">
                <a16:creationId xmlns:a16="http://schemas.microsoft.com/office/drawing/2014/main" id="{9B79DFAE-3273-4822-B95E-66D2A65D540F}"/>
              </a:ext>
            </a:extLst>
          </p:cNvPr>
          <p:cNvSpPr/>
          <p:nvPr/>
        </p:nvSpPr>
        <p:spPr>
          <a:xfrm>
            <a:off x="1336184" y="9909771"/>
            <a:ext cx="15556988" cy="6790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Please Make Sure Your Microphones Are Muted</a:t>
            </a:r>
            <a:r>
              <a:rPr kumimoji="0" lang="en-AU" sz="4800" b="0" i="0" u="none" strike="noStrike" kern="0" cap="none" spc="0" normalizeH="0" baseline="0" noProof="0" dirty="0">
                <a:ln>
                  <a:noFill/>
                </a:ln>
                <a:solidFill>
                  <a:srgbClr val="F6F5F3"/>
                </a:solidFill>
                <a:effectLst/>
                <a:uLnTx/>
                <a:uFillTx/>
                <a:latin typeface="Open Sans Semibold"/>
                <a:sym typeface="Bebas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535F5EB-05CA-45A4-94B0-66A9F76432C1}"/>
              </a:ext>
            </a:extLst>
          </p:cNvPr>
          <p:cNvSpPr txBox="1">
            <a:spLocks/>
          </p:cNvSpPr>
          <p:nvPr/>
        </p:nvSpPr>
        <p:spPr>
          <a:xfrm>
            <a:off x="685658" y="1195437"/>
            <a:ext cx="6143625" cy="688285"/>
          </a:xfrm>
          <a:prstGeom prst="rect">
            <a:avLst/>
          </a:prstGeom>
          <a:ln w="3175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8100" tIns="38100" rIns="38100" bIns="381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  <a:sym typeface="Avenir Book"/>
              </a:rPr>
              <a:t>Learning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  <a:sym typeface="Avenir Book"/>
              </a:rPr>
              <a:t> Futures</a:t>
            </a:r>
          </a:p>
        </p:txBody>
      </p:sp>
    </p:spTree>
    <p:extLst>
      <p:ext uri="{BB962C8B-B14F-4D97-AF65-F5344CB8AC3E}">
        <p14:creationId xmlns:p14="http://schemas.microsoft.com/office/powerpoint/2010/main" val="1597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25" y="155155"/>
            <a:ext cx="15733824" cy="8791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20A49-0A5D-4AC9-982A-BEF3A6605B3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11143" r="2739" b="3714"/>
          <a:stretch/>
        </p:blipFill>
        <p:spPr>
          <a:xfrm>
            <a:off x="1896525" y="8946993"/>
            <a:ext cx="3344485" cy="2523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3AA50-45AB-4D3C-A4CC-05FBA1F78AE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10534" r="4455" b="13998"/>
          <a:stretch/>
        </p:blipFill>
        <p:spPr>
          <a:xfrm>
            <a:off x="5442875" y="8985826"/>
            <a:ext cx="3813091" cy="2484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ACEAA1-015D-4F7E-B780-275FB01494E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5714" r="4746" b="14858"/>
          <a:stretch/>
        </p:blipFill>
        <p:spPr>
          <a:xfrm>
            <a:off x="9485478" y="8963065"/>
            <a:ext cx="3800613" cy="2506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806938-C8E3-4487-A637-7D421F41013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5669" r="4690" b="2577"/>
          <a:stretch/>
        </p:blipFill>
        <p:spPr>
          <a:xfrm>
            <a:off x="13515603" y="8946993"/>
            <a:ext cx="5740400" cy="3014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5FE03-64BE-4D8B-854A-77CBA8CFA42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90" y="12099537"/>
            <a:ext cx="13525515" cy="120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3BFF96-5453-4532-8C45-3167B4A17583}"/>
              </a:ext>
            </a:extLst>
          </p:cNvPr>
          <p:cNvCxnSpPr/>
          <p:nvPr/>
        </p:nvCxnSpPr>
        <p:spPr>
          <a:xfrm flipH="1">
            <a:off x="3189249" y="3898340"/>
            <a:ext cx="5202" cy="482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DC1378-A519-40D1-9FDD-482C71308018}"/>
              </a:ext>
            </a:extLst>
          </p:cNvPr>
          <p:cNvCxnSpPr/>
          <p:nvPr/>
        </p:nvCxnSpPr>
        <p:spPr>
          <a:xfrm>
            <a:off x="5682013" y="3898341"/>
            <a:ext cx="22303" cy="477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2F5A0B-4132-4DF8-8989-9E55A10C4C3B}"/>
              </a:ext>
            </a:extLst>
          </p:cNvPr>
          <p:cNvCxnSpPr/>
          <p:nvPr/>
        </p:nvCxnSpPr>
        <p:spPr>
          <a:xfrm>
            <a:off x="7997171" y="4103649"/>
            <a:ext cx="1625874" cy="462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F87D18-4649-49B3-8327-7F9BD0A54C55}"/>
              </a:ext>
            </a:extLst>
          </p:cNvPr>
          <p:cNvCxnSpPr/>
          <p:nvPr/>
        </p:nvCxnSpPr>
        <p:spPr>
          <a:xfrm>
            <a:off x="11385784" y="4304371"/>
            <a:ext cx="3375245" cy="468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668026" y="1832914"/>
            <a:ext cx="1504852" cy="1177915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9697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26" y="4351867"/>
            <a:ext cx="17723407" cy="3732309"/>
          </a:xfrm>
        </p:spPr>
        <p:txBody>
          <a:bodyPr anchor="ctr"/>
          <a:lstStyle/>
          <a:p>
            <a:r>
              <a:rPr lang="en-AU" sz="15000" dirty="0">
                <a:solidFill>
                  <a:schemeClr val="bg1"/>
                </a:solidFill>
              </a:rPr>
              <a:t>Marking Options</a:t>
            </a:r>
          </a:p>
        </p:txBody>
      </p:sp>
      <p:sp>
        <p:nvSpPr>
          <p:cNvPr id="3" name="Shape 90">
            <a:extLst>
              <a:ext uri="{FF2B5EF4-FFF2-40B4-BE49-F238E27FC236}">
                <a16:creationId xmlns:a16="http://schemas.microsoft.com/office/drawing/2014/main" id="{6EA221B9-1647-48A5-A247-89CA66D91EDA}"/>
              </a:ext>
            </a:extLst>
          </p:cNvPr>
          <p:cNvSpPr/>
          <p:nvPr/>
        </p:nvSpPr>
        <p:spPr>
          <a:xfrm>
            <a:off x="937126" y="7542351"/>
            <a:ext cx="15768473" cy="18609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See or Hide </a:t>
            </a:r>
            <a:r>
              <a:rPr lang="en-AU" sz="4800" b="1" dirty="0">
                <a:solidFill>
                  <a:srgbClr val="FFFFFF"/>
                </a:solidFill>
                <a:latin typeface="Gotham Narrow Bold" pitchFamily="50" charset="0"/>
                <a:sym typeface="Bebas"/>
              </a:rPr>
              <a:t>S</a:t>
            </a:r>
            <a:r>
              <a:rPr kumimoji="0" lang="en-A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tudent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 Names </a:t>
            </a:r>
            <a:r>
              <a:rPr lang="en-AU" sz="4800" b="1" dirty="0">
                <a:solidFill>
                  <a:srgbClr val="FFFFFF"/>
                </a:solidFill>
                <a:latin typeface="Gotham Narrow Bold" pitchFamily="50" charset="0"/>
                <a:sym typeface="Bebas"/>
              </a:rPr>
              <a:t>W</a:t>
            </a:r>
            <a:r>
              <a:rPr kumimoji="0" lang="en-A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hile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 </a:t>
            </a:r>
            <a:r>
              <a:rPr kumimoji="0" lang="en-A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Marking</a:t>
            </a:r>
          </a:p>
          <a:p>
            <a:pPr marL="914400" marR="0" lvl="0" indent="-91440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AU" sz="4800" b="1" noProof="0" dirty="0" smtClean="0">
                <a:solidFill>
                  <a:srgbClr val="FFFFFF"/>
                </a:solidFill>
                <a:latin typeface="Gotham Narrow Bold" pitchFamily="50" charset="0"/>
                <a:sym typeface="Bebas"/>
              </a:rPr>
              <a:t>Mark By Question</a:t>
            </a:r>
          </a:p>
          <a:p>
            <a:pPr marL="914400" marR="0" lvl="0" indent="-91440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48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View</a:t>
            </a:r>
            <a:r>
              <a:rPr kumimoji="0" lang="en-AU" sz="4800" b="1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 All Attempts</a:t>
            </a:r>
            <a:endParaRPr kumimoji="0" lang="en-AU" sz="4800" b="0" i="0" u="none" strike="noStrike" kern="0" cap="none" spc="0" normalizeH="0" baseline="0" noProof="0" dirty="0">
              <a:ln>
                <a:noFill/>
              </a:ln>
              <a:solidFill>
                <a:srgbClr val="F6F5F3"/>
              </a:solidFill>
              <a:effectLst/>
              <a:uLnTx/>
              <a:uFillTx/>
              <a:latin typeface="Open Sans Semibold"/>
              <a:sym typeface="Bebas"/>
            </a:endParaRPr>
          </a:p>
        </p:txBody>
      </p:sp>
    </p:spTree>
    <p:extLst>
      <p:ext uri="{BB962C8B-B14F-4D97-AF65-F5344CB8AC3E}">
        <p14:creationId xmlns:p14="http://schemas.microsoft.com/office/powerpoint/2010/main" val="37246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26" y="5266266"/>
            <a:ext cx="17723407" cy="3732309"/>
          </a:xfrm>
        </p:spPr>
        <p:txBody>
          <a:bodyPr anchor="ctr"/>
          <a:lstStyle/>
          <a:p>
            <a:r>
              <a:rPr lang="en-AU" sz="15000" dirty="0">
                <a:solidFill>
                  <a:schemeClr val="bg1"/>
                </a:solidFill>
              </a:rPr>
              <a:t>Marking Options</a:t>
            </a:r>
          </a:p>
        </p:txBody>
      </p:sp>
      <p:sp>
        <p:nvSpPr>
          <p:cNvPr id="3" name="Shape 90">
            <a:extLst>
              <a:ext uri="{FF2B5EF4-FFF2-40B4-BE49-F238E27FC236}">
                <a16:creationId xmlns:a16="http://schemas.microsoft.com/office/drawing/2014/main" id="{6EA221B9-1647-48A5-A247-89CA66D91EDA}"/>
              </a:ext>
            </a:extLst>
          </p:cNvPr>
          <p:cNvSpPr/>
          <p:nvPr/>
        </p:nvSpPr>
        <p:spPr>
          <a:xfrm>
            <a:off x="937126" y="8326211"/>
            <a:ext cx="15768473" cy="6723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See or Hide </a:t>
            </a:r>
            <a:r>
              <a:rPr lang="en-AU" sz="4800" b="1" dirty="0">
                <a:solidFill>
                  <a:srgbClr val="FFFFFF"/>
                </a:solidFill>
                <a:latin typeface="Gotham Narrow Bold" pitchFamily="50" charset="0"/>
                <a:sym typeface="Bebas"/>
              </a:rPr>
              <a:t>S</a:t>
            </a:r>
            <a:r>
              <a:rPr kumimoji="0" lang="en-A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tudent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 Names </a:t>
            </a:r>
            <a:r>
              <a:rPr lang="en-AU" sz="4800" b="1" dirty="0">
                <a:solidFill>
                  <a:srgbClr val="FFFFFF"/>
                </a:solidFill>
                <a:latin typeface="Gotham Narrow Bold" pitchFamily="50" charset="0"/>
                <a:sym typeface="Bebas"/>
              </a:rPr>
              <a:t>W</a:t>
            </a:r>
            <a:r>
              <a:rPr kumimoji="0" lang="en-A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hile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 Marking.</a:t>
            </a:r>
            <a:endParaRPr kumimoji="0" lang="en-AU" sz="4800" b="0" i="0" u="none" strike="noStrike" kern="0" cap="none" spc="0" normalizeH="0" baseline="0" noProof="0" dirty="0">
              <a:ln>
                <a:noFill/>
              </a:ln>
              <a:solidFill>
                <a:srgbClr val="F6F5F3"/>
              </a:solidFill>
              <a:effectLst/>
              <a:uLnTx/>
              <a:uFillTx/>
              <a:latin typeface="Open Sans Semibold"/>
              <a:sym typeface="Bebas"/>
            </a:endParaRPr>
          </a:p>
        </p:txBody>
      </p:sp>
    </p:spTree>
    <p:extLst>
      <p:ext uri="{BB962C8B-B14F-4D97-AF65-F5344CB8AC3E}">
        <p14:creationId xmlns:p14="http://schemas.microsoft.com/office/powerpoint/2010/main" val="11997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202C01-8A65-4F0E-8B8D-1C5FB9B91B3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1"/>
          <a:stretch/>
        </p:blipFill>
        <p:spPr>
          <a:xfrm>
            <a:off x="2096428" y="1417254"/>
            <a:ext cx="20032902" cy="302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777FE7-6399-44AC-BEB1-18CFBDAE7DB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2" b="12477"/>
          <a:stretch/>
        </p:blipFill>
        <p:spPr>
          <a:xfrm>
            <a:off x="3708928" y="6111504"/>
            <a:ext cx="6662737" cy="4337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29EB6-21E3-46A7-A72E-672C283FD40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0" t="30807" r="26642" b="57235"/>
          <a:stretch/>
        </p:blipFill>
        <p:spPr>
          <a:xfrm>
            <a:off x="11700935" y="7726761"/>
            <a:ext cx="2523068" cy="59266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975AF8-3C2F-438F-85A1-EE9DE38618A4}"/>
              </a:ext>
            </a:extLst>
          </p:cNvPr>
          <p:cNvCxnSpPr>
            <a:cxnSpLocks/>
          </p:cNvCxnSpPr>
          <p:nvPr/>
        </p:nvCxnSpPr>
        <p:spPr>
          <a:xfrm flipH="1">
            <a:off x="6688665" y="3367668"/>
            <a:ext cx="997239" cy="2464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EC6289-6136-4299-A70F-388FB2D4F0A6}"/>
              </a:ext>
            </a:extLst>
          </p:cNvPr>
          <p:cNvCxnSpPr>
            <a:cxnSpLocks/>
          </p:cNvCxnSpPr>
          <p:nvPr/>
        </p:nvCxnSpPr>
        <p:spPr>
          <a:xfrm>
            <a:off x="11293310" y="3367668"/>
            <a:ext cx="14027" cy="376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DBA3D0F-968A-4399-AC6E-F4F8B3742E0D}"/>
              </a:ext>
            </a:extLst>
          </p:cNvPr>
          <p:cNvSpPr/>
          <p:nvPr/>
        </p:nvSpPr>
        <p:spPr>
          <a:xfrm>
            <a:off x="6230094" y="6086790"/>
            <a:ext cx="508000" cy="611029"/>
          </a:xfrm>
          <a:prstGeom prst="flowChartConnector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F1A3CF93-B966-4C7D-8FCD-5BB66F95995F}"/>
              </a:ext>
            </a:extLst>
          </p:cNvPr>
          <p:cNvSpPr/>
          <p:nvPr/>
        </p:nvSpPr>
        <p:spPr>
          <a:xfrm>
            <a:off x="10481733" y="7738533"/>
            <a:ext cx="999067" cy="423333"/>
          </a:xfrm>
          <a:prstGeom prst="mathEqual">
            <a:avLst/>
          </a:prstGeom>
          <a:solidFill>
            <a:srgbClr val="FFC000"/>
          </a:solidFill>
          <a:ln w="3175" cap="flat">
            <a:solidFill>
              <a:srgbClr val="990033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777FE7-6399-44AC-BEB1-18CFBDAE7DB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-1227" r="56103" b="86268"/>
          <a:stretch/>
        </p:blipFill>
        <p:spPr>
          <a:xfrm>
            <a:off x="5181141" y="2626263"/>
            <a:ext cx="3015049" cy="7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92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035672-ADA8-4BF5-BC0F-AD003B5132E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b="34959"/>
          <a:stretch/>
        </p:blipFill>
        <p:spPr>
          <a:xfrm>
            <a:off x="575638" y="2185639"/>
            <a:ext cx="11177748" cy="9857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37AB9-CDD4-4CAA-B586-60701B2274F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1" b="-10198"/>
          <a:stretch/>
        </p:blipFill>
        <p:spPr>
          <a:xfrm>
            <a:off x="12435266" y="2185639"/>
            <a:ext cx="11792617" cy="59927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855B21-3F33-4079-8570-47C6EB753A01}"/>
              </a:ext>
            </a:extLst>
          </p:cNvPr>
          <p:cNvSpPr txBox="1"/>
          <p:nvPr/>
        </p:nvSpPr>
        <p:spPr>
          <a:xfrm>
            <a:off x="575637" y="978948"/>
            <a:ext cx="4882822" cy="692497"/>
          </a:xfrm>
          <a:prstGeom prst="rect">
            <a:avLst/>
          </a:prstGeom>
          <a:solidFill>
            <a:srgbClr val="99003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F6F5F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GRADE ALL USERS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24EF7-764B-4E05-B1E3-D9B847D70D0D}"/>
              </a:ext>
            </a:extLst>
          </p:cNvPr>
          <p:cNvSpPr txBox="1"/>
          <p:nvPr/>
        </p:nvSpPr>
        <p:spPr>
          <a:xfrm>
            <a:off x="12435266" y="978947"/>
            <a:ext cx="9010185" cy="692497"/>
          </a:xfrm>
          <a:prstGeom prst="rect">
            <a:avLst/>
          </a:prstGeom>
          <a:solidFill>
            <a:srgbClr val="99003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F6F5F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GRADE WITH USERNAMES HIDDEN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01308" y="2390475"/>
            <a:ext cx="8385287" cy="1233870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040" y="3445925"/>
            <a:ext cx="6534185" cy="1166961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3725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68" y="9146484"/>
            <a:ext cx="7793704" cy="2167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11" y="11607797"/>
            <a:ext cx="7786461" cy="1727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01" y="2542888"/>
            <a:ext cx="23270771" cy="6310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12215" y="3739576"/>
            <a:ext cx="1912757" cy="691978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62894D-9799-4E15-A859-A310416C6629}"/>
              </a:ext>
            </a:extLst>
          </p:cNvPr>
          <p:cNvCxnSpPr/>
          <p:nvPr/>
        </p:nvCxnSpPr>
        <p:spPr>
          <a:xfrm flipH="1" flipV="1">
            <a:off x="23038849" y="4431554"/>
            <a:ext cx="44175" cy="457298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828121" y="9466345"/>
            <a:ext cx="3433324" cy="1166961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28120" y="11888002"/>
            <a:ext cx="3433324" cy="1166961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1341" y="10925480"/>
            <a:ext cx="6309927" cy="10618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>
                <a:solidFill>
                  <a:srgbClr val="000000"/>
                </a:solidFill>
                <a:latin typeface="Open Sans Semibold"/>
              </a:rPr>
              <a:t>To show user names</a:t>
            </a:r>
            <a:r>
              <a:rPr lang="en-AU" sz="3200" dirty="0" smtClean="0">
                <a:solidFill>
                  <a:srgbClr val="000000"/>
                </a:solidFill>
                <a:latin typeface="Open Sans Semibold"/>
              </a:rPr>
              <a:t>,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>
                <a:solidFill>
                  <a:srgbClr val="000000"/>
                </a:solidFill>
                <a:latin typeface="Open Sans Semibold"/>
              </a:rPr>
              <a:t> </a:t>
            </a:r>
            <a:r>
              <a:rPr lang="en-AU" sz="3200" dirty="0">
                <a:solidFill>
                  <a:srgbClr val="000000"/>
                </a:solidFill>
                <a:latin typeface="Open Sans Semibold"/>
              </a:rPr>
              <a:t>select </a:t>
            </a:r>
            <a:r>
              <a:rPr lang="en-AU" sz="3200" dirty="0" smtClean="0">
                <a:solidFill>
                  <a:srgbClr val="000000"/>
                </a:solidFill>
                <a:latin typeface="Open Sans Semibold"/>
              </a:rPr>
              <a:t>‘Show User </a:t>
            </a:r>
            <a:r>
              <a:rPr lang="en-AU" sz="3200" dirty="0">
                <a:solidFill>
                  <a:srgbClr val="000000"/>
                </a:solidFill>
                <a:latin typeface="Open Sans Semibold"/>
              </a:rPr>
              <a:t>N</a:t>
            </a:r>
            <a:r>
              <a:rPr lang="en-AU" sz="3200" dirty="0" smtClean="0">
                <a:solidFill>
                  <a:srgbClr val="000000"/>
                </a:solidFill>
                <a:latin typeface="Open Sans Semibold"/>
              </a:rPr>
              <a:t>ames’</a:t>
            </a:r>
            <a:endParaRPr lang="en-AU" sz="3200" dirty="0">
              <a:solidFill>
                <a:srgbClr val="000000"/>
              </a:solidFill>
              <a:latin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9599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616969-5DFC-4A63-B708-89F40E94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9" y="658136"/>
            <a:ext cx="19539600" cy="11569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2F4CD2-7B2D-4A00-B021-3DBA4F0AEF30}"/>
              </a:ext>
            </a:extLst>
          </p:cNvPr>
          <p:cNvSpPr txBox="1"/>
          <p:nvPr/>
        </p:nvSpPr>
        <p:spPr>
          <a:xfrm>
            <a:off x="12283532" y="781703"/>
            <a:ext cx="2170466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4000" dirty="0">
                <a:solidFill>
                  <a:srgbClr val="990033"/>
                </a:solidFill>
              </a:rPr>
              <a:t>Add Mark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4C56F-8243-405E-AF17-81894979CF1C}"/>
              </a:ext>
            </a:extLst>
          </p:cNvPr>
          <p:cNvCxnSpPr>
            <a:cxnSpLocks/>
          </p:cNvCxnSpPr>
          <p:nvPr/>
        </p:nvCxnSpPr>
        <p:spPr>
          <a:xfrm>
            <a:off x="14778681" y="1127951"/>
            <a:ext cx="790832" cy="0"/>
          </a:xfrm>
          <a:prstGeom prst="straightConnector1">
            <a:avLst/>
          </a:prstGeom>
          <a:ln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80C363-FE98-41EA-874E-2EC893910AC2}"/>
              </a:ext>
            </a:extLst>
          </p:cNvPr>
          <p:cNvSpPr txBox="1"/>
          <p:nvPr/>
        </p:nvSpPr>
        <p:spPr>
          <a:xfrm>
            <a:off x="276105" y="3051246"/>
            <a:ext cx="1854507" cy="13080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Review answer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D97F67-729B-4802-8865-5008411722D5}"/>
              </a:ext>
            </a:extLst>
          </p:cNvPr>
          <p:cNvCxnSpPr>
            <a:cxnSpLocks/>
          </p:cNvCxnSpPr>
          <p:nvPr/>
        </p:nvCxnSpPr>
        <p:spPr>
          <a:xfrm flipV="1">
            <a:off x="1121399" y="3705271"/>
            <a:ext cx="1340709" cy="54744"/>
          </a:xfrm>
          <a:prstGeom prst="straightConnector1">
            <a:avLst/>
          </a:prstGeom>
          <a:noFill/>
          <a:ln w="12700" cap="flat">
            <a:solidFill>
              <a:srgbClr val="9900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462E302-2E5A-403C-9C29-F29036AEA16B}"/>
              </a:ext>
            </a:extLst>
          </p:cNvPr>
          <p:cNvSpPr txBox="1"/>
          <p:nvPr/>
        </p:nvSpPr>
        <p:spPr>
          <a:xfrm>
            <a:off x="1503512" y="8813031"/>
            <a:ext cx="1917192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Optional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93F471-A503-483D-BC9A-02B0C2FE8162}"/>
              </a:ext>
            </a:extLst>
          </p:cNvPr>
          <p:cNvCxnSpPr/>
          <p:nvPr/>
        </p:nvCxnSpPr>
        <p:spPr>
          <a:xfrm flipV="1">
            <a:off x="3622163" y="9221345"/>
            <a:ext cx="1218939" cy="46223"/>
          </a:xfrm>
          <a:prstGeom prst="straightConnector1">
            <a:avLst/>
          </a:prstGeom>
          <a:noFill/>
          <a:ln w="12700" cap="flat">
            <a:solidFill>
              <a:srgbClr val="9900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609" t="22306" r="7856" b="7057"/>
          <a:stretch/>
        </p:blipFill>
        <p:spPr>
          <a:xfrm>
            <a:off x="17951977" y="12227636"/>
            <a:ext cx="2872942" cy="12598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62E302-2E5A-403C-9C29-F29036AEA16B}"/>
              </a:ext>
            </a:extLst>
          </p:cNvPr>
          <p:cNvSpPr txBox="1"/>
          <p:nvPr/>
        </p:nvSpPr>
        <p:spPr>
          <a:xfrm>
            <a:off x="12540363" y="12511323"/>
            <a:ext cx="5267468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4000" dirty="0" smtClean="0">
                <a:solidFill>
                  <a:srgbClr val="990033"/>
                </a:solidFill>
              </a:rPr>
              <a:t>Submit when complete</a:t>
            </a:r>
            <a:endParaRPr kumimoji="0" lang="en-AU" sz="4000" b="0" i="0" u="none" strike="noStrike" cap="none" spc="0" normalizeH="0" baseline="0" dirty="0">
              <a:ln>
                <a:noFill/>
              </a:ln>
              <a:solidFill>
                <a:srgbClr val="990033"/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65245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8" y="2100649"/>
            <a:ext cx="22085710" cy="103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6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26" y="5266266"/>
            <a:ext cx="17723407" cy="3732309"/>
          </a:xfrm>
        </p:spPr>
        <p:txBody>
          <a:bodyPr anchor="ctr"/>
          <a:lstStyle/>
          <a:p>
            <a:r>
              <a:rPr lang="en-AU" sz="15000" dirty="0">
                <a:solidFill>
                  <a:schemeClr val="bg1"/>
                </a:solidFill>
              </a:rPr>
              <a:t>Marking Options</a:t>
            </a:r>
          </a:p>
        </p:txBody>
      </p:sp>
      <p:sp>
        <p:nvSpPr>
          <p:cNvPr id="3" name="Shape 90">
            <a:extLst>
              <a:ext uri="{FF2B5EF4-FFF2-40B4-BE49-F238E27FC236}">
                <a16:creationId xmlns:a16="http://schemas.microsoft.com/office/drawing/2014/main" id="{6EA221B9-1647-48A5-A247-89CA66D91EDA}"/>
              </a:ext>
            </a:extLst>
          </p:cNvPr>
          <p:cNvSpPr/>
          <p:nvPr/>
        </p:nvSpPr>
        <p:spPr>
          <a:xfrm>
            <a:off x="937126" y="8326211"/>
            <a:ext cx="15768473" cy="6723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2. Marking 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by </a:t>
            </a:r>
            <a:r>
              <a:rPr kumimoji="0" lang="en-A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Question</a:t>
            </a:r>
            <a:endParaRPr kumimoji="0" lang="en-AU" sz="4800" b="0" i="0" u="none" strike="noStrike" kern="0" cap="none" spc="0" normalizeH="0" baseline="0" noProof="0" dirty="0">
              <a:ln>
                <a:noFill/>
              </a:ln>
              <a:solidFill>
                <a:srgbClr val="F6F5F3"/>
              </a:solidFill>
              <a:effectLst/>
              <a:uLnTx/>
              <a:uFillTx/>
              <a:latin typeface="Open Sans Semibold"/>
              <a:sym typeface="Bebas"/>
            </a:endParaRPr>
          </a:p>
        </p:txBody>
      </p:sp>
    </p:spTree>
    <p:extLst>
      <p:ext uri="{BB962C8B-B14F-4D97-AF65-F5344CB8AC3E}">
        <p14:creationId xmlns:p14="http://schemas.microsoft.com/office/powerpoint/2010/main" val="37350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202C01-8A65-4F0E-8B8D-1C5FB9B91B3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1"/>
          <a:stretch/>
        </p:blipFill>
        <p:spPr>
          <a:xfrm>
            <a:off x="4364779" y="2169795"/>
            <a:ext cx="17162386" cy="236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777FE7-6399-44AC-BEB1-18CFBDAE7DB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2" b="12477"/>
          <a:stretch/>
        </p:blipFill>
        <p:spPr>
          <a:xfrm>
            <a:off x="3598861" y="6111504"/>
            <a:ext cx="6662737" cy="433779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975AF8-3C2F-438F-85A1-EE9DE38618A4}"/>
              </a:ext>
            </a:extLst>
          </p:cNvPr>
          <p:cNvCxnSpPr>
            <a:cxnSpLocks/>
          </p:cNvCxnSpPr>
          <p:nvPr/>
        </p:nvCxnSpPr>
        <p:spPr>
          <a:xfrm flipH="1">
            <a:off x="6536268" y="3539067"/>
            <a:ext cx="2506132" cy="2572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DBA3D0F-968A-4399-AC6E-F4F8B3742E0D}"/>
              </a:ext>
            </a:extLst>
          </p:cNvPr>
          <p:cNvSpPr/>
          <p:nvPr/>
        </p:nvSpPr>
        <p:spPr>
          <a:xfrm>
            <a:off x="6180666" y="6111504"/>
            <a:ext cx="508000" cy="611029"/>
          </a:xfrm>
          <a:prstGeom prst="flowChartConnector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2089" y="9069859"/>
            <a:ext cx="3373851" cy="691978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4197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5598B9E1-B9E7-4068-8ACC-B5015F47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786" y="1759146"/>
            <a:ext cx="5189828" cy="54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41FB250-EF00-446D-82D7-2FBD0E59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818" y="9624815"/>
            <a:ext cx="6806562" cy="31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489AA7-424A-408B-B041-587EE09F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575" y="3084550"/>
            <a:ext cx="4320868" cy="70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Shape 220"/>
          <p:cNvSpPr/>
          <p:nvPr/>
        </p:nvSpPr>
        <p:spPr>
          <a:xfrm>
            <a:off x="1542145" y="3236883"/>
            <a:ext cx="12277233" cy="974861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 Light"/>
              <a:sym typeface="Avenir Book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/>
                <a:sym typeface="Avenir Book"/>
              </a:rPr>
              <a:t>This session will provide an overview of </a:t>
            </a:r>
            <a:r>
              <a:rPr kumimoji="0" lang="en-A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/>
                <a:sym typeface="Avenir Book"/>
              </a:rPr>
              <a:t>how</a:t>
            </a:r>
            <a:r>
              <a:rPr kumimoji="0" lang="en-AU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/>
                <a:sym typeface="Avenir Book"/>
              </a:rPr>
              <a:t> to mark short answer and essay answer questions in vUWS </a:t>
            </a:r>
            <a:endParaRPr kumimoji="0" lang="en-A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Semibold"/>
              <a:sym typeface="Avenir Book"/>
            </a:endParaRPr>
          </a:p>
          <a:p>
            <a:pPr marL="143986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000000"/>
                </a:solidFill>
                <a:latin typeface="Open Sans Semibold"/>
              </a:rPr>
              <a:t>See or Hide Student Names While </a:t>
            </a:r>
            <a:r>
              <a:rPr lang="en-AU" sz="4400" dirty="0" smtClean="0">
                <a:solidFill>
                  <a:srgbClr val="000000"/>
                </a:solidFill>
                <a:latin typeface="Open Sans Semibold"/>
              </a:rPr>
              <a:t>Marking</a:t>
            </a:r>
          </a:p>
          <a:p>
            <a:pPr marL="143986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000000"/>
                </a:solidFill>
                <a:latin typeface="Open Sans Semibold"/>
              </a:rPr>
              <a:t>Mark By </a:t>
            </a:r>
            <a:r>
              <a:rPr lang="en-AU" sz="4400" dirty="0" smtClean="0">
                <a:solidFill>
                  <a:srgbClr val="000000"/>
                </a:solidFill>
                <a:latin typeface="Open Sans Semibold"/>
              </a:rPr>
              <a:t>Question</a:t>
            </a:r>
          </a:p>
          <a:p>
            <a:pPr marL="143986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000000"/>
                </a:solidFill>
                <a:latin typeface="Open Sans Semibold"/>
              </a:rPr>
              <a:t>View All Attempts</a:t>
            </a:r>
          </a:p>
          <a:p>
            <a:pPr marL="868363">
              <a:lnSpc>
                <a:spcPct val="150000"/>
              </a:lnSpc>
            </a:pPr>
            <a:endParaRPr lang="en-AU" sz="4400" dirty="0" smtClean="0">
              <a:solidFill>
                <a:srgbClr val="000000"/>
              </a:solidFill>
              <a:latin typeface="Open Sans Semibold"/>
            </a:endParaRPr>
          </a:p>
          <a:p>
            <a:pPr marL="1439863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4400" dirty="0" smtClean="0">
              <a:solidFill>
                <a:srgbClr val="000000"/>
              </a:solidFill>
              <a:latin typeface="Open Sans Semibold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 Light"/>
              <a:sym typeface="Avenir Book"/>
            </a:endParaRPr>
          </a:p>
          <a:p>
            <a:pPr marL="742950" marR="0" lvl="0" indent="-7429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 Light"/>
              <a:sym typeface="Avenir Book"/>
            </a:endParaRPr>
          </a:p>
          <a:p>
            <a:pPr marL="742950" marR="0" lvl="0" indent="-7429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 Light"/>
              <a:sym typeface="Avenir Book"/>
            </a:endParaRPr>
          </a:p>
          <a:p>
            <a:pPr marL="742950" marR="0" lvl="0" indent="-7429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 Light"/>
              <a:sym typeface="Avenir Book"/>
            </a:endParaRPr>
          </a:p>
          <a:p>
            <a:pPr marL="742950" marR="0" lvl="0" indent="-7429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 Light"/>
              <a:sym typeface="Avenir Book"/>
            </a:endParaRPr>
          </a:p>
          <a:p>
            <a:pPr marL="742950" marR="0" lvl="0" indent="-7429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 Light"/>
              <a:sym typeface="Avenir Book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982531" y="3125304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4307032" y="2224217"/>
            <a:ext cx="1325404" cy="1325404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9063224" y="9522052"/>
            <a:ext cx="1562716" cy="1562716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" name="Shape 219">
            <a:extLst>
              <a:ext uri="{FF2B5EF4-FFF2-40B4-BE49-F238E27FC236}">
                <a16:creationId xmlns:a16="http://schemas.microsoft.com/office/drawing/2014/main" id="{2811978A-2B93-46AA-B288-4D2B9FE1320C}"/>
              </a:ext>
            </a:extLst>
          </p:cNvPr>
          <p:cNvSpPr/>
          <p:nvPr/>
        </p:nvSpPr>
        <p:spPr>
          <a:xfrm>
            <a:off x="1456412" y="1497209"/>
            <a:ext cx="10428726" cy="20620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10100" b="0" i="0" u="none" strike="noStrike" kern="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Open Sans Semibold"/>
                <a:sym typeface="Bebas"/>
              </a:rPr>
              <a:t>Welcome!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701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4774F-C9BE-4F43-815E-432A29764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81" y="285131"/>
            <a:ext cx="15417840" cy="13145737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FA100CE-5531-4D77-B2CD-603DC16F7F1E}"/>
              </a:ext>
            </a:extLst>
          </p:cNvPr>
          <p:cNvSpPr/>
          <p:nvPr/>
        </p:nvSpPr>
        <p:spPr>
          <a:xfrm rot="5400000">
            <a:off x="15544340" y="2506301"/>
            <a:ext cx="1634065" cy="753201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59DA0-A205-422D-8BA2-469E75825D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9" y="5595409"/>
            <a:ext cx="7412374" cy="49879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8D2051-1337-4F83-8F31-6319FB4A73AC}"/>
              </a:ext>
            </a:extLst>
          </p:cNvPr>
          <p:cNvCxnSpPr/>
          <p:nvPr/>
        </p:nvCxnSpPr>
        <p:spPr>
          <a:xfrm flipH="1" flipV="1">
            <a:off x="5926667" y="7450667"/>
            <a:ext cx="3539066" cy="8467"/>
          </a:xfrm>
          <a:prstGeom prst="straightConnector1">
            <a:avLst/>
          </a:prstGeom>
          <a:noFill/>
          <a:ln w="12700" cap="flat">
            <a:solidFill>
              <a:srgbClr val="9900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99275550-0601-4C64-B509-0FD90322C56B}"/>
              </a:ext>
            </a:extLst>
          </p:cNvPr>
          <p:cNvSpPr/>
          <p:nvPr/>
        </p:nvSpPr>
        <p:spPr>
          <a:xfrm rot="5400000">
            <a:off x="20768440" y="2116667"/>
            <a:ext cx="2167467" cy="999066"/>
          </a:xfrm>
          <a:prstGeom prst="stripedRightArrow">
            <a:avLst/>
          </a:prstGeom>
          <a:solidFill>
            <a:srgbClr val="990033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F5556-E1F5-4EDF-9D5E-CAAD366A57E5}"/>
              </a:ext>
            </a:extLst>
          </p:cNvPr>
          <p:cNvSpPr txBox="1"/>
          <p:nvPr/>
        </p:nvSpPr>
        <p:spPr>
          <a:xfrm>
            <a:off x="20312488" y="835464"/>
            <a:ext cx="3079369" cy="4616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500" b="0" i="0" u="none" strike="noStrike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Click to access attempts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D3FD8-004C-4889-ABC5-5818BCF7BDE0}"/>
              </a:ext>
            </a:extLst>
          </p:cNvPr>
          <p:cNvSpPr txBox="1"/>
          <p:nvPr/>
        </p:nvSpPr>
        <p:spPr>
          <a:xfrm>
            <a:off x="1368303" y="1951275"/>
            <a:ext cx="4983070" cy="1308050"/>
          </a:xfrm>
          <a:prstGeom prst="rect">
            <a:avLst/>
          </a:prstGeom>
          <a:solidFill>
            <a:srgbClr val="99003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F6F5F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GRADE BY QUESTION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52640" y="7095067"/>
            <a:ext cx="879947" cy="728133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95987" y="7095067"/>
            <a:ext cx="879947" cy="728133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257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6AC1BB-7460-4815-A609-ED50ADE893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 b="50668"/>
          <a:stretch/>
        </p:blipFill>
        <p:spPr>
          <a:xfrm>
            <a:off x="2629269" y="1942175"/>
            <a:ext cx="18948336" cy="5227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B927C-1A24-473F-AFFD-9F632F15E76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9757" r="5056" b="16416"/>
          <a:stretch/>
        </p:blipFill>
        <p:spPr>
          <a:xfrm>
            <a:off x="3172350" y="8477533"/>
            <a:ext cx="3511740" cy="14320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D3638A-4E54-44D1-ACA8-422AE919EDC3}"/>
              </a:ext>
            </a:extLst>
          </p:cNvPr>
          <p:cNvGrpSpPr/>
          <p:nvPr/>
        </p:nvGrpSpPr>
        <p:grpSpPr>
          <a:xfrm>
            <a:off x="7875742" y="8368466"/>
            <a:ext cx="5035494" cy="2006901"/>
            <a:chOff x="4718108" y="1745059"/>
            <a:chExt cx="5035494" cy="20069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FF4ABA-61A8-4669-9C98-DF0139565F66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108" y="1745059"/>
              <a:ext cx="5035494" cy="20069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9B4A616-7DB2-4123-9898-4FD37CF772AB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7" t="84506" r="71898"/>
            <a:stretch/>
          </p:blipFill>
          <p:spPr>
            <a:xfrm>
              <a:off x="4718108" y="3441008"/>
              <a:ext cx="795866" cy="310952"/>
            </a:xfrm>
            <a:prstGeom prst="rect">
              <a:avLst/>
            </a:prstGeom>
          </p:spPr>
        </p:pic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ED734F-C64A-4961-AE70-E33FF946FDD8}"/>
              </a:ext>
            </a:extLst>
          </p:cNvPr>
          <p:cNvCxnSpPr/>
          <p:nvPr/>
        </p:nvCxnSpPr>
        <p:spPr>
          <a:xfrm>
            <a:off x="4928220" y="3250329"/>
            <a:ext cx="17004" cy="511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7F487DD-2E8E-4165-99CE-D4056ED61F39}"/>
              </a:ext>
            </a:extLst>
          </p:cNvPr>
          <p:cNvCxnSpPr>
            <a:cxnSpLocks/>
          </p:cNvCxnSpPr>
          <p:nvPr/>
        </p:nvCxnSpPr>
        <p:spPr>
          <a:xfrm>
            <a:off x="10077062" y="3250329"/>
            <a:ext cx="55983" cy="462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460069" y="5574762"/>
            <a:ext cx="879947" cy="728133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82307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9B0CB5-1DDD-4C0F-B0E3-EE2B3BF06E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44" y="454235"/>
            <a:ext cx="18285871" cy="12421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2F4CD2-7B2D-4A00-B021-3DBA4F0AEF30}"/>
              </a:ext>
            </a:extLst>
          </p:cNvPr>
          <p:cNvSpPr txBox="1"/>
          <p:nvPr/>
        </p:nvSpPr>
        <p:spPr>
          <a:xfrm>
            <a:off x="215746" y="4345027"/>
            <a:ext cx="2170466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4000" dirty="0">
                <a:solidFill>
                  <a:srgbClr val="990033"/>
                </a:solidFill>
              </a:rPr>
              <a:t>Add Mark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4C56F-8243-405E-AF17-81894979CF1C}"/>
              </a:ext>
            </a:extLst>
          </p:cNvPr>
          <p:cNvCxnSpPr>
            <a:cxnSpLocks/>
          </p:cNvCxnSpPr>
          <p:nvPr/>
        </p:nvCxnSpPr>
        <p:spPr>
          <a:xfrm>
            <a:off x="2629872" y="4691275"/>
            <a:ext cx="2211230" cy="0"/>
          </a:xfrm>
          <a:prstGeom prst="straightConnector1">
            <a:avLst/>
          </a:prstGeom>
          <a:ln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80C363-FE98-41EA-874E-2EC893910AC2}"/>
              </a:ext>
            </a:extLst>
          </p:cNvPr>
          <p:cNvSpPr txBox="1"/>
          <p:nvPr/>
        </p:nvSpPr>
        <p:spPr>
          <a:xfrm>
            <a:off x="309153" y="2660454"/>
            <a:ext cx="1854507" cy="13080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Review answer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D97F67-729B-4802-8865-5008411722D5}"/>
              </a:ext>
            </a:extLst>
          </p:cNvPr>
          <p:cNvCxnSpPr>
            <a:cxnSpLocks/>
          </p:cNvCxnSpPr>
          <p:nvPr/>
        </p:nvCxnSpPr>
        <p:spPr>
          <a:xfrm flipV="1">
            <a:off x="2226345" y="3715090"/>
            <a:ext cx="2614757" cy="20211"/>
          </a:xfrm>
          <a:prstGeom prst="straightConnector1">
            <a:avLst/>
          </a:prstGeom>
          <a:noFill/>
          <a:ln w="12700" cap="flat">
            <a:solidFill>
              <a:srgbClr val="9900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462E302-2E5A-403C-9C29-F29036AEA16B}"/>
              </a:ext>
            </a:extLst>
          </p:cNvPr>
          <p:cNvSpPr txBox="1"/>
          <p:nvPr/>
        </p:nvSpPr>
        <p:spPr>
          <a:xfrm>
            <a:off x="309153" y="7299076"/>
            <a:ext cx="1917192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Optional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93F471-A503-483D-BC9A-02B0C2FE8162}"/>
              </a:ext>
            </a:extLst>
          </p:cNvPr>
          <p:cNvCxnSpPr/>
          <p:nvPr/>
        </p:nvCxnSpPr>
        <p:spPr>
          <a:xfrm flipV="1">
            <a:off x="2629872" y="7645324"/>
            <a:ext cx="2510539" cy="1"/>
          </a:xfrm>
          <a:prstGeom prst="straightConnector1">
            <a:avLst/>
          </a:prstGeom>
          <a:noFill/>
          <a:ln w="12700" cap="flat">
            <a:solidFill>
              <a:srgbClr val="9900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/>
          <p:cNvSpPr/>
          <p:nvPr/>
        </p:nvSpPr>
        <p:spPr>
          <a:xfrm>
            <a:off x="15783927" y="9910118"/>
            <a:ext cx="1466105" cy="691978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303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26" y="5266266"/>
            <a:ext cx="17723407" cy="3732309"/>
          </a:xfrm>
        </p:spPr>
        <p:txBody>
          <a:bodyPr anchor="ctr"/>
          <a:lstStyle/>
          <a:p>
            <a:r>
              <a:rPr lang="en-AU" sz="15000" dirty="0">
                <a:solidFill>
                  <a:schemeClr val="bg1"/>
                </a:solidFill>
              </a:rPr>
              <a:t>Marking Options</a:t>
            </a:r>
          </a:p>
        </p:txBody>
      </p:sp>
      <p:sp>
        <p:nvSpPr>
          <p:cNvPr id="3" name="Shape 90">
            <a:extLst>
              <a:ext uri="{FF2B5EF4-FFF2-40B4-BE49-F238E27FC236}">
                <a16:creationId xmlns:a16="http://schemas.microsoft.com/office/drawing/2014/main" id="{6EA221B9-1647-48A5-A247-89CA66D91EDA}"/>
              </a:ext>
            </a:extLst>
          </p:cNvPr>
          <p:cNvSpPr/>
          <p:nvPr/>
        </p:nvSpPr>
        <p:spPr>
          <a:xfrm>
            <a:off x="937126" y="8247693"/>
            <a:ext cx="15768473" cy="6723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3. View 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Student </a:t>
            </a:r>
            <a:r>
              <a:rPr kumimoji="0" lang="en-A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Bold" pitchFamily="50" charset="0"/>
                <a:sym typeface="Bebas"/>
              </a:rPr>
              <a:t>Attempts</a:t>
            </a:r>
            <a:endParaRPr kumimoji="0" lang="en-AU" sz="4800" b="0" i="0" u="none" strike="noStrike" kern="0" cap="none" spc="0" normalizeH="0" baseline="0" noProof="0" dirty="0">
              <a:ln>
                <a:noFill/>
              </a:ln>
              <a:solidFill>
                <a:srgbClr val="F6F5F3"/>
              </a:solidFill>
              <a:effectLst/>
              <a:uLnTx/>
              <a:uFillTx/>
              <a:latin typeface="Open Sans Semibold"/>
              <a:sym typeface="Bebas"/>
            </a:endParaRPr>
          </a:p>
        </p:txBody>
      </p:sp>
    </p:spTree>
    <p:extLst>
      <p:ext uri="{BB962C8B-B14F-4D97-AF65-F5344CB8AC3E}">
        <p14:creationId xmlns:p14="http://schemas.microsoft.com/office/powerpoint/2010/main" val="3379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202C01-8A65-4F0E-8B8D-1C5FB9B91B3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1"/>
          <a:stretch/>
        </p:blipFill>
        <p:spPr>
          <a:xfrm>
            <a:off x="4364779" y="2169795"/>
            <a:ext cx="17162386" cy="236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777FE7-6399-44AC-BEB1-18CFBDAE7DB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2" b="12477"/>
          <a:stretch/>
        </p:blipFill>
        <p:spPr>
          <a:xfrm>
            <a:off x="3598861" y="6111504"/>
            <a:ext cx="6662737" cy="433779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975AF8-3C2F-438F-85A1-EE9DE38618A4}"/>
              </a:ext>
            </a:extLst>
          </p:cNvPr>
          <p:cNvCxnSpPr>
            <a:cxnSpLocks/>
          </p:cNvCxnSpPr>
          <p:nvPr/>
        </p:nvCxnSpPr>
        <p:spPr>
          <a:xfrm flipH="1">
            <a:off x="6536268" y="3539067"/>
            <a:ext cx="2506132" cy="2572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DBA3D0F-968A-4399-AC6E-F4F8B3742E0D}"/>
              </a:ext>
            </a:extLst>
          </p:cNvPr>
          <p:cNvSpPr/>
          <p:nvPr/>
        </p:nvSpPr>
        <p:spPr>
          <a:xfrm>
            <a:off x="6180666" y="6111504"/>
            <a:ext cx="508000" cy="611029"/>
          </a:xfrm>
          <a:prstGeom prst="flowChartConnector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2408" y="9582815"/>
            <a:ext cx="3373851" cy="691978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4047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2E76776-3834-4645-A5C5-E29D68DDC9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5" y="3600133"/>
            <a:ext cx="22499510" cy="60349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1A5AB5D-CDD5-4CD4-90A6-366AAB597BB8}"/>
              </a:ext>
            </a:extLst>
          </p:cNvPr>
          <p:cNvSpPr txBox="1"/>
          <p:nvPr/>
        </p:nvSpPr>
        <p:spPr>
          <a:xfrm>
            <a:off x="942245" y="750422"/>
            <a:ext cx="6734775" cy="692497"/>
          </a:xfrm>
          <a:prstGeom prst="rect">
            <a:avLst/>
          </a:prstGeom>
          <a:solidFill>
            <a:srgbClr val="99003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F6F5F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VIEW ALL ATTEMPTS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49339" y="7610556"/>
            <a:ext cx="1757992" cy="691978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181" y="5118610"/>
            <a:ext cx="2922541" cy="691978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4822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616969-5DFC-4A63-B708-89F40E94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9" y="658136"/>
            <a:ext cx="19539600" cy="11569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2F4CD2-7B2D-4A00-B021-3DBA4F0AEF30}"/>
              </a:ext>
            </a:extLst>
          </p:cNvPr>
          <p:cNvSpPr txBox="1"/>
          <p:nvPr/>
        </p:nvSpPr>
        <p:spPr>
          <a:xfrm>
            <a:off x="12283532" y="781703"/>
            <a:ext cx="2170466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4000" dirty="0">
                <a:solidFill>
                  <a:srgbClr val="990033"/>
                </a:solidFill>
              </a:rPr>
              <a:t>Add Mark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4C56F-8243-405E-AF17-81894979CF1C}"/>
              </a:ext>
            </a:extLst>
          </p:cNvPr>
          <p:cNvCxnSpPr>
            <a:cxnSpLocks/>
          </p:cNvCxnSpPr>
          <p:nvPr/>
        </p:nvCxnSpPr>
        <p:spPr>
          <a:xfrm>
            <a:off x="14778681" y="1127951"/>
            <a:ext cx="790832" cy="0"/>
          </a:xfrm>
          <a:prstGeom prst="straightConnector1">
            <a:avLst/>
          </a:prstGeom>
          <a:ln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80C363-FE98-41EA-874E-2EC893910AC2}"/>
              </a:ext>
            </a:extLst>
          </p:cNvPr>
          <p:cNvSpPr txBox="1"/>
          <p:nvPr/>
        </p:nvSpPr>
        <p:spPr>
          <a:xfrm>
            <a:off x="276105" y="3051246"/>
            <a:ext cx="1854507" cy="13080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Review answer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D97F67-729B-4802-8865-5008411722D5}"/>
              </a:ext>
            </a:extLst>
          </p:cNvPr>
          <p:cNvCxnSpPr>
            <a:cxnSpLocks/>
          </p:cNvCxnSpPr>
          <p:nvPr/>
        </p:nvCxnSpPr>
        <p:spPr>
          <a:xfrm flipV="1">
            <a:off x="1121399" y="3705271"/>
            <a:ext cx="1340709" cy="54744"/>
          </a:xfrm>
          <a:prstGeom prst="straightConnector1">
            <a:avLst/>
          </a:prstGeom>
          <a:noFill/>
          <a:ln w="12700" cap="flat">
            <a:solidFill>
              <a:srgbClr val="9900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462E302-2E5A-403C-9C29-F29036AEA16B}"/>
              </a:ext>
            </a:extLst>
          </p:cNvPr>
          <p:cNvSpPr txBox="1"/>
          <p:nvPr/>
        </p:nvSpPr>
        <p:spPr>
          <a:xfrm>
            <a:off x="1503512" y="8813031"/>
            <a:ext cx="1917192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rPr>
              <a:t>Optional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93F471-A503-483D-BC9A-02B0C2FE8162}"/>
              </a:ext>
            </a:extLst>
          </p:cNvPr>
          <p:cNvCxnSpPr/>
          <p:nvPr/>
        </p:nvCxnSpPr>
        <p:spPr>
          <a:xfrm flipV="1">
            <a:off x="3622163" y="9221345"/>
            <a:ext cx="1218939" cy="46223"/>
          </a:xfrm>
          <a:prstGeom prst="straightConnector1">
            <a:avLst/>
          </a:prstGeom>
          <a:noFill/>
          <a:ln w="12700" cap="flat">
            <a:solidFill>
              <a:srgbClr val="9900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609" t="22306" r="7856" b="7057"/>
          <a:stretch/>
        </p:blipFill>
        <p:spPr>
          <a:xfrm>
            <a:off x="17951977" y="12227636"/>
            <a:ext cx="2872942" cy="12598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62E302-2E5A-403C-9C29-F29036AEA16B}"/>
              </a:ext>
            </a:extLst>
          </p:cNvPr>
          <p:cNvSpPr txBox="1"/>
          <p:nvPr/>
        </p:nvSpPr>
        <p:spPr>
          <a:xfrm>
            <a:off x="12540363" y="12511323"/>
            <a:ext cx="5267468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4000" dirty="0" smtClean="0">
                <a:solidFill>
                  <a:srgbClr val="990033"/>
                </a:solidFill>
              </a:rPr>
              <a:t>Submit when complete</a:t>
            </a:r>
            <a:endParaRPr kumimoji="0" lang="en-AU" sz="4000" b="0" i="0" u="none" strike="noStrike" cap="none" spc="0" normalizeH="0" baseline="0" dirty="0">
              <a:ln>
                <a:noFill/>
              </a:ln>
              <a:solidFill>
                <a:srgbClr val="990033"/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06286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726" y="3945467"/>
            <a:ext cx="21381007" cy="7660842"/>
          </a:xfrm>
        </p:spPr>
        <p:txBody>
          <a:bodyPr anchor="ctr"/>
          <a:lstStyle/>
          <a:p>
            <a:r>
              <a:rPr lang="en-AU" sz="15000" dirty="0">
                <a:solidFill>
                  <a:schemeClr val="bg1"/>
                </a:solidFill>
              </a:rPr>
              <a:t>Additional Resources: </a:t>
            </a:r>
            <a:br>
              <a:rPr lang="en-AU" sz="15000" dirty="0">
                <a:solidFill>
                  <a:schemeClr val="bg1"/>
                </a:solidFill>
              </a:rPr>
            </a:br>
            <a:endParaRPr lang="en-AU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44604" y="571814"/>
            <a:ext cx="20671811" cy="21768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0" i="0" u="none" strike="noStrike" kern="0" cap="none" spc="0" normalizeH="0" baseline="0" noProof="0" dirty="0">
                <a:ln>
                  <a:noFill/>
                </a:ln>
                <a:solidFill>
                  <a:srgbClr val="3A3B39"/>
                </a:solidFill>
                <a:effectLst/>
                <a:uLnTx/>
                <a:uFillTx/>
                <a:latin typeface="Open Sans Semibold"/>
                <a:sym typeface="Bebas"/>
              </a:rPr>
              <a:t>Further information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44604" y="2748649"/>
            <a:ext cx="12682547" cy="9020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and resources:</a:t>
            </a:r>
          </a:p>
          <a:p>
            <a:pPr>
              <a:lnSpc>
                <a:spcPct val="150000"/>
              </a:lnSpc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AU" sz="4000" dirty="0">
                <a:hlinkClick r:id="rId3"/>
              </a:rPr>
              <a:t>Learning Futures Online Workshops. </a:t>
            </a:r>
            <a:endParaRPr lang="en-AU" sz="4000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any self help articles: </a:t>
            </a:r>
            <a:r>
              <a:rPr lang="en-AU" sz="4000" dirty="0">
                <a:hlinkClick r:id="" action="ppaction://noaction"/>
              </a:rPr>
              <a:t>https://dft.westernsydney.edu.au/support/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4000" dirty="0">
              <a:hlinkClick r:id="" action="ppaction://noaction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of: </a:t>
            </a:r>
            <a:r>
              <a:rPr lang="en-AU" sz="4000" u="sng" dirty="0">
                <a:hlinkClick r:id="rId4"/>
              </a:rPr>
              <a:t>List of all training sessions </a:t>
            </a:r>
            <a:endParaRPr lang="en-AU" sz="4000" u="sng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4000" dirty="0">
              <a:hlinkClick r:id="rId5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 us at: </a:t>
            </a:r>
            <a:r>
              <a:rPr lang="en-AU" sz="4000" dirty="0" smtClean="0">
                <a:hlinkClick r:id="rId6"/>
              </a:rPr>
              <a:t>elearning@westernsydney.edu.au</a:t>
            </a:r>
            <a:endParaRPr lang="en-AU" sz="4000" dirty="0" smtClean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1834" y="8389817"/>
            <a:ext cx="7500960" cy="4665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D1FE8-58F6-4632-BF67-2C2602582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58" y="1722787"/>
            <a:ext cx="12173308" cy="64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4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3C4305-E662-0C41-A8E1-8C5D536F2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05" y="-2842054"/>
            <a:ext cx="25603200" cy="19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193" y="2005107"/>
            <a:ext cx="13054763" cy="8991602"/>
          </a:xfrm>
        </p:spPr>
        <p:txBody>
          <a:bodyPr anchor="ctr"/>
          <a:lstStyle/>
          <a:p>
            <a:r>
              <a:rPr lang="en-AU" sz="15000" dirty="0" smtClean="0">
                <a:solidFill>
                  <a:schemeClr val="bg1"/>
                </a:solidFill>
              </a:rPr>
              <a:t>Housekeeping</a:t>
            </a:r>
            <a:endParaRPr lang="en-AU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E773AD-53FD-4E17-83AD-1FCD1DF79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7" y="7570617"/>
            <a:ext cx="22580014" cy="11019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174" y="3808432"/>
            <a:ext cx="64788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solidFill>
                  <a:srgbClr val="000000"/>
                </a:solidFill>
                <a:latin typeface="Open Sans Semibold"/>
              </a:rPr>
              <a:t>This workshop will be </a:t>
            </a:r>
            <a:r>
              <a:rPr lang="en-AU" sz="4400" dirty="0" smtClean="0">
                <a:solidFill>
                  <a:srgbClr val="000000"/>
                </a:solidFill>
                <a:latin typeface="Open Sans Semibold"/>
              </a:rPr>
              <a:t>recorded. If </a:t>
            </a:r>
            <a:r>
              <a:rPr lang="en-AU" sz="4400" dirty="0">
                <a:solidFill>
                  <a:srgbClr val="000000"/>
                </a:solidFill>
                <a:latin typeface="Open Sans Semibold"/>
              </a:rPr>
              <a:t>you do not want to be recorded</a:t>
            </a:r>
          </a:p>
          <a:p>
            <a:pPr algn="ctr"/>
            <a:r>
              <a:rPr lang="en-AU" sz="4400" dirty="0">
                <a:solidFill>
                  <a:srgbClr val="000000"/>
                </a:solidFill>
                <a:latin typeface="Open Sans Semibold"/>
              </a:rPr>
              <a:t>Turn off your </a:t>
            </a:r>
            <a:r>
              <a:rPr lang="en-AU" sz="4400" dirty="0" smtClean="0">
                <a:solidFill>
                  <a:srgbClr val="000000"/>
                </a:solidFill>
                <a:latin typeface="Open Sans Semibold"/>
              </a:rPr>
              <a:t>camera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24624" y="6878638"/>
            <a:ext cx="1873405" cy="2466083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878637"/>
            <a:ext cx="3798849" cy="2466083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36293" y="3904421"/>
            <a:ext cx="68500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solidFill>
                  <a:srgbClr val="000000"/>
                </a:solidFill>
                <a:latin typeface="Open Sans Semibold"/>
              </a:rPr>
              <a:t>Use the chat function instead of verbal question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634003"/>
            <a:ext cx="4917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solidFill>
                  <a:srgbClr val="000000"/>
                </a:solidFill>
                <a:latin typeface="Open Sans Semibold"/>
              </a:rPr>
              <a:t>Mute your microphone when not </a:t>
            </a:r>
            <a:r>
              <a:rPr lang="en-AU" sz="4400" dirty="0" smtClean="0">
                <a:solidFill>
                  <a:srgbClr val="000000"/>
                </a:solidFill>
                <a:latin typeface="Open Sans Semibold"/>
              </a:rPr>
              <a:t>speaking</a:t>
            </a:r>
            <a:endParaRPr lang="en-AU" sz="4400" dirty="0">
              <a:solidFill>
                <a:srgbClr val="000000"/>
              </a:solidFill>
              <a:latin typeface="Open Sans Semibold"/>
            </a:endParaRPr>
          </a:p>
        </p:txBody>
      </p:sp>
      <p:sp>
        <p:nvSpPr>
          <p:cNvPr id="25" name="Shape 219">
            <a:extLst>
              <a:ext uri="{FF2B5EF4-FFF2-40B4-BE49-F238E27FC236}">
                <a16:creationId xmlns:a16="http://schemas.microsoft.com/office/drawing/2014/main" id="{2811978A-2B93-46AA-B288-4D2B9FE1320C}"/>
              </a:ext>
            </a:extLst>
          </p:cNvPr>
          <p:cNvSpPr/>
          <p:nvPr/>
        </p:nvSpPr>
        <p:spPr>
          <a:xfrm>
            <a:off x="723287" y="1074295"/>
            <a:ext cx="10428726" cy="20620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AU" sz="10100" b="0" i="0" u="none" strike="noStrike" kern="0" cap="none" spc="0" normalizeH="0" baseline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Open Sans Semibold"/>
                <a:sym typeface="Bebas"/>
              </a:rPr>
              <a:t>Housekeeping</a:t>
            </a:r>
            <a:endParaRPr kumimoji="0" lang="en-AU" sz="10100" b="0" i="0" u="none" strike="noStrike" kern="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Open Sans Semibold"/>
              <a:sym typeface="Bebas"/>
            </a:endParaRPr>
          </a:p>
        </p:txBody>
      </p:sp>
    </p:spTree>
    <p:extLst>
      <p:ext uri="{BB962C8B-B14F-4D97-AF65-F5344CB8AC3E}">
        <p14:creationId xmlns:p14="http://schemas.microsoft.com/office/powerpoint/2010/main" val="2375526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790" y="1064836"/>
            <a:ext cx="21129064" cy="1745271"/>
          </a:xfrm>
        </p:spPr>
        <p:txBody>
          <a:bodyPr>
            <a:normAutofit/>
          </a:bodyPr>
          <a:lstStyle/>
          <a:p>
            <a:r>
              <a:rPr lang="en-AU" sz="7200" dirty="0">
                <a:solidFill>
                  <a:srgbClr val="9D2235"/>
                </a:solidFill>
                <a:latin typeface="Open Sans Semibold"/>
                <a:ea typeface="Bebas"/>
                <a:cs typeface="Bebas"/>
              </a:rPr>
              <a:t>What happens if the connection drops out</a:t>
            </a:r>
            <a:r>
              <a:rPr lang="en-AU" sz="7200" dirty="0" smtClean="0">
                <a:solidFill>
                  <a:srgbClr val="9D2235"/>
                </a:solidFill>
                <a:latin typeface="Open Sans Semibold"/>
                <a:ea typeface="Bebas"/>
                <a:cs typeface="Bebas"/>
              </a:rPr>
              <a:t>?</a:t>
            </a:r>
            <a:endParaRPr lang="en-AU" sz="7200" dirty="0">
              <a:solidFill>
                <a:srgbClr val="9D2235"/>
              </a:solidFill>
              <a:latin typeface="Open Sans Semibold"/>
              <a:ea typeface="Bebas"/>
              <a:cs typeface="Beba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08" y="2575071"/>
            <a:ext cx="17722630" cy="10484216"/>
          </a:xfrm>
          <a:prstGeom prst="rect">
            <a:avLst/>
          </a:prstGeom>
        </p:spPr>
      </p:pic>
      <p:sp>
        <p:nvSpPr>
          <p:cNvPr id="7" name="Explosion: 8 Points 7">
            <a:extLst>
              <a:ext uri="{FF2B5EF4-FFF2-40B4-BE49-F238E27FC236}">
                <a16:creationId xmlns:a16="http://schemas.microsoft.com/office/drawing/2014/main" id="{35F44C4E-5B6A-4B73-8E3C-51CE8CCF6CFB}"/>
              </a:ext>
            </a:extLst>
          </p:cNvPr>
          <p:cNvSpPr/>
          <p:nvPr/>
        </p:nvSpPr>
        <p:spPr>
          <a:xfrm>
            <a:off x="18350570" y="9973698"/>
            <a:ext cx="5669157" cy="3203107"/>
          </a:xfrm>
          <a:prstGeom prst="irregularSeal1">
            <a:avLst/>
          </a:prstGeom>
          <a:noFill/>
          <a:ln w="57150" cap="flat">
            <a:solidFill>
              <a:schemeClr val="tx1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611" y="5162154"/>
            <a:ext cx="4156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>
                <a:solidFill>
                  <a:srgbClr val="000000"/>
                </a:solidFill>
                <a:latin typeface="Open Sans Semibold"/>
              </a:rPr>
              <a:t>Recorded sessions and recourses available on our webpage</a:t>
            </a:r>
            <a:endParaRPr lang="en-AU" sz="4400" dirty="0">
              <a:solidFill>
                <a:srgbClr val="000000"/>
              </a:solidFill>
              <a:latin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69817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3386666"/>
            <a:ext cx="23655867" cy="7576175"/>
          </a:xfrm>
        </p:spPr>
        <p:txBody>
          <a:bodyPr anchor="ctr"/>
          <a:lstStyle/>
          <a:p>
            <a:r>
              <a:rPr lang="en-AU" sz="12500" dirty="0">
                <a:solidFill>
                  <a:schemeClr val="bg1"/>
                </a:solidFill>
              </a:rPr>
              <a:t>What do </a:t>
            </a:r>
            <a:r>
              <a:rPr lang="en-AU" sz="12500" dirty="0" smtClean="0">
                <a:solidFill>
                  <a:schemeClr val="bg1"/>
                </a:solidFill>
              </a:rPr>
              <a:t>Students </a:t>
            </a:r>
            <a:r>
              <a:rPr lang="en-AU" sz="12500" dirty="0">
                <a:solidFill>
                  <a:schemeClr val="bg1"/>
                </a:solidFill>
              </a:rPr>
              <a:t>see?</a:t>
            </a:r>
          </a:p>
        </p:txBody>
      </p:sp>
    </p:spTree>
    <p:extLst>
      <p:ext uri="{BB962C8B-B14F-4D97-AF65-F5344CB8AC3E}">
        <p14:creationId xmlns:p14="http://schemas.microsoft.com/office/powerpoint/2010/main" val="16346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6ACE76-F2DA-4F7B-BB1F-E8A783FC09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06" y="381000"/>
            <a:ext cx="17538325" cy="12954000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35F44C4E-5B6A-4B73-8E3C-51CE8CCF6CFB}"/>
              </a:ext>
            </a:extLst>
          </p:cNvPr>
          <p:cNvSpPr/>
          <p:nvPr/>
        </p:nvSpPr>
        <p:spPr>
          <a:xfrm>
            <a:off x="16789400" y="9193737"/>
            <a:ext cx="4665133" cy="2372785"/>
          </a:xfrm>
          <a:prstGeom prst="irregularSeal1">
            <a:avLst/>
          </a:prstGeom>
          <a:noFill/>
          <a:ln w="57150" cap="flat">
            <a:solidFill>
              <a:srgbClr val="990033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1213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4F5-27D0-433E-A661-BE9D4B4A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3386666"/>
            <a:ext cx="23655867" cy="7576175"/>
          </a:xfrm>
        </p:spPr>
        <p:txBody>
          <a:bodyPr anchor="ctr"/>
          <a:lstStyle/>
          <a:p>
            <a:r>
              <a:rPr lang="en-AU" sz="12500" dirty="0">
                <a:solidFill>
                  <a:schemeClr val="bg1"/>
                </a:solidFill>
              </a:rPr>
              <a:t>Locating your Quiz/Test</a:t>
            </a:r>
          </a:p>
        </p:txBody>
      </p:sp>
    </p:spTree>
    <p:extLst>
      <p:ext uri="{BB962C8B-B14F-4D97-AF65-F5344CB8AC3E}">
        <p14:creationId xmlns:p14="http://schemas.microsoft.com/office/powerpoint/2010/main" val="42546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093A4-9F84-4E57-BEBE-ACEA6F311A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8" y="403905"/>
            <a:ext cx="4743478" cy="7869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3B0D5-DA0B-42CE-BD60-6418058B16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47" y="5008926"/>
            <a:ext cx="4607163" cy="3278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8B47A3-4E7E-4BA7-BB5D-668F113CD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51" y="5008926"/>
            <a:ext cx="13665208" cy="737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3029C7-DED6-41BA-89A9-C14061C9BAB4}"/>
              </a:ext>
            </a:extLst>
          </p:cNvPr>
          <p:cNvSpPr/>
          <p:nvPr/>
        </p:nvSpPr>
        <p:spPr>
          <a:xfrm>
            <a:off x="850814" y="4710972"/>
            <a:ext cx="2794000" cy="595908"/>
          </a:xfrm>
          <a:prstGeom prst="roundRect">
            <a:avLst/>
          </a:prstGeom>
          <a:noFill/>
          <a:ln w="38100" cap="flat">
            <a:solidFill>
              <a:srgbClr val="FFFF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solidFill>
                  <a:srgbClr val="C00000"/>
                </a:solidFill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31C7E3-4B1B-4D16-A50D-D00ED963ACE6}"/>
              </a:ext>
            </a:extLst>
          </p:cNvPr>
          <p:cNvSpPr/>
          <p:nvPr/>
        </p:nvSpPr>
        <p:spPr>
          <a:xfrm>
            <a:off x="6136767" y="5727442"/>
            <a:ext cx="2515476" cy="523923"/>
          </a:xfrm>
          <a:prstGeom prst="roundRect">
            <a:avLst/>
          </a:prstGeom>
          <a:noFill/>
          <a:ln w="38100" cap="flat">
            <a:solidFill>
              <a:srgbClr val="FFFF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1070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ARTICULATE_SLIDE_COUNT" val="1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627&quot;&gt;&lt;property id=&quot;20148&quot; value=&quot;5&quot;/&gt;&lt;property id=&quot;20300&quot; value=&quot;Slide 2&quot;/&gt;&lt;property id=&quot;20307&quot; value=&quot;308&quot;/&gt;&lt;/object&gt;&lt;object type=&quot;3&quot; unique_id=&quot;10628&quot;&gt;&lt;property id=&quot;20148&quot; value=&quot;5&quot;/&gt;&lt;property id=&quot;20300&quot; value=&quot;Slide 3&quot;/&gt;&lt;property id=&quot;20307&quot; value=&quot;311&quot;/&gt;&lt;/object&gt;&lt;object type=&quot;3&quot; unique_id=&quot;10720&quot;&gt;&lt;property id=&quot;20148&quot; value=&quot;5&quot;/&gt;&lt;property id=&quot;20300&quot; value=&quot;Slide 5&quot;/&gt;&lt;property id=&quot;20307&quot; value=&quot;325&quot;/&gt;&lt;/object&gt;&lt;object type=&quot;3&quot; unique_id=&quot;10926&quot;&gt;&lt;property id=&quot;20148&quot; value=&quot;5&quot;/&gt;&lt;property id=&quot;20300&quot; value=&quot;Slide 4&quot;/&gt;&lt;property id=&quot;20307&quot; value=&quot;326&quot;/&gt;&lt;/object&gt;&lt;/object&gt;&lt;object type=&quot;8&quot; unique_id=&quot;100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Light">
  <a:themeElements>
    <a:clrScheme name="Custom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451e70-cd14-4910-9f66-b2809bf32abb">
      <UserInfo>
        <DisplayName>Sarah-Jane Burton</DisplayName>
        <AccountId>348</AccountId>
        <AccountType/>
      </UserInfo>
      <UserInfo>
        <DisplayName>Stephanie Bourke</DisplayName>
        <AccountId>31</AccountId>
        <AccountType/>
      </UserInfo>
      <UserInfo>
        <DisplayName>Kim Heckenberg</DisplayName>
        <AccountId>39</AccountId>
        <AccountType/>
      </UserInfo>
      <UserInfo>
        <DisplayName>Lisa Caldbeck</DisplayName>
        <AccountId>560</AccountId>
        <AccountType/>
      </UserInfo>
      <UserInfo>
        <DisplayName>Vineet Singh</DisplayName>
        <AccountId>562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0808C6CA3F94DB3D066DEABCA68FE" ma:contentTypeVersion="12" ma:contentTypeDescription="Create a new document." ma:contentTypeScope="" ma:versionID="9e7f0e21707163d64e3eb9e09801c113">
  <xsd:schema xmlns:xsd="http://www.w3.org/2001/XMLSchema" xmlns:xs="http://www.w3.org/2001/XMLSchema" xmlns:p="http://schemas.microsoft.com/office/2006/metadata/properties" xmlns:ns2="6a7e7065-82f1-4b73-b0d2-d420dd51b77c" xmlns:ns3="d1451e70-cd14-4910-9f66-b2809bf32abb" targetNamespace="http://schemas.microsoft.com/office/2006/metadata/properties" ma:root="true" ma:fieldsID="c69fe859a3e435f88c5df3a13c0b4d4c" ns2:_="" ns3:_="">
    <xsd:import namespace="6a7e7065-82f1-4b73-b0d2-d420dd51b77c"/>
    <xsd:import namespace="d1451e70-cd14-4910-9f66-b2809bf3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e7065-82f1-4b73-b0d2-d420dd51b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51e70-cd14-4910-9f66-b2809bf3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BEA68-2895-4334-9165-708CC903AE0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a7e7065-82f1-4b73-b0d2-d420dd51b77c"/>
    <ds:schemaRef ds:uri="http://schemas.microsoft.com/office/2006/documentManagement/types"/>
    <ds:schemaRef ds:uri="http://schemas.microsoft.com/office/infopath/2007/PartnerControls"/>
    <ds:schemaRef ds:uri="d1451e70-cd14-4910-9f66-b2809bf32a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924438-F8B3-4BFC-8B07-7BFFF2F77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7AFC78-E8D0-44DE-BE6B-E2F749DE7D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6054</TotalTime>
  <Words>261</Words>
  <Application>Microsoft Office PowerPoint</Application>
  <PresentationFormat>Custom</PresentationFormat>
  <Paragraphs>72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Open Sans Semibold</vt:lpstr>
      <vt:lpstr>Bebas</vt:lpstr>
      <vt:lpstr>Avenir Book</vt:lpstr>
      <vt:lpstr>Gotham Narrow Bold</vt:lpstr>
      <vt:lpstr>Calibri</vt:lpstr>
      <vt:lpstr>Helvetica Light</vt:lpstr>
      <vt:lpstr>Arial</vt:lpstr>
      <vt:lpstr>Helvetica Neue</vt:lpstr>
      <vt:lpstr>Open Sans Light</vt:lpstr>
      <vt:lpstr>1_Light</vt:lpstr>
      <vt:lpstr>PowerPoint Presentation</vt:lpstr>
      <vt:lpstr>PowerPoint Presentation</vt:lpstr>
      <vt:lpstr>Housekeeping</vt:lpstr>
      <vt:lpstr>PowerPoint Presentation</vt:lpstr>
      <vt:lpstr>PowerPoint Presentation</vt:lpstr>
      <vt:lpstr>What do Students see?</vt:lpstr>
      <vt:lpstr>PowerPoint Presentation</vt:lpstr>
      <vt:lpstr>Locating your Quiz/Test</vt:lpstr>
      <vt:lpstr>PowerPoint Presentation</vt:lpstr>
      <vt:lpstr>PowerPoint Presentation</vt:lpstr>
      <vt:lpstr>Marking Options</vt:lpstr>
      <vt:lpstr>Marking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Marking Options</vt:lpstr>
      <vt:lpstr>PowerPoint Presentation</vt:lpstr>
      <vt:lpstr>PowerPoint Presentation</vt:lpstr>
      <vt:lpstr>PowerPoint Presentation</vt:lpstr>
      <vt:lpstr>PowerPoint Presentation</vt:lpstr>
      <vt:lpstr>Marking Options</vt:lpstr>
      <vt:lpstr>PowerPoint Presentation</vt:lpstr>
      <vt:lpstr>PowerPoint Presentation</vt:lpstr>
      <vt:lpstr>PowerPoint Presentation</vt:lpstr>
      <vt:lpstr>Additional Resources: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O'Higgins</dc:creator>
  <cp:lastModifiedBy>Stephanie Bourke</cp:lastModifiedBy>
  <cp:revision>143</cp:revision>
  <dcterms:modified xsi:type="dcterms:W3CDTF">2020-05-05T02:56:20Z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0x010100F570808C6CA3F94DB3D066DEABCA68FE</vt:lpwstr>
  </property>
  <property fmtid="{D5CDD505-2E9C-101B-9397-08002B2CF9AE}" pid="3" name="ArticulateGUID">
    <vt:lpwstr>89937C78-673C-43C7-A783-CB56D961F998</vt:lpwstr>
  </property>
  <property fmtid="{D5CDD505-2E9C-101B-9397-08002B2CF9AE}" pid="4" name="ArticulatePath">
    <vt:lpwstr>DFT_vUWSTemplate_Pilot_Information_PowerPoint</vt:lpwstr>
  </property>
</Properties>
</file>