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4"/>
  </p:notesMasterIdLst>
  <p:sldIdLst>
    <p:sldId id="263" r:id="rId5"/>
    <p:sldId id="303" r:id="rId6"/>
    <p:sldId id="304" r:id="rId7"/>
    <p:sldId id="305" r:id="rId8"/>
    <p:sldId id="295" r:id="rId9"/>
    <p:sldId id="276" r:id="rId10"/>
    <p:sldId id="306" r:id="rId11"/>
    <p:sldId id="307" r:id="rId12"/>
    <p:sldId id="297" r:id="rId13"/>
    <p:sldId id="311" r:id="rId14"/>
    <p:sldId id="312" r:id="rId15"/>
    <p:sldId id="283" r:id="rId16"/>
    <p:sldId id="308" r:id="rId17"/>
    <p:sldId id="310" r:id="rId18"/>
    <p:sldId id="299" r:id="rId19"/>
    <p:sldId id="300" r:id="rId20"/>
    <p:sldId id="301" r:id="rId21"/>
    <p:sldId id="280" r:id="rId22"/>
    <p:sldId id="258" r:id="rId23"/>
  </p:sldIdLst>
  <p:sldSz cx="12192000" cy="6858000"/>
  <p:notesSz cx="6858000" cy="9144000"/>
  <p:embeddedFontLst>
    <p:embeddedFont>
      <p:font typeface="Chronicle Text G1" pitchFamily="50" charset="0"/>
      <p:regular r:id="rId25"/>
      <p:italic r:id="rId26"/>
    </p:embeddedFont>
    <p:embeddedFont>
      <p:font typeface="Chronicle Text G1 Roman"/>
      <p:regular r:id="rId27"/>
      <p:bold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otham Narrow Light" pitchFamily="50" charset="0"/>
      <p:regular r:id="rId34"/>
      <p:italic r:id="rId35"/>
    </p:embeddedFont>
    <p:embeddedFont>
      <p:font typeface="Gotham Narrow"/>
      <p:regular r:id="rId36"/>
      <p:bold r:id="rId37"/>
      <p:italic r:id="rId38"/>
    </p:embeddedFont>
    <p:embeddedFont>
      <p:font typeface="Gotham Narrow Bold" pitchFamily="50" charset="0"/>
      <p:regular r:id="rId39"/>
      <p:bold r:id="rId40"/>
    </p:embeddedFont>
    <p:embeddedFont>
      <p:font typeface="Gotham Narrow Book" pitchFamily="50" charset="0"/>
      <p:regular r:id="rId41"/>
      <p: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 Berry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8"/>
    <a:srgbClr val="FFD243"/>
    <a:srgbClr val="F0D7D7"/>
    <a:srgbClr val="F5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9"/>
    <p:restoredTop sz="94776"/>
  </p:normalViewPr>
  <p:slideViewPr>
    <p:cSldViewPr snapToGrid="0" snapToObjects="1">
      <p:cViewPr varScale="1">
        <p:scale>
          <a:sx n="61" d="100"/>
          <a:sy n="61" d="100"/>
        </p:scale>
        <p:origin x="10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B52D2-0160-434A-A03B-22BBAAC2D0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D88-1CE6-DA43-B589-2F3912E9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3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unimelb.edu.au/support/guides/blackboard-staff-guides/item-analysi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unimelb.edu.au/support/guides/blackboard-staff-guides/item-analysi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unimelb.edu.au/support/guides/blackboard-staff-guides/item-analysi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designing questions it is worthwhile asking HOW questions are being asked</a:t>
            </a:r>
            <a:r>
              <a:rPr lang="en-AU" baseline="0" dirty="0"/>
              <a:t> and if a range of levels of thinking is required.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1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</a:t>
            </a:r>
            <a:r>
              <a:rPr lang="en-AU" baseline="0" dirty="0"/>
              <a:t> is a range of learning demonstrated in the matrix. What range of learning will  your unit require? Recall, apply, integrate?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*Review quiz questions and student performance through Item Analysis</a:t>
            </a:r>
            <a:r>
              <a:rPr lang="en-AU" baseline="0" dirty="0"/>
              <a:t> and Download Results. See these options via Grade Centre &gt; Tests &gt; Name of quiz. In Grade Centre, click on the down arrow for the above options. Results can be downloaded into a word document (keep default encoding) and then copied into Excel. See University of Melbourne instructions and information on Item Analysis </a:t>
            </a:r>
            <a:r>
              <a:rPr lang="en-AU" dirty="0">
                <a:hlinkClick r:id="rId3"/>
              </a:rPr>
              <a:t>https://lms.unimelb.edu.au/support/guides/blackboard-staff-guides/item-analysis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6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*Review quiz questions and student performance through Item Analysis</a:t>
            </a:r>
            <a:r>
              <a:rPr lang="en-AU" baseline="0" dirty="0"/>
              <a:t> and Download Results. See these options via Grade Centre &gt; Tests &gt; Name of quiz. In Grade Centre, click on the down arrow for the above options. Results can be downloaded into a word document (keep default encoding) and then copied into Excel. See University of Melbourne instructions and information on Item Analysis </a:t>
            </a:r>
            <a:r>
              <a:rPr lang="en-AU" dirty="0">
                <a:hlinkClick r:id="rId3"/>
              </a:rPr>
              <a:t>https://lms.unimelb.edu.au/support/guides/blackboard-staff-guides/item-analysis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6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*Review quiz questions and student performance through Item Analysis</a:t>
            </a:r>
            <a:r>
              <a:rPr lang="en-AU" baseline="0" dirty="0"/>
              <a:t> and Download Results. See these options via Grade Centre &gt; Tests &gt; Name of quiz. In Grade Centre, click on the down arrow for the above options. Results can be downloaded into a word document (keep default encoding) and then copied into Excel. See University of Melbourne instructions and information on Item Analysis </a:t>
            </a:r>
            <a:r>
              <a:rPr lang="en-AU" dirty="0">
                <a:hlinkClick r:id="rId3"/>
              </a:rPr>
              <a:t>https://lms.unimelb.edu.au/support/guides/blackboard-staff-guides/item-analysis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930" y="5466306"/>
            <a:ext cx="11226140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18" y="1400037"/>
            <a:ext cx="3456878" cy="39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1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07" y="320529"/>
            <a:ext cx="3350400" cy="7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8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3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 sz="3500"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2" y="1871498"/>
            <a:ext cx="10872787" cy="4326102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lang="en-AU" sz="1500" b="1" i="0" kern="1200" dirty="0" smtClean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215900" indent="0">
              <a:lnSpc>
                <a:spcPts val="1700"/>
              </a:lnSpc>
              <a:spcAft>
                <a:spcPts val="850"/>
              </a:spcAft>
              <a:tabLst/>
              <a:defRPr lang="en-AU" sz="1500" b="0" i="0" kern="1200" dirty="0" smtClean="0">
                <a:solidFill>
                  <a:schemeClr val="tx2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43536E21-BEA9-0843-BB9C-C6C3FA5E478E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0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3" y="1867583"/>
            <a:ext cx="10872787" cy="4330017"/>
          </a:xfrm>
        </p:spPr>
        <p:txBody>
          <a:bodyPr/>
          <a:lstStyle>
            <a:lvl1pPr>
              <a:lnSpc>
                <a:spcPts val="3500"/>
              </a:lnSpc>
              <a:defRPr sz="3500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>
              <a:lnSpc>
                <a:spcPts val="3500"/>
              </a:lnSpc>
              <a:spcAft>
                <a:spcPts val="600"/>
              </a:spcAft>
              <a:defRPr sz="3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lnSpc>
                <a:spcPts val="2200"/>
              </a:lnSpc>
              <a:defRPr sz="20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</a:t>
            </a:r>
            <a:br>
              <a:rPr lang="en-AU" dirty="0"/>
            </a:br>
            <a:r>
              <a:rPr lang="en-AU" dirty="0"/>
              <a:t>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CF49794A-F156-8443-AFB0-D6053EF71D28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1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770" y="1854200"/>
            <a:ext cx="8268029" cy="4343400"/>
          </a:xfrm>
        </p:spPr>
        <p:txBody>
          <a:bodyPr/>
          <a:lstStyle>
            <a:lvl1pPr>
              <a:lnSpc>
                <a:spcPts val="6500"/>
              </a:lnSpc>
              <a:defRPr lang="en-US" sz="6500" b="1" i="0" kern="1200" dirty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4D41AC54-ACEA-E74A-A236-8CA4995D51A5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400" y="6519863"/>
            <a:ext cx="2743200" cy="201613"/>
          </a:xfrm>
        </p:spPr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ECA7C0A-6EA2-2945-92B3-332C9C649462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r>
              <a:rPr lang="en-AU" dirty="0">
                <a:latin typeface="Gotham Narrow Bold" pitchFamily="50" charset="0"/>
              </a:rPr>
              <a:t>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348413" y="1871498"/>
            <a:ext cx="5183187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7304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94C0D1A5-277E-8E4E-A287-21A2C45B1049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2" y="1871663"/>
            <a:ext cx="5183187" cy="43259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27000" indent="-12700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D6734711-CBF7-0149-96E1-DB465890B982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70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0479E50-DC0F-194F-BF55-6288B1AAE44C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5904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84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10871529" cy="4326102"/>
          </a:xfrm>
        </p:spPr>
        <p:txBody>
          <a:bodyPr/>
          <a:lstStyle>
            <a:lvl1pPr marL="0">
              <a:lnSpc>
                <a:spcPts val="1600"/>
              </a:lnSpc>
              <a:spcAft>
                <a:spcPts val="1500"/>
              </a:spcAft>
              <a:defRPr sz="18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77800" indent="-177800">
              <a:lnSpc>
                <a:spcPts val="2000"/>
              </a:lnSpc>
              <a:spcAft>
                <a:spcPts val="1500"/>
              </a:spcAft>
              <a:buFont typeface="Arial" charset="0"/>
              <a:buChar char="•"/>
              <a:tabLst/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3A0E362F-15F3-414F-AD19-772E0A70F7DD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609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DD3BF28-C868-1E42-AD12-0669017885B5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978400" y="2134263"/>
            <a:ext cx="6197600" cy="3847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71450" indent="-17145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4A54127-2AC4-624C-90C4-6E74D9031FD0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953000" y="2120900"/>
            <a:ext cx="6248400" cy="387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7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044575"/>
            <a:ext cx="5183517" cy="51657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51E290B4-B3E1-A34F-9420-070C7E24A97B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r>
              <a:rPr lang="en-AU" dirty="0">
                <a:latin typeface="Gotham Narrow Bold" pitchFamily="50" charset="0"/>
              </a:rPr>
              <a:t>R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348413" y="1044575"/>
            <a:ext cx="5183187" cy="5165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1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171" y="1871498"/>
            <a:ext cx="7150428" cy="12273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DF65FAE-121D-DF46-8371-2E67964D0BDF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28654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81171" y="3370097"/>
            <a:ext cx="3403929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27671" y="3370097"/>
            <a:ext cx="3403929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243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89F7B0C-722D-8B45-BAF6-698B9FE8F812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12525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0401" y="3268663"/>
            <a:ext cx="3568699" cy="2979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94201" y="1871663"/>
            <a:ext cx="3390899" cy="26622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394201" y="4673600"/>
            <a:ext cx="3390899" cy="15748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950201" y="1871663"/>
            <a:ext cx="3581399" cy="4376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15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64"/>
            <a:ext cx="440515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99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4816-38BE-4DFE-8172-8F1CB88B2BB3}" type="datetimeFigureOut">
              <a:rPr lang="en-AU" smtClean="0"/>
              <a:t>23/04/2020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FDF-19CB-41D9-875F-DC0C8EF816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22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88283" cy="6835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tx2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799"/>
            <a:ext cx="5184775" cy="4495801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2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2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</a:t>
            </a:r>
            <a:br>
              <a:rPr lang="en-AU" dirty="0"/>
            </a:br>
            <a:r>
              <a:rPr lang="en-AU" dirty="0"/>
              <a:t>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2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70" y="1010537"/>
            <a:ext cx="10871529" cy="6876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70" y="1871498"/>
            <a:ext cx="10871529" cy="4308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13" y="6519864"/>
            <a:ext cx="2743200" cy="2016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FF468EA-D9CE-8943-9C75-830D68AC402B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391883"/>
            <a:ext cx="41148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b="1" i="0" kern="1200" dirty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8400" y="6519863"/>
            <a:ext cx="2743200" cy="2016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700" b="1" i="0" kern="1200" smtClean="0">
                <a:solidFill>
                  <a:schemeClr val="tx2"/>
                </a:solidFill>
                <a:latin typeface="Gotham Narrow Book" charset="0"/>
                <a:ea typeface="Gotham Narrow Book" charset="0"/>
                <a:cs typeface="Gotham Narrow Book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2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  <p:sldLayoutId id="2147483673" r:id="rId14"/>
    <p:sldLayoutId id="2147483672" r:id="rId15"/>
    <p:sldLayoutId id="2147483650" r:id="rId16"/>
    <p:sldLayoutId id="2147483675" r:id="rId17"/>
    <p:sldLayoutId id="2147483676" r:id="rId18"/>
    <p:sldLayoutId id="2147483677" r:id="rId19"/>
    <p:sldLayoutId id="2147483678" r:id="rId20"/>
    <p:sldLayoutId id="2147483682" r:id="rId21"/>
    <p:sldLayoutId id="2147483683" r:id="rId22"/>
    <p:sldLayoutId id="2147483684" r:id="rId23"/>
    <p:sldLayoutId id="2147483679" r:id="rId24"/>
    <p:sldLayoutId id="2147483680" r:id="rId25"/>
    <p:sldLayoutId id="2147483681" r:id="rId26"/>
    <p:sldLayoutId id="2147483685" r:id="rId27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>
          <a:solidFill>
            <a:schemeClr val="tx2"/>
          </a:solidFill>
          <a:latin typeface="Chronicle Text G1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300"/>
        </a:spcAft>
        <a:buFont typeface="Arial"/>
        <a:buNone/>
        <a:defRPr sz="2000" kern="1200">
          <a:solidFill>
            <a:schemeClr val="accent1"/>
          </a:solidFill>
          <a:latin typeface="Chronicle Text G1" pitchFamily="50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400"/>
        </a:lnSpc>
        <a:spcBef>
          <a:spcPts val="0"/>
        </a:spcBef>
        <a:buFont typeface="Arial"/>
        <a:buNone/>
        <a:tabLst/>
        <a:defRPr sz="1200" b="1" i="0" kern="1200">
          <a:solidFill>
            <a:schemeClr val="tx2"/>
          </a:solidFill>
          <a:latin typeface="Gotham Narrow Bold" pitchFamily="50" charset="0"/>
          <a:ea typeface="Gotham Narrow Bold" pitchFamily="50" charset="0"/>
          <a:cs typeface="Gotham Narrow Bold" pitchFamily="50" charset="0"/>
        </a:defRPr>
      </a:lvl2pPr>
      <a:lvl3pPr marL="11113" indent="0" algn="l" defTabSz="914400" rtl="0" eaLnBrk="1" latinLnBrk="0" hangingPunct="1">
        <a:lnSpc>
          <a:spcPts val="1400"/>
        </a:lnSpc>
        <a:spcBef>
          <a:spcPts val="0"/>
        </a:spcBef>
        <a:spcAft>
          <a:spcPts val="850"/>
        </a:spcAft>
        <a:buFont typeface="Arial"/>
        <a:buNone/>
        <a:tabLst/>
        <a:defRPr sz="1200" b="0" i="0" kern="120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Chronicle Text G1 Roman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Chronicle Text G1 Roman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orient="horz" pos="4107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7264" userDrawn="1">
          <p15:clr>
            <a:srgbClr val="F26B43"/>
          </p15:clr>
        </p15:guide>
        <p15:guide id="6" pos="3681" userDrawn="1">
          <p15:clr>
            <a:srgbClr val="F26B43"/>
          </p15:clr>
        </p15:guide>
        <p15:guide id="7" pos="3999" userDrawn="1">
          <p15:clr>
            <a:srgbClr val="F26B43"/>
          </p15:clr>
        </p15:guide>
        <p15:guide id="8" orient="horz" pos="3904" userDrawn="1">
          <p15:clr>
            <a:srgbClr val="F26B43"/>
          </p15:clr>
        </p15:guide>
        <p15:guide id="9" orient="horz" pos="1072" userDrawn="1">
          <p15:clr>
            <a:srgbClr val="F26B43"/>
          </p15:clr>
        </p15:guide>
        <p15:guide id="10" orient="horz" pos="1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centre-for-teaching-excellence/teaching-resources/teaching-tips/developing-assignments/assignment-design/designing-multiple-choice-questions" TargetMode="External"/><Relationship Id="rId2" Type="http://schemas.openxmlformats.org/officeDocument/2006/relationships/hyperlink" Target="https://doi.org/10.1186/s41239-018-0124-z" TargetMode="Externa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itali.uq.edu.au/files/7162/COVID-19-Designing-MCQ-Short-Answer-for-UQLearn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701800"/>
            <a:ext cx="7004523" cy="2485190"/>
          </a:xfrm>
        </p:spPr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  <a:latin typeface="Gotham Narrow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Writing</a:t>
            </a:r>
            <a:r>
              <a:rPr lang="en-US" sz="4800" dirty="0" smtClean="0">
                <a:solidFill>
                  <a:srgbClr val="C00000"/>
                </a:solidFill>
                <a:latin typeface="Gotham Narrow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Gotham Narrow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questions for online exams</a:t>
            </a:r>
            <a:endParaRPr lang="en-US" sz="4800" dirty="0">
              <a:solidFill>
                <a:srgbClr val="C00000"/>
              </a:solidFill>
              <a:latin typeface="Gotham Narrow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980" y="5335300"/>
            <a:ext cx="780356" cy="792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09843" y="5290525"/>
            <a:ext cx="374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This workshop will be recorded</a:t>
            </a:r>
          </a:p>
          <a:p>
            <a:r>
              <a:rPr lang="en-AU" dirty="0" smtClean="0"/>
              <a:t>If you do not wish to be recorded please turn off your video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3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dirty="0" smtClean="0"/>
              <a:t>What settings are important to </a:t>
            </a:r>
            <a:r>
              <a:rPr lang="en-AU" sz="2000" dirty="0" smtClean="0"/>
              <a:t>consider?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533872"/>
            <a:ext cx="10871529" cy="476845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Randomise questions</a:t>
            </a: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Randomise </a:t>
            </a:r>
            <a:r>
              <a:rPr lang="en-A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 (MCQ)</a:t>
            </a:r>
            <a:endParaRPr lang="en-A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 pools</a:t>
            </a: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</a:t>
            </a: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Rubric for Short Answer</a:t>
            </a: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for questions (typical for alternative assessment, less so for final assessment)</a:t>
            </a: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 grades instantly or hold for set date?</a:t>
            </a:r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dirty="0" smtClean="0"/>
              <a:t>What general tips should I consider?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533872"/>
            <a:ext cx="10871529" cy="476845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instructions assist students to minimise technical issues (wi-fi, Netflix, etc), and have a support pathway (IT) were technical issues to occur.</a:t>
            </a: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reduce likelihood of student issues, host one or more practice or formative quizzes ahead of time. Mimic the final exam format.</a:t>
            </a: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 academic integrity, create pools of equivalent questions, randomly presented to students.</a:t>
            </a: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creating a lot of quizzes, or lots of question banks, explore the use of </a:t>
            </a:r>
            <a:r>
              <a:rPr lang="en-AU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Respondus</a:t>
            </a: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reduce student bandwidth requirements, limit question attachments to a web-optimised standard.</a:t>
            </a:r>
          </a:p>
          <a:p>
            <a:pPr marL="1714500" lvl="3" indent="-342900">
              <a:buAutoNum type="arabicPeriod"/>
            </a:pPr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Images 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– Photoshop – Save for Web – JPEG High Quality.</a:t>
            </a:r>
          </a:p>
          <a:p>
            <a:pPr marL="1714500" lvl="3" indent="-342900">
              <a:buAutoNum type="arabicPeriod"/>
            </a:pPr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Video / Audio – 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Upload to </a:t>
            </a:r>
            <a:r>
              <a:rPr lang="en-A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Panopto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 for processing and sharing via embed code. Consider Handbrake.</a:t>
            </a:r>
          </a:p>
          <a:p>
            <a:pPr lvl="3"/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questions and/or answers are randomised, avoid linked questions/answers “</a:t>
            </a:r>
            <a:r>
              <a:rPr lang="en-AU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previous question stated X” or “all of the </a:t>
            </a:r>
            <a:r>
              <a:rPr lang="en-AU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en-AU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A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A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A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0" lvl="3" indent="-342900">
              <a:buAutoNum type="arabicPeriod"/>
            </a:pPr>
            <a:endParaRPr lang="en-AU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A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A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752416">
            <a:off x="8355224" y="670157"/>
            <a:ext cx="2178392" cy="1754326"/>
          </a:xfrm>
          <a:prstGeom prst="rect">
            <a:avLst/>
          </a:prstGeom>
          <a:solidFill>
            <a:srgbClr val="FFD243"/>
          </a:solidFill>
        </p:spPr>
        <p:txBody>
          <a:bodyPr wrap="square" rtlCol="0">
            <a:spAutoFit/>
          </a:bodyPr>
          <a:lstStyle/>
          <a:p>
            <a:endParaRPr lang="en-AU" dirty="0"/>
          </a:p>
          <a:p>
            <a:pPr algn="ctr"/>
            <a:r>
              <a:rPr lang="en-AU" dirty="0"/>
              <a:t>Design quizzes to enhance learning and discourage guessing.</a:t>
            </a:r>
          </a:p>
          <a:p>
            <a:endParaRPr lang="en-AU" dirty="0"/>
          </a:p>
        </p:txBody>
      </p:sp>
      <p:sp>
        <p:nvSpPr>
          <p:cNvPr id="3" name="Oval 2"/>
          <p:cNvSpPr/>
          <p:nvPr/>
        </p:nvSpPr>
        <p:spPr>
          <a:xfrm>
            <a:off x="9455661" y="768288"/>
            <a:ext cx="182880" cy="158496"/>
          </a:xfrm>
          <a:prstGeom prst="ellipse">
            <a:avLst/>
          </a:prstGeom>
          <a:solidFill>
            <a:srgbClr val="FF7D78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7357241" y="5834898"/>
            <a:ext cx="4174358" cy="640515"/>
          </a:xfrm>
          <a:prstGeom prst="rect">
            <a:avLst/>
          </a:prstGeom>
          <a:solidFill>
            <a:srgbClr val="FF7D78">
              <a:alpha val="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Tip: Raise </a:t>
            </a:r>
            <a:r>
              <a:rPr lang="en-AU" dirty="0">
                <a:solidFill>
                  <a:schemeClr val="tx1"/>
                </a:solidFill>
              </a:rPr>
              <a:t>the pass threshold, </a:t>
            </a:r>
            <a:r>
              <a:rPr lang="en-AU" dirty="0" err="1">
                <a:solidFill>
                  <a:schemeClr val="tx1"/>
                </a:solidFill>
              </a:rPr>
              <a:t>eg</a:t>
            </a:r>
            <a:r>
              <a:rPr lang="en-AU" dirty="0">
                <a:solidFill>
                  <a:schemeClr val="tx1"/>
                </a:solidFill>
              </a:rPr>
              <a:t> 75%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B81E9A-91E5-064A-A82B-4561786D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1" y="1010537"/>
            <a:ext cx="5551544" cy="687634"/>
          </a:xfrm>
        </p:spPr>
        <p:txBody>
          <a:bodyPr/>
          <a:lstStyle/>
          <a:p>
            <a:r>
              <a:rPr lang="en-US" sz="2000" dirty="0">
                <a:cs typeface="Chronicle Text G1" pitchFamily="50" charset="0"/>
              </a:rPr>
              <a:t>Quizzing for deeper learning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085032-171E-A14F-93F3-A9E0586B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1497"/>
            <a:ext cx="10871529" cy="397596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  <a:latin typeface="+mn-lt"/>
              </a:rPr>
              <a:t>Consider multi answer with </a:t>
            </a:r>
            <a:r>
              <a:rPr lang="en-AU" b="0" dirty="0" smtClean="0">
                <a:solidFill>
                  <a:schemeClr val="tx1"/>
                </a:solidFill>
                <a:latin typeface="+mn-lt"/>
              </a:rPr>
              <a:t>3-5 </a:t>
            </a:r>
            <a:r>
              <a:rPr lang="en-AU" b="0" dirty="0">
                <a:solidFill>
                  <a:schemeClr val="tx1"/>
                </a:solidFill>
                <a:latin typeface="+mn-lt"/>
              </a:rPr>
              <a:t>options with 2-5 options correct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  <a:latin typeface="+mn-lt"/>
              </a:rPr>
              <a:t>Deduct marks for incorrect answers (this discourages </a:t>
            </a:r>
            <a:r>
              <a:rPr lang="en-AU" b="0" dirty="0" smtClean="0">
                <a:solidFill>
                  <a:schemeClr val="tx1"/>
                </a:solidFill>
                <a:latin typeface="+mn-lt"/>
              </a:rPr>
              <a:t>guessing but use with caution)</a:t>
            </a:r>
            <a:endParaRPr lang="en-AU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  <a:latin typeface="+mn-lt"/>
              </a:rPr>
              <a:t>Give partial credit for correct multi answers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  <a:latin typeface="+mn-lt"/>
              </a:rPr>
              <a:t>Allow for 2</a:t>
            </a:r>
            <a:r>
              <a:rPr lang="en-AU" b="0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AU" b="0" dirty="0">
                <a:solidFill>
                  <a:schemeClr val="tx1"/>
                </a:solidFill>
                <a:latin typeface="+mn-lt"/>
              </a:rPr>
              <a:t> or 3</a:t>
            </a:r>
            <a:r>
              <a:rPr lang="en-AU" b="0" baseline="30000" dirty="0">
                <a:solidFill>
                  <a:schemeClr val="tx1"/>
                </a:solidFill>
                <a:latin typeface="+mn-lt"/>
              </a:rPr>
              <a:t>rd</a:t>
            </a:r>
            <a:r>
              <a:rPr lang="en-AU" b="0" dirty="0">
                <a:solidFill>
                  <a:schemeClr val="tx1"/>
                </a:solidFill>
                <a:latin typeface="+mn-lt"/>
              </a:rPr>
              <a:t> attempts with marks deducted for each attempt (also discourages guessing)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  <a:latin typeface="+mn-lt"/>
              </a:rPr>
              <a:t>Create scenario-based MCQ to test analysis, evaluation &amp; identification skills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  <a:latin typeface="+mn-lt"/>
              </a:rPr>
              <a:t>Review student responses to discover where learning needs to be reinforced (learning analytics) &amp; to identify errors in questions*</a:t>
            </a: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18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B81E9A-91E5-064A-A82B-4561786D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1" y="1010537"/>
            <a:ext cx="5551544" cy="687634"/>
          </a:xfrm>
        </p:spPr>
        <p:txBody>
          <a:bodyPr/>
          <a:lstStyle/>
          <a:p>
            <a:r>
              <a:rPr lang="en-US" sz="2000" dirty="0">
                <a:cs typeface="Chronicle Text G1" pitchFamily="50" charset="0"/>
              </a:rPr>
              <a:t>Quizzing for deeper </a:t>
            </a:r>
            <a:r>
              <a:rPr lang="en-US" sz="2000" dirty="0" smtClean="0">
                <a:cs typeface="Chronicle Text G1" pitchFamily="50" charset="0"/>
              </a:rPr>
              <a:t>learning: modify MCQs </a:t>
            </a:r>
            <a:endParaRPr lang="en-US" sz="2000" dirty="0">
              <a:cs typeface="Chronicle Text G1" pitchFamily="50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22563"/>
              </p:ext>
            </p:extLst>
          </p:nvPr>
        </p:nvGraphicFramePr>
        <p:xfrm>
          <a:off x="660071" y="1677148"/>
          <a:ext cx="9146082" cy="4282217"/>
        </p:xfrm>
        <a:graphic>
          <a:graphicData uri="http://schemas.openxmlformats.org/drawingml/2006/table">
            <a:tbl>
              <a:tblPr firstRow="1" firstCol="1" bandRow="1"/>
              <a:tblGrid>
                <a:gridCol w="3048981">
                  <a:extLst>
                    <a:ext uri="{9D8B030D-6E8A-4147-A177-3AD203B41FA5}">
                      <a16:colId xmlns:a16="http://schemas.microsoft.com/office/drawing/2014/main" val="1659473921"/>
                    </a:ext>
                  </a:extLst>
                </a:gridCol>
                <a:gridCol w="3048981">
                  <a:extLst>
                    <a:ext uri="{9D8B030D-6E8A-4147-A177-3AD203B41FA5}">
                      <a16:colId xmlns:a16="http://schemas.microsoft.com/office/drawing/2014/main" val="3417570272"/>
                    </a:ext>
                  </a:extLst>
                </a:gridCol>
                <a:gridCol w="3048120">
                  <a:extLst>
                    <a:ext uri="{9D8B030D-6E8A-4147-A177-3AD203B41FA5}">
                      <a16:colId xmlns:a16="http://schemas.microsoft.com/office/drawing/2014/main" val="913278354"/>
                    </a:ext>
                  </a:extLst>
                </a:gridCol>
              </a:tblGrid>
              <a:tr h="917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questions that ask what/when/who/which/where is X OR are factual statements 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Modify the question stem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A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change to a short answer question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554583"/>
                  </a:ext>
                </a:extLst>
              </a:tr>
              <a:tr h="611745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What is the strongest &amp; most resilient X?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The strongest &amp; most resilient X is: (factual statement)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Why is X…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Explain how X ….&amp; provide an example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797452"/>
                  </a:ext>
                </a:extLst>
              </a:tr>
              <a:tr h="30587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is X…/to what extent is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Explain the difference between…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442882"/>
                  </a:ext>
                </a:extLst>
              </a:tr>
              <a:tr h="9176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 the most appropriate explanation for 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does X function.. provide an example to illustrate your explanation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16165"/>
                  </a:ext>
                </a:extLst>
              </a:tr>
              <a:tr h="9176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the information in the graph &amp; under these conditions…, what kind of X is this?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503076"/>
                  </a:ext>
                </a:extLst>
              </a:tr>
              <a:tr h="61174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Which finding is the most relevant given the conditions described?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07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3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B81E9A-91E5-064A-A82B-4561786D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0" y="1010537"/>
            <a:ext cx="8715157" cy="687634"/>
          </a:xfrm>
        </p:spPr>
        <p:txBody>
          <a:bodyPr/>
          <a:lstStyle/>
          <a:p>
            <a:r>
              <a:rPr lang="en-US" sz="2000" dirty="0">
                <a:cs typeface="Chronicle Text G1" pitchFamily="50" charset="0"/>
              </a:rPr>
              <a:t>Quizzing for deeper </a:t>
            </a:r>
            <a:r>
              <a:rPr lang="en-US" sz="2000" dirty="0" smtClean="0">
                <a:cs typeface="Chronicle Text G1" pitchFamily="50" charset="0"/>
              </a:rPr>
              <a:t>learning: write for higher levels of thinking </a:t>
            </a:r>
            <a:endParaRPr lang="en-US" sz="2000" dirty="0">
              <a:cs typeface="Chronicle Text G1" pitchFamily="50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99413"/>
              </p:ext>
            </p:extLst>
          </p:nvPr>
        </p:nvGraphicFramePr>
        <p:xfrm>
          <a:off x="2155067" y="3148598"/>
          <a:ext cx="7619553" cy="3136587"/>
        </p:xfrm>
        <a:graphic>
          <a:graphicData uri="http://schemas.openxmlformats.org/drawingml/2006/table">
            <a:tbl>
              <a:tblPr firstRow="1" firstCol="1" bandRow="1"/>
              <a:tblGrid>
                <a:gridCol w="954134">
                  <a:extLst>
                    <a:ext uri="{9D8B030D-6E8A-4147-A177-3AD203B41FA5}">
                      <a16:colId xmlns:a16="http://schemas.microsoft.com/office/drawing/2014/main" val="1422942852"/>
                    </a:ext>
                  </a:extLst>
                </a:gridCol>
                <a:gridCol w="6665419">
                  <a:extLst>
                    <a:ext uri="{9D8B030D-6E8A-4147-A177-3AD203B41FA5}">
                      <a16:colId xmlns:a16="http://schemas.microsoft.com/office/drawing/2014/main" val="3847550361"/>
                    </a:ext>
                  </a:extLst>
                </a:gridCol>
              </a:tblGrid>
              <a:tr h="285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936636"/>
                  </a:ext>
                </a:extLst>
              </a:tr>
              <a:tr h="14257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 how the Y difference between A and B will change if X is increased. Explain your prediction.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your solution procedure to this problem to how you would solve problems X and Y. Find and describe a common solution procedure for these problems.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12133"/>
                  </a:ext>
                </a:extLst>
              </a:tr>
              <a:tr h="285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 the effects of X on this problem - how would X effect this problem?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786769"/>
                  </a:ext>
                </a:extLst>
              </a:tr>
              <a:tr h="1140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 and describe a practical use for the device shown.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your own X problem involving Y in Z.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Compose a 'solution manual' version of your solution, such that a student with little knowledge of the equation could understand your solution.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35068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44717" y="1697469"/>
            <a:ext cx="847133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answer &amp; essay questions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ask students to clarify, explain assumptions, provide reasons and evidence, identify the source of an opinion, to consider implications and consequences, to hypothesize with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provide different points of view, and to provide alternative solutions indicating which is preferred and why.</a:t>
            </a:r>
          </a:p>
        </p:txBody>
      </p:sp>
    </p:spTree>
    <p:extLst>
      <p:ext uri="{BB962C8B-B14F-4D97-AF65-F5344CB8AC3E}">
        <p14:creationId xmlns:p14="http://schemas.microsoft.com/office/powerpoint/2010/main" val="12609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0" y="1010537"/>
            <a:ext cx="10871529" cy="687634"/>
          </a:xfrm>
        </p:spPr>
        <p:txBody>
          <a:bodyPr/>
          <a:lstStyle/>
          <a:p>
            <a:r>
              <a:rPr lang="en-AU" sz="2000" dirty="0"/>
              <a:t>R</a:t>
            </a:r>
            <a:r>
              <a:rPr lang="en-AU" sz="2000" dirty="0" smtClean="0"/>
              <a:t>edesign quiz questions from recall to application of knowledge – example 1</a:t>
            </a:r>
            <a:endParaRPr lang="en-A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62F-15F3-414F-AD19-772E0A70F7DD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15</a:t>
            </a:fld>
            <a:endParaRPr lang="en-AU" dirty="0">
              <a:latin typeface="Gotham Narrow Bold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95" y="1815224"/>
            <a:ext cx="7600950" cy="4438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84829" y="1815224"/>
            <a:ext cx="140838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Examples from Centre </a:t>
            </a:r>
            <a:r>
              <a:rPr lang="en-AU" sz="1100" dirty="0"/>
              <a:t>for Research in Assessment and Digital Learning. (</a:t>
            </a:r>
            <a:r>
              <a:rPr lang="en-AU" sz="1100" dirty="0" err="1"/>
              <a:t>n.d.</a:t>
            </a:r>
            <a:r>
              <a:rPr lang="en-AU" sz="1100" dirty="0"/>
              <a:t>). Ensuring academic integrity and assessment security with redesigned online delivery, Deakin University.</a:t>
            </a:r>
          </a:p>
        </p:txBody>
      </p:sp>
    </p:spTree>
    <p:extLst>
      <p:ext uri="{BB962C8B-B14F-4D97-AF65-F5344CB8AC3E}">
        <p14:creationId xmlns:p14="http://schemas.microsoft.com/office/powerpoint/2010/main" val="19720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0" y="1010537"/>
            <a:ext cx="10871529" cy="687634"/>
          </a:xfrm>
        </p:spPr>
        <p:txBody>
          <a:bodyPr/>
          <a:lstStyle/>
          <a:p>
            <a:r>
              <a:rPr lang="en-AU" sz="2000" dirty="0"/>
              <a:t>Redesign quiz questions – example </a:t>
            </a:r>
            <a:r>
              <a:rPr lang="en-AU" sz="2000" dirty="0" smtClean="0"/>
              <a:t>2(a)</a:t>
            </a:r>
            <a:endParaRPr lang="en-A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62F-15F3-414F-AD19-772E0A70F7DD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16</a:t>
            </a:fld>
            <a:endParaRPr lang="en-AU" dirty="0">
              <a:latin typeface="Gotham Narrow Bold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73" y="1725197"/>
            <a:ext cx="76771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1" y="1010537"/>
            <a:ext cx="2009558" cy="1511946"/>
          </a:xfrm>
        </p:spPr>
        <p:txBody>
          <a:bodyPr/>
          <a:lstStyle/>
          <a:p>
            <a:r>
              <a:rPr lang="en-AU" sz="2000" dirty="0"/>
              <a:t>Redesign quiz questions – example </a:t>
            </a:r>
            <a:r>
              <a:rPr lang="en-AU" sz="2000" dirty="0" smtClean="0"/>
              <a:t>2(b)</a:t>
            </a:r>
            <a:endParaRPr lang="en-A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62F-15F3-414F-AD19-772E0A70F7DD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17</a:t>
            </a:fld>
            <a:endParaRPr lang="en-AU" dirty="0">
              <a:latin typeface="Gotham Narrow Bold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74" y="1010537"/>
            <a:ext cx="8169716" cy="55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08BE-6952-CA40-83EA-50B861F8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0" y="1010537"/>
            <a:ext cx="10871529" cy="687634"/>
          </a:xfrm>
        </p:spPr>
        <p:txBody>
          <a:bodyPr/>
          <a:lstStyle/>
          <a:p>
            <a:r>
              <a:rPr lang="en-US" sz="2000" dirty="0" smtClean="0">
                <a:cs typeface="Chronicle Text G1" pitchFamily="50" charset="0"/>
              </a:rPr>
              <a:t>Resources</a:t>
            </a:r>
            <a:endParaRPr lang="en-US" sz="2000" dirty="0">
              <a:cs typeface="Chronicle Text G1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A4817-E460-D148-A9B8-062125087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  <a:latin typeface="+mn-lt"/>
              </a:rPr>
              <a:t>Costello, E., Holland, J., &amp; Kirwan, C. (2018).</a:t>
            </a:r>
            <a:br>
              <a:rPr lang="en-AU" b="0" dirty="0">
                <a:solidFill>
                  <a:schemeClr val="tx1"/>
                </a:solidFill>
                <a:latin typeface="+mn-lt"/>
              </a:rPr>
            </a:br>
            <a:r>
              <a:rPr lang="en-AU" b="0" dirty="0">
                <a:solidFill>
                  <a:schemeClr val="tx1"/>
                </a:solidFill>
                <a:latin typeface="+mn-lt"/>
              </a:rPr>
              <a:t>The future of online testing and assessment: question quality in MOOCs. </a:t>
            </a:r>
            <a:r>
              <a:rPr lang="en-AU" b="0" i="1" dirty="0">
                <a:solidFill>
                  <a:schemeClr val="tx1"/>
                </a:solidFill>
                <a:latin typeface="+mn-lt"/>
              </a:rPr>
              <a:t>International Journal of Educational Technology in Higher Education 15</a:t>
            </a:r>
            <a:r>
              <a:rPr lang="en-AU" b="0" dirty="0">
                <a:solidFill>
                  <a:schemeClr val="tx1"/>
                </a:solidFill>
                <a:latin typeface="+mn-lt"/>
              </a:rPr>
              <a:t>(42</a:t>
            </a:r>
            <a:r>
              <a:rPr lang="en-AU" b="0" dirty="0" smtClean="0">
                <a:solidFill>
                  <a:schemeClr val="tx1"/>
                </a:solidFill>
                <a:latin typeface="+mn-lt"/>
              </a:rPr>
              <a:t>). </a:t>
            </a:r>
            <a:r>
              <a:rPr lang="en-AU" b="0" dirty="0" smtClean="0">
                <a:solidFill>
                  <a:schemeClr val="tx1"/>
                </a:solidFill>
                <a:latin typeface="+mn-lt"/>
                <a:hlinkClick r:id="rId2"/>
              </a:rPr>
              <a:t>https</a:t>
            </a:r>
            <a:r>
              <a:rPr lang="en-AU" b="0" dirty="0">
                <a:solidFill>
                  <a:schemeClr val="tx1"/>
                </a:solidFill>
                <a:latin typeface="+mn-lt"/>
                <a:hlinkClick r:id="rId2"/>
              </a:rPr>
              <a:t>://doi.org/10.1186/s41239-018-0124-z</a:t>
            </a:r>
            <a:r>
              <a:rPr lang="en-AU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AU" b="0" dirty="0">
                <a:solidFill>
                  <a:schemeClr val="tx1"/>
                </a:solidFill>
                <a:latin typeface="+mn-lt"/>
              </a:rPr>
            </a:br>
            <a:endParaRPr lang="en-AU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 smtClean="0">
                <a:solidFill>
                  <a:schemeClr val="tx1"/>
                </a:solidFill>
                <a:latin typeface="+mn-lt"/>
                <a:hlinkClick r:id="rId3"/>
              </a:rPr>
              <a:t>Tips </a:t>
            </a:r>
            <a:r>
              <a:rPr lang="en-AU" b="0" dirty="0" err="1" smtClean="0">
                <a:solidFill>
                  <a:schemeClr val="tx1"/>
                </a:solidFill>
                <a:latin typeface="+mn-lt"/>
                <a:hlinkClick r:id="rId3"/>
              </a:rPr>
              <a:t>on</a:t>
            </a:r>
            <a:r>
              <a:rPr lang="en-AU" b="0" dirty="0" err="1">
                <a:solidFill>
                  <a:schemeClr val="tx1"/>
                </a:solidFill>
                <a:latin typeface="+mn-lt"/>
                <a:hlinkClick r:id="rId3"/>
              </a:rPr>
              <a:t>designing</a:t>
            </a:r>
            <a:r>
              <a:rPr lang="en-AU" b="0" dirty="0" smtClean="0">
                <a:solidFill>
                  <a:schemeClr val="tx1"/>
                </a:solidFill>
                <a:latin typeface="+mn-lt"/>
                <a:hlinkClick r:id="rId3"/>
              </a:rPr>
              <a:t> MCQs </a:t>
            </a:r>
            <a:endParaRPr lang="en-AU" b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AU" b="0" dirty="0">
                <a:solidFill>
                  <a:schemeClr val="tx1"/>
                </a:solidFill>
                <a:latin typeface="+mn-lt"/>
              </a:rPr>
            </a:br>
            <a:r>
              <a:rPr lang="en-AU" b="0" dirty="0">
                <a:solidFill>
                  <a:schemeClr val="tx1"/>
                </a:solidFill>
                <a:latin typeface="+mn-lt"/>
              </a:rPr>
              <a:t>Jeremy B. Williams and Amy Wong, ‘The efficacy of final examinations: A comparative study of closed-book, invigilated exams and open-book, open-web exams’, British Journal of Educational Technology, 40(2), 2009, pp. 227-36.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i="1" dirty="0">
                <a:solidFill>
                  <a:schemeClr val="tx1"/>
                </a:solidFill>
                <a:latin typeface="+mn-lt"/>
              </a:rPr>
              <a:t>For Curriculum design </a:t>
            </a:r>
            <a:r>
              <a:rPr lang="en-AU" b="0" dirty="0">
                <a:solidFill>
                  <a:schemeClr val="tx1"/>
                </a:solidFill>
                <a:latin typeface="+mn-lt"/>
              </a:rPr>
              <a:t>– starting with the end in mind see:</a:t>
            </a:r>
            <a:br>
              <a:rPr lang="en-AU" b="0" dirty="0">
                <a:solidFill>
                  <a:schemeClr val="tx1"/>
                </a:solidFill>
                <a:latin typeface="+mn-lt"/>
              </a:rPr>
            </a:br>
            <a:r>
              <a:rPr lang="en-AU" b="0" dirty="0">
                <a:solidFill>
                  <a:schemeClr val="tx1"/>
                </a:solidFill>
                <a:latin typeface="+mn-lt"/>
              </a:rPr>
              <a:t>Angelo, T. (2012). Designing subjects for learning: practical research-based principles and guidelines. In </a:t>
            </a:r>
            <a:r>
              <a:rPr lang="en-AU" b="0" dirty="0" err="1">
                <a:solidFill>
                  <a:schemeClr val="tx1"/>
                </a:solidFill>
                <a:latin typeface="+mn-lt"/>
              </a:rPr>
              <a:t>L.Hunt</a:t>
            </a:r>
            <a:r>
              <a:rPr lang="en-AU" b="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AU" b="0" dirty="0" err="1">
                <a:solidFill>
                  <a:schemeClr val="tx1"/>
                </a:solidFill>
                <a:latin typeface="+mn-lt"/>
              </a:rPr>
              <a:t>D.Chalmers</a:t>
            </a:r>
            <a:r>
              <a:rPr lang="en-AU" b="0" dirty="0">
                <a:solidFill>
                  <a:schemeClr val="tx1"/>
                </a:solidFill>
                <a:latin typeface="+mn-lt"/>
              </a:rPr>
              <a:t> (Eds) </a:t>
            </a:r>
            <a:r>
              <a:rPr lang="en-AU" b="0" i="1" dirty="0">
                <a:solidFill>
                  <a:schemeClr val="tx1"/>
                </a:solidFill>
                <a:latin typeface="+mn-lt"/>
              </a:rPr>
              <a:t>University teaching in focus</a:t>
            </a:r>
            <a:r>
              <a:rPr lang="en-AU" b="0" dirty="0">
                <a:solidFill>
                  <a:schemeClr val="tx1"/>
                </a:solidFill>
                <a:latin typeface="+mn-lt"/>
              </a:rPr>
              <a:t>, ACER Press.</a:t>
            </a:r>
          </a:p>
          <a:p>
            <a:pPr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2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4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0" y="953067"/>
            <a:ext cx="10871529" cy="687634"/>
          </a:xfrm>
        </p:spPr>
        <p:txBody>
          <a:bodyPr/>
          <a:lstStyle/>
          <a:p>
            <a:r>
              <a:rPr lang="en-AU" sz="2400" dirty="0"/>
              <a:t>Zooming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245" y="1871498"/>
            <a:ext cx="6908877" cy="43084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>
                <a:solidFill>
                  <a:schemeClr val="tx1"/>
                </a:solidFill>
              </a:rPr>
              <a:t>Mute your microphone when not speaking.</a:t>
            </a:r>
          </a:p>
          <a:p>
            <a:pPr>
              <a:lnSpc>
                <a:spcPct val="150000"/>
              </a:lnSpc>
            </a:pPr>
            <a:r>
              <a:rPr lang="en-AU" sz="2000" dirty="0">
                <a:solidFill>
                  <a:schemeClr val="tx1"/>
                </a:solidFill>
              </a:rPr>
              <a:t>Change your staff number to your name.</a:t>
            </a:r>
          </a:p>
          <a:p>
            <a:pPr>
              <a:lnSpc>
                <a:spcPct val="150000"/>
              </a:lnSpc>
            </a:pPr>
            <a:r>
              <a:rPr lang="en-AU" sz="2000" dirty="0">
                <a:solidFill>
                  <a:schemeClr val="tx1"/>
                </a:solidFill>
              </a:rPr>
              <a:t>Turn off video if there are sound and/or delay issues.</a:t>
            </a:r>
          </a:p>
          <a:p>
            <a:pPr>
              <a:lnSpc>
                <a:spcPct val="150000"/>
              </a:lnSpc>
            </a:pPr>
            <a:r>
              <a:rPr lang="en-AU" sz="2000" dirty="0">
                <a:solidFill>
                  <a:schemeClr val="tx1"/>
                </a:solidFill>
              </a:rPr>
              <a:t>Raise your hand to ask a </a:t>
            </a:r>
            <a:r>
              <a:rPr lang="en-AU" sz="2000" dirty="0" smtClean="0">
                <a:solidFill>
                  <a:schemeClr val="tx1"/>
                </a:solidFill>
              </a:rPr>
              <a:t>question (click on </a:t>
            </a:r>
            <a:r>
              <a:rPr lang="en-AU" sz="2000" b="1" dirty="0" smtClean="0">
                <a:solidFill>
                  <a:schemeClr val="tx1"/>
                </a:solidFill>
              </a:rPr>
              <a:t>Participants</a:t>
            </a:r>
            <a:r>
              <a:rPr lang="en-AU" sz="2000" dirty="0" smtClean="0">
                <a:solidFill>
                  <a:schemeClr val="tx1"/>
                </a:solidFill>
              </a:rPr>
              <a:t> to access) </a:t>
            </a:r>
            <a:endParaRPr lang="en-AU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AU" sz="2000" dirty="0">
                <a:solidFill>
                  <a:schemeClr val="tx1"/>
                </a:solidFill>
              </a:rPr>
              <a:t>The session will be recorded. Please turn off video and ask questions via chat if you prefer not to be.</a:t>
            </a:r>
          </a:p>
          <a:p>
            <a:pPr>
              <a:lnSpc>
                <a:spcPct val="150000"/>
              </a:lnSpc>
            </a:pPr>
            <a:r>
              <a:rPr lang="en-AU" sz="2000" dirty="0">
                <a:solidFill>
                  <a:schemeClr val="tx1"/>
                </a:solidFill>
              </a:rPr>
              <a:t>The recorded session will be available 1 week later</a:t>
            </a:r>
            <a:r>
              <a:rPr lang="en-AU" sz="2000" dirty="0" smtClean="0">
                <a:solidFill>
                  <a:schemeClr val="tx1"/>
                </a:solidFill>
              </a:rPr>
              <a:t>.</a:t>
            </a:r>
          </a:p>
          <a:p>
            <a:endParaRPr lang="en-AU" sz="2000" dirty="0"/>
          </a:p>
          <a:p>
            <a:endParaRPr lang="en-AU" sz="2000" dirty="0"/>
          </a:p>
        </p:txBody>
      </p:sp>
      <p:pic>
        <p:nvPicPr>
          <p:cNvPr id="1026" name="Picture 2" descr="Mic, microphone, mute, record, sound, studio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55" y="1910132"/>
            <a:ext cx="471087" cy="47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Green tick checkmark ic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0" name="Picture 6" descr="300+ Free Tick &amp; Checklist Images -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8" y="2612571"/>
            <a:ext cx="254774" cy="23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0455" y="2545947"/>
            <a:ext cx="62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Lynn</a:t>
            </a:r>
            <a:endParaRPr lang="en-AU" dirty="0"/>
          </a:p>
        </p:txBody>
      </p:sp>
      <p:pic>
        <p:nvPicPr>
          <p:cNvPr id="1032" name="Picture 8" descr="SecureVideo - Zoom: Video Settings on Mac or Windows Compu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8" t="56312" r="23930" b="15150"/>
          <a:stretch/>
        </p:blipFill>
        <p:spPr bwMode="auto">
          <a:xfrm>
            <a:off x="950934" y="3079452"/>
            <a:ext cx="875211" cy="4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nverbal Feedback During Meetings – Zoom Help Cen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3" r="80170" b="5015"/>
          <a:stretch/>
        </p:blipFill>
        <p:spPr bwMode="auto">
          <a:xfrm>
            <a:off x="844611" y="3780512"/>
            <a:ext cx="1243288" cy="85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521" y="4906692"/>
            <a:ext cx="666750" cy="676275"/>
          </a:xfrm>
          <a:prstGeom prst="rect">
            <a:avLst/>
          </a:prstGeom>
        </p:spPr>
      </p:pic>
      <p:pic>
        <p:nvPicPr>
          <p:cNvPr id="1046" name="Picture 22" descr="Video Icon Icons - Download Free Vector Icons | Noun Proj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7" y="5724803"/>
            <a:ext cx="910209" cy="9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645368" y="1939367"/>
            <a:ext cx="18862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300"/>
              </a:spcAft>
            </a:pPr>
            <a:r>
              <a:rPr lang="en-AU" sz="4000" dirty="0" smtClean="0">
                <a:solidFill>
                  <a:srgbClr val="000000"/>
                </a:solidFill>
                <a:latin typeface="Chronicle Text G1" pitchFamily="50" charset="0"/>
                <a:sym typeface="Symbol" panose="05050102010706020507" pitchFamily="18" charset="2"/>
              </a:rPr>
              <a:t> </a:t>
            </a:r>
            <a:r>
              <a:rPr lang="en-AU" sz="2000" i="1" dirty="0" smtClean="0">
                <a:solidFill>
                  <a:srgbClr val="000000"/>
                </a:solidFill>
                <a:latin typeface="Chronicle Text G1" pitchFamily="50" charset="0"/>
              </a:rPr>
              <a:t>If </a:t>
            </a:r>
            <a:r>
              <a:rPr lang="en-AU" sz="2000" i="1" dirty="0">
                <a:solidFill>
                  <a:srgbClr val="000000"/>
                </a:solidFill>
                <a:latin typeface="Chronicle Text G1" pitchFamily="50" charset="0"/>
              </a:rPr>
              <a:t>the session drops out, the session will be recorded and made available </a:t>
            </a:r>
            <a:r>
              <a:rPr lang="en-AU" sz="2000" i="1" dirty="0" smtClean="0">
                <a:solidFill>
                  <a:srgbClr val="000000"/>
                </a:solidFill>
                <a:latin typeface="Chronicle Text G1" pitchFamily="50" charset="0"/>
              </a:rPr>
              <a:t>afterwards</a:t>
            </a:r>
            <a:endParaRPr lang="en-AU" sz="2000" i="1" dirty="0">
              <a:solidFill>
                <a:srgbClr val="000000"/>
              </a:solidFill>
              <a:latin typeface="Chronicle Text G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549" y="776706"/>
            <a:ext cx="3488418" cy="687634"/>
          </a:xfrm>
        </p:spPr>
        <p:txBody>
          <a:bodyPr/>
          <a:lstStyle/>
          <a:p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</a:rPr>
              <a:t>Outline of the workshop</a:t>
            </a:r>
            <a:endParaRPr lang="en-A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44992" y="1731504"/>
            <a:ext cx="847109" cy="761439"/>
          </a:xfrm>
          <a:prstGeom prst="ellipse">
            <a:avLst/>
          </a:prstGeo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8" name="Picture 10" descr="Expert Svg Png Icon Free Download (#295389) - OnlineWebFonts.COM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93" y="4693203"/>
            <a:ext cx="784422" cy="7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ist document interface symbol |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29" y="4748724"/>
            <a:ext cx="628557" cy="6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79354" y="1834539"/>
            <a:ext cx="5109417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AU" b="1" dirty="0" smtClean="0"/>
              <a:t>Content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Steps for going online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Aligning learning outcomes</a:t>
            </a:r>
            <a:r>
              <a:rPr lang="en-AU" dirty="0"/>
              <a:t> </a:t>
            </a:r>
            <a:r>
              <a:rPr lang="en-AU" dirty="0" smtClean="0"/>
              <a:t>using a matrix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Question types in </a:t>
            </a:r>
            <a:r>
              <a:rPr lang="en-AU" dirty="0" err="1" smtClean="0"/>
              <a:t>vUWS</a:t>
            </a:r>
            <a:endParaRPr lang="en-AU" dirty="0" smtClean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Quizzing for deeper learning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Examples of re-writing questions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252796" y="4748724"/>
            <a:ext cx="360143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AU" b="1" dirty="0" smtClean="0"/>
              <a:t>Discussion &amp; Questions 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7654140" y="4748724"/>
            <a:ext cx="1210331" cy="1054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AU" b="1" dirty="0" smtClean="0"/>
              <a:t>Resources</a:t>
            </a:r>
          </a:p>
          <a:p>
            <a:pPr>
              <a:lnSpc>
                <a:spcPts val="2500"/>
              </a:lnSpc>
            </a:pPr>
            <a:r>
              <a:rPr lang="en-AU" dirty="0" smtClean="0"/>
              <a:t>A checklist</a:t>
            </a:r>
          </a:p>
          <a:p>
            <a:pPr>
              <a:lnSpc>
                <a:spcPts val="25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77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Stepping Stones&lt;/strong&gt; | Flickr - Photo Sharing!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3"/>
          <a:stretch/>
        </p:blipFill>
        <p:spPr>
          <a:xfrm>
            <a:off x="7617714" y="203147"/>
            <a:ext cx="4574286" cy="6316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78" y="322903"/>
            <a:ext cx="6518496" cy="687634"/>
          </a:xfrm>
        </p:spPr>
        <p:txBody>
          <a:bodyPr/>
          <a:lstStyle/>
          <a:p>
            <a:r>
              <a:rPr lang="en-AU" sz="2000" dirty="0" smtClean="0"/>
              <a:t>Writing questions for your online exam: Steps to consider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7" y="1334814"/>
            <a:ext cx="8385163" cy="5373234"/>
          </a:xfrm>
        </p:spPr>
        <p:txBody>
          <a:bodyPr/>
          <a:lstStyle/>
          <a:p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Identify the levels of </a:t>
            </a:r>
            <a:r>
              <a:rPr lang="en-A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(what key learning outcomes need to be addressed?)</a:t>
            </a:r>
            <a:endParaRPr lang="en-A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Use words at the appropriate level in Blooms Taxonomy or similar to write your question stem/phrase </a:t>
            </a:r>
            <a:r>
              <a:rPr lang="en-A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  <a:p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Check that the learning material supports students in answering the questions</a:t>
            </a:r>
          </a:p>
          <a:p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Clearly identify the purpose of the assessment along with clear criteria for success, sample responses</a:t>
            </a:r>
          </a:p>
          <a:p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Consider the number of questions and the time allowed to complete the </a:t>
            </a:r>
            <a:r>
              <a:rPr lang="en-A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</a:p>
          <a:p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For open book exams, consider providing a resource collection from which students find what they need to answer the questions.</a:t>
            </a:r>
          </a:p>
          <a:p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Write questions that address higher levels of learning, analyse, evaluate, synthesize knowledge, critical thinking.</a:t>
            </a:r>
          </a:p>
          <a:p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Avoid questions with only one correct answer by requiring students to catalogue, critique, plan, justify, reflect, etc. This helps avoid plagiarism.</a:t>
            </a:r>
          </a:p>
          <a:p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4FDF-19CB-41D9-875F-DC0C8EF816D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7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893" y="1698171"/>
            <a:ext cx="5143855" cy="47032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5568" y="6572422"/>
            <a:ext cx="7470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Source: Assessing by multiple choice questions, https://teaching.unsw.edu.au/assessing-multiple-choice-questions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DB5E9-6B3D-0E49-BB38-B1F176F0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93" y="1010537"/>
            <a:ext cx="10863006" cy="687634"/>
          </a:xfrm>
        </p:spPr>
        <p:txBody>
          <a:bodyPr/>
          <a:lstStyle/>
          <a:p>
            <a:r>
              <a:rPr lang="en-AU" sz="2000" dirty="0">
                <a:cs typeface="Chronicle Text G1" pitchFamily="50" charset="0"/>
              </a:rPr>
              <a:t>Consider this strategy for designing </a:t>
            </a:r>
            <a:r>
              <a:rPr lang="en-AU" sz="2000" dirty="0" smtClean="0">
                <a:cs typeface="Chronicle Text G1" pitchFamily="50" charset="0"/>
              </a:rPr>
              <a:t>a quiz to ensure coverage of content and alignment with levels of learning</a:t>
            </a:r>
            <a:r>
              <a:rPr lang="en-AU" sz="2000" dirty="0">
                <a:cs typeface="Chronicle Text G1" pitchFamily="50" charset="0"/>
              </a:rPr>
              <a:t/>
            </a:r>
            <a:br>
              <a:rPr lang="en-AU" sz="2000" dirty="0">
                <a:cs typeface="Chronicle Text G1" pitchFamily="50" charset="0"/>
              </a:rPr>
            </a:br>
            <a:endParaRPr lang="en-US" sz="2000" dirty="0">
              <a:cs typeface="Chronicle Text G1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27C0D-0F38-D74C-99B1-128E12EC2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5" y="1871498"/>
            <a:ext cx="5222514" cy="416144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Group content (e.g. Topic A-D)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List the levels of learning (knowledge – evaluation)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Determine the number of questions for each Topic and align these with the levels of learning. For example, in the Knowledge row there are 5 questions aligned to each topic area.</a:t>
            </a:r>
          </a:p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The table indicates that the emphasis is more on application and analysis.</a:t>
            </a:r>
          </a:p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Using the table, you can design quizzes with different levels of difficulty.</a:t>
            </a:r>
          </a:p>
          <a:p>
            <a:pPr>
              <a:lnSpc>
                <a:spcPct val="100000"/>
              </a:lnSpc>
            </a:pP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7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68" y="3429000"/>
            <a:ext cx="10834736" cy="3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95113">
            <a:off x="9968528" y="1392148"/>
            <a:ext cx="15906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35B0FA-30CB-4E46-B841-7154EE1C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0" y="1010537"/>
            <a:ext cx="10871529" cy="687634"/>
          </a:xfrm>
        </p:spPr>
        <p:txBody>
          <a:bodyPr/>
          <a:lstStyle/>
          <a:p>
            <a:r>
              <a:rPr lang="en-US" sz="2000" dirty="0">
                <a:cs typeface="Chronicle Text G1" pitchFamily="50" charset="0"/>
              </a:rPr>
              <a:t>Example learning outcomes that align with quizzes/exams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A7E58-A8BE-AA47-8CE6-2B3BFE735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1498"/>
            <a:ext cx="8711142" cy="43261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The kinds of learning that can be demonstrated will typically range from lower order thinking (</a:t>
            </a:r>
            <a:r>
              <a:rPr lang="en-US" b="0" i="1" dirty="0">
                <a:solidFill>
                  <a:schemeClr val="tx1"/>
                </a:solidFill>
                <a:latin typeface="+mn-lt"/>
              </a:rPr>
              <a:t>remember, understand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) to mid order (</a:t>
            </a:r>
            <a:r>
              <a:rPr lang="en-US" b="0" i="1" dirty="0">
                <a:solidFill>
                  <a:schemeClr val="tx1"/>
                </a:solidFill>
                <a:latin typeface="+mn-lt"/>
              </a:rPr>
              <a:t>apply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)(from revised Blooms taxonomy). In the matrix below the learning outcomes are aligned with the key content of the unit and with levels of learning. The matrix is also a way to balance questions across the content.</a:t>
            </a:r>
          </a:p>
        </p:txBody>
      </p:sp>
    </p:spTree>
    <p:extLst>
      <p:ext uri="{BB962C8B-B14F-4D97-AF65-F5344CB8AC3E}">
        <p14:creationId xmlns:p14="http://schemas.microsoft.com/office/powerpoint/2010/main" val="8694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62F-15F3-414F-AD19-772E0A70F7DD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7</a:t>
            </a:fld>
            <a:endParaRPr lang="en-AU" dirty="0">
              <a:latin typeface="Gotham Narrow Bold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804"/>
          <a:stretch/>
        </p:blipFill>
        <p:spPr>
          <a:xfrm>
            <a:off x="2303079" y="336330"/>
            <a:ext cx="9372600" cy="2883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" t="36440" r="-349" b="-1284"/>
          <a:stretch/>
        </p:blipFill>
        <p:spPr>
          <a:xfrm>
            <a:off x="2385848" y="3807939"/>
            <a:ext cx="9032656" cy="21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362F-15F3-414F-AD19-772E0A70F7DD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8</a:t>
            </a:fld>
            <a:endParaRPr lang="en-AU" dirty="0">
              <a:latin typeface="Gotham Narrow Bold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03"/>
          <a:stretch/>
        </p:blipFill>
        <p:spPr>
          <a:xfrm>
            <a:off x="2522646" y="1324304"/>
            <a:ext cx="9248775" cy="4381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872" y="246337"/>
            <a:ext cx="9458325" cy="647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17931" y="5766574"/>
            <a:ext cx="2816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4"/>
              </a:rPr>
              <a:t>Examples from ITALI UQ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3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978" y="37042"/>
            <a:ext cx="9019608" cy="6831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145" y="221230"/>
            <a:ext cx="257149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Some </a:t>
            </a:r>
            <a:r>
              <a:rPr lang="en-AU" b="1" dirty="0" smtClean="0"/>
              <a:t>question </a:t>
            </a:r>
            <a:r>
              <a:rPr lang="en-AU" b="1" dirty="0"/>
              <a:t>types in </a:t>
            </a:r>
            <a:r>
              <a:rPr lang="en-AU" b="1" dirty="0" err="1" smtClean="0"/>
              <a:t>vUWs</a:t>
            </a:r>
            <a:r>
              <a:rPr lang="en-AU" dirty="0" smtClean="0"/>
              <a:t>. Some question types </a:t>
            </a:r>
            <a:r>
              <a:rPr lang="en-AU" dirty="0" smtClean="0"/>
              <a:t>are associated with high probability of guessing, </a:t>
            </a:r>
            <a:r>
              <a:rPr lang="en-AU" dirty="0" err="1" smtClean="0"/>
              <a:t>eg</a:t>
            </a:r>
            <a:r>
              <a:rPr lang="en-AU" dirty="0" smtClean="0"/>
              <a:t> MCQ, True/false.</a:t>
            </a:r>
          </a:p>
          <a:p>
            <a:r>
              <a:rPr lang="en-AU" dirty="0" smtClean="0"/>
              <a:t>Some question types are associated with input errors, for example ‘Fill in the blanks’ answers may be marked wrong if spelling is incorrect.</a:t>
            </a:r>
          </a:p>
          <a:p>
            <a:endParaRPr lang="en-AU" dirty="0"/>
          </a:p>
          <a:p>
            <a:r>
              <a:rPr lang="en-AU" dirty="0" smtClean="0"/>
              <a:t>Recommended are questions that have more than one correct answer, such as Multiple Answer, Short and Essay questions; or those that</a:t>
            </a:r>
          </a:p>
          <a:p>
            <a:r>
              <a:rPr lang="en-AU" dirty="0" smtClean="0"/>
              <a:t>generate different questions through a formula, Calculated Formula.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" name="Oval 1"/>
          <p:cNvSpPr/>
          <p:nvPr/>
        </p:nvSpPr>
        <p:spPr>
          <a:xfrm>
            <a:off x="2772912" y="772705"/>
            <a:ext cx="1429407" cy="5255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801007" y="4062248"/>
            <a:ext cx="1429407" cy="5255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2981401" y="4961098"/>
            <a:ext cx="1429407" cy="5255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2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estern Sydney University 1">
      <a:dk1>
        <a:srgbClr val="000000"/>
      </a:dk1>
      <a:lt1>
        <a:srgbClr val="FFFFFF"/>
      </a:lt1>
      <a:dk2>
        <a:srgbClr val="A31E34"/>
      </a:dk2>
      <a:lt2>
        <a:srgbClr val="EBBCBB"/>
      </a:lt2>
      <a:accent1>
        <a:srgbClr val="FE7073"/>
      </a:accent1>
      <a:accent2>
        <a:srgbClr val="F6303D"/>
      </a:accent2>
      <a:accent3>
        <a:srgbClr val="5A2A82"/>
      </a:accent3>
      <a:accent4>
        <a:srgbClr val="027199"/>
      </a:accent4>
      <a:accent5>
        <a:srgbClr val="BA7FD1"/>
      </a:accent5>
      <a:accent6>
        <a:srgbClr val="FF7D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0808C6CA3F94DB3D066DEABCA68FE" ma:contentTypeVersion="12" ma:contentTypeDescription="Create a new document." ma:contentTypeScope="" ma:versionID="9e7f0e21707163d64e3eb9e09801c113">
  <xsd:schema xmlns:xsd="http://www.w3.org/2001/XMLSchema" xmlns:xs="http://www.w3.org/2001/XMLSchema" xmlns:p="http://schemas.microsoft.com/office/2006/metadata/properties" xmlns:ns2="6a7e7065-82f1-4b73-b0d2-d420dd51b77c" xmlns:ns3="d1451e70-cd14-4910-9f66-b2809bf32abb" targetNamespace="http://schemas.microsoft.com/office/2006/metadata/properties" ma:root="true" ma:fieldsID="c69fe859a3e435f88c5df3a13c0b4d4c" ns2:_="" ns3:_="">
    <xsd:import namespace="6a7e7065-82f1-4b73-b0d2-d420dd51b77c"/>
    <xsd:import namespace="d1451e70-cd14-4910-9f66-b2809bf32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e7065-82f1-4b73-b0d2-d420dd51b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51e70-cd14-4910-9f66-b2809bf32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451e70-cd14-4910-9f66-b2809bf32abb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1875B0-EEB9-4D33-9197-65D6D1261EAC}"/>
</file>

<file path=customXml/itemProps2.xml><?xml version="1.0" encoding="utf-8"?>
<ds:datastoreItem xmlns:ds="http://schemas.openxmlformats.org/officeDocument/2006/customXml" ds:itemID="{F9C61E89-6F7C-4F2E-BA1E-112F4D53EDE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a5c3645-6ac6-4fc6-9463-84e6992465f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F44E6B-F178-4B5B-9064-C90159E26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12562</TotalTime>
  <Words>1569</Words>
  <Application>Microsoft Office PowerPoint</Application>
  <PresentationFormat>Widescreen</PresentationFormat>
  <Paragraphs>142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Times New Roman</vt:lpstr>
      <vt:lpstr>Chronicle Text G1</vt:lpstr>
      <vt:lpstr>Chronicle Text G1 Roman</vt:lpstr>
      <vt:lpstr>Symbol</vt:lpstr>
      <vt:lpstr>Open Sans</vt:lpstr>
      <vt:lpstr>Calibri</vt:lpstr>
      <vt:lpstr>Gotham Narrow Light</vt:lpstr>
      <vt:lpstr>Arial</vt:lpstr>
      <vt:lpstr>Gotham Narrow</vt:lpstr>
      <vt:lpstr>Gotham Narrow Bold</vt:lpstr>
      <vt:lpstr>Gotham Narrow Book</vt:lpstr>
      <vt:lpstr>Office Theme</vt:lpstr>
      <vt:lpstr>Writing questions for online exams</vt:lpstr>
      <vt:lpstr>Zooming considerations</vt:lpstr>
      <vt:lpstr>Outline of the workshop</vt:lpstr>
      <vt:lpstr>Writing questions for your online exam: Steps to consider</vt:lpstr>
      <vt:lpstr>Consider this strategy for designing a quiz to ensure coverage of content and alignment with levels of learning </vt:lpstr>
      <vt:lpstr>Example learning outcomes that align with quizzes/exams</vt:lpstr>
      <vt:lpstr>PowerPoint Presentation</vt:lpstr>
      <vt:lpstr>PowerPoint Presentation</vt:lpstr>
      <vt:lpstr>PowerPoint Presentation</vt:lpstr>
      <vt:lpstr>What settings are important to consider?</vt:lpstr>
      <vt:lpstr>What general tips should I consider?</vt:lpstr>
      <vt:lpstr>Quizzing for deeper learning</vt:lpstr>
      <vt:lpstr>Quizzing for deeper learning: modify MCQs </vt:lpstr>
      <vt:lpstr>Quizzing for deeper learning: write for higher levels of thinking </vt:lpstr>
      <vt:lpstr>Redesign quiz questions from recall to application of knowledge – example 1</vt:lpstr>
      <vt:lpstr>Redesign quiz questions – example 2(a)</vt:lpstr>
      <vt:lpstr>Redesign quiz questions – example 2(b)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Catalina Tapia</dc:creator>
  <cp:lastModifiedBy>Lynn Berry</cp:lastModifiedBy>
  <cp:revision>169</cp:revision>
  <dcterms:created xsi:type="dcterms:W3CDTF">2015-09-22T04:56:37Z</dcterms:created>
  <dcterms:modified xsi:type="dcterms:W3CDTF">2020-04-23T05:16:00Z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0x010100F570808C6CA3F94DB3D066DEABCA68FE</vt:lpwstr>
  </property>
  <property fmtid="{D5CDD505-2E9C-101B-9397-08002B2CF9AE}" pid="3" name="Order">
    <vt:r8>6369000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